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sldIdLst>
    <p:sldId id="307" r:id="rId2"/>
    <p:sldId id="354" r:id="rId3"/>
    <p:sldId id="383" r:id="rId4"/>
    <p:sldId id="397" r:id="rId5"/>
    <p:sldId id="296" r:id="rId6"/>
    <p:sldId id="295" r:id="rId7"/>
    <p:sldId id="267" r:id="rId8"/>
    <p:sldId id="297" r:id="rId9"/>
    <p:sldId id="271" r:id="rId10"/>
    <p:sldId id="299" r:id="rId11"/>
    <p:sldId id="272" r:id="rId12"/>
    <p:sldId id="300" r:id="rId13"/>
    <p:sldId id="303" r:id="rId14"/>
    <p:sldId id="306" r:id="rId15"/>
    <p:sldId id="282" r:id="rId16"/>
    <p:sldId id="388" r:id="rId17"/>
    <p:sldId id="319" r:id="rId18"/>
    <p:sldId id="378" r:id="rId19"/>
    <p:sldId id="315" r:id="rId20"/>
    <p:sldId id="379" r:id="rId21"/>
    <p:sldId id="320" r:id="rId22"/>
    <p:sldId id="317" r:id="rId23"/>
    <p:sldId id="398" r:id="rId24"/>
    <p:sldId id="385" r:id="rId25"/>
    <p:sldId id="369" r:id="rId26"/>
    <p:sldId id="387" r:id="rId27"/>
    <p:sldId id="346" r:id="rId28"/>
    <p:sldId id="371" r:id="rId29"/>
    <p:sldId id="393" r:id="rId30"/>
    <p:sldId id="395" r:id="rId31"/>
    <p:sldId id="394" r:id="rId32"/>
    <p:sldId id="332" r:id="rId33"/>
    <p:sldId id="330" r:id="rId34"/>
    <p:sldId id="331" r:id="rId35"/>
    <p:sldId id="333" r:id="rId36"/>
    <p:sldId id="334" r:id="rId37"/>
    <p:sldId id="335" r:id="rId38"/>
    <p:sldId id="361" r:id="rId39"/>
    <p:sldId id="288" r:id="rId40"/>
    <p:sldId id="325" r:id="rId41"/>
    <p:sldId id="328" r:id="rId42"/>
    <p:sldId id="382" r:id="rId43"/>
    <p:sldId id="381" r:id="rId44"/>
    <p:sldId id="396" r:id="rId45"/>
    <p:sldId id="374" r:id="rId46"/>
    <p:sldId id="375" r:id="rId47"/>
    <p:sldId id="377"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F0FF"/>
    <a:srgbClr val="0033CC"/>
    <a:srgbClr val="0066FF"/>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9" autoAdjust="0"/>
    <p:restoredTop sz="94660"/>
  </p:normalViewPr>
  <p:slideViewPr>
    <p:cSldViewPr>
      <p:cViewPr varScale="1">
        <p:scale>
          <a:sx n="67" d="100"/>
          <a:sy n="67" d="100"/>
        </p:scale>
        <p:origin x="-528"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11265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1265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9D106D32-0EB8-4280-B739-40631F0800FE}" type="datetimeFigureOut">
              <a:rPr lang="en-US"/>
              <a:pPr>
                <a:defRPr/>
              </a:pPr>
              <a:t>8/24/2009</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F1CC97C6-DD10-45DC-B42E-84CE846C1C2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0E0EBD86-0788-4813-8EFA-43CD2E203878}" type="datetimeFigureOut">
              <a:rPr lang="en-US"/>
              <a:pPr>
                <a:defRPr/>
              </a:pPr>
              <a:t>8/24/2009</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A67521D-08F2-4560-B45F-325260113B5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E8844B53-BEF3-4AA7-A55A-58A7DC886AC9}" type="datetimeFigureOut">
              <a:rPr lang="en-US"/>
              <a:pPr>
                <a:defRPr/>
              </a:pPr>
              <a:t>8/24/2009</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59DACAD-2523-4034-90C6-BF016A978EC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65A39EB2-2170-4638-87AC-7000B51FC012}" type="datetimeFigureOut">
              <a:rPr lang="en-US"/>
              <a:pPr>
                <a:defRPr/>
              </a:pPr>
              <a:t>8/24/2009</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2A159DD-3556-4C70-A3D5-F76E388D290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202192BF-5712-44AF-8BF3-B8F8DBA0CCA7}" type="datetimeFigureOut">
              <a:rPr lang="en-US"/>
              <a:pPr>
                <a:defRPr/>
              </a:pPr>
              <a:t>8/24/2009</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69A597C-33DC-4A62-9F0F-29A5D3B7DF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83F005A6-E1FB-46CC-A8DA-C94605040E0C}" type="datetimeFigureOut">
              <a:rPr lang="en-US"/>
              <a:pPr>
                <a:defRPr/>
              </a:pPr>
              <a:t>8/24/2009</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0B8CAEA-3FB8-4E3E-8BD2-E50E75FE130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9EC1C425-B759-41F3-8140-60EE46B0B587}" type="datetimeFigureOut">
              <a:rPr lang="en-US"/>
              <a:pPr>
                <a:defRPr/>
              </a:pPr>
              <a:t>8/24/2009</a:t>
            </a:fld>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6E30ABB-19C7-481D-B781-6A1EE0EBBF99}"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DF75E3EF-0FC3-40A0-8CE4-404ADA8194C3}" type="datetimeFigureOut">
              <a:rPr lang="en-US"/>
              <a:pPr>
                <a:defRPr/>
              </a:pPr>
              <a:t>8/24/2009</a:t>
            </a:fld>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A36CC83-A1BB-470D-AB9F-7F86979693C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A696C0C1-32C2-409A-811F-3D90A45E46D7}" type="datetimeFigureOut">
              <a:rPr lang="en-US"/>
              <a:pPr>
                <a:defRPr/>
              </a:pPr>
              <a:t>8/24/2009</a:t>
            </a:fld>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CFACD9F1-A545-4CA2-BC4A-6E1925D7DC13}"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EE801917-A79B-44CF-BC17-69F4890A99DB}" type="datetimeFigureOut">
              <a:rPr lang="en-US"/>
              <a:pPr>
                <a:defRPr/>
              </a:pPr>
              <a:t>8/24/2009</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ADB480C-30EF-4893-8EA0-E520EA37DCD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776FF1E5-F5BC-49CB-9026-FC386A6E9EAC}" type="datetimeFigureOut">
              <a:rPr lang="en-US"/>
              <a:pPr>
                <a:defRPr/>
              </a:pPr>
              <a:t>8/24/2009</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E3A8606-04A1-4A1B-B5E0-FA85386A3D7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fld id="{6F07A298-F685-4938-9AA7-5CD5D1BDE2B9}" type="datetimeFigureOut">
              <a:rPr lang="en-US"/>
              <a:pPr>
                <a:defRPr/>
              </a:pPr>
              <a:t>8/24/2009</a:t>
            </a:fld>
            <a:endParaRPr lang="en-US"/>
          </a:p>
        </p:txBody>
      </p:sp>
      <p:sp>
        <p:nvSpPr>
          <p:cNvPr id="1116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FBF66EC-788A-40B1-9E70-A6A27AD6C5B3}"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16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1116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116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162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116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1116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11162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1116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6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a:defRPr/>
            </a:pPr>
            <a:endParaRPr lang="en-US"/>
          </a:p>
        </p:txBody>
      </p:sp>
      <p:sp>
        <p:nvSpPr>
          <p:cNvPr id="1116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2"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4"/>
          <p:cNvSpPr txBox="1">
            <a:spLocks noChangeArrowheads="1"/>
          </p:cNvSpPr>
          <p:nvPr/>
        </p:nvSpPr>
        <p:spPr bwMode="auto">
          <a:xfrm>
            <a:off x="0" y="152400"/>
            <a:ext cx="9144000" cy="1465263"/>
          </a:xfrm>
          <a:prstGeom prst="rect">
            <a:avLst/>
          </a:prstGeom>
          <a:noFill/>
          <a:ln w="9525">
            <a:noFill/>
            <a:miter lim="800000"/>
            <a:headEnd/>
            <a:tailEnd/>
          </a:ln>
        </p:spPr>
        <p:txBody>
          <a:bodyPr>
            <a:spAutoFit/>
          </a:bodyPr>
          <a:lstStyle/>
          <a:p>
            <a:pPr algn="ctr">
              <a:spcBef>
                <a:spcPct val="50000"/>
              </a:spcBef>
            </a:pPr>
            <a:r>
              <a:rPr lang="en-US" sz="3600" b="1"/>
              <a:t>Black Hills Tornado and Hailstorm</a:t>
            </a:r>
          </a:p>
          <a:p>
            <a:pPr algn="ctr">
              <a:spcBef>
                <a:spcPct val="50000"/>
              </a:spcBef>
            </a:pPr>
            <a:r>
              <a:rPr lang="en-US" sz="3600" b="1"/>
              <a:t>July 13 2009</a:t>
            </a:r>
          </a:p>
        </p:txBody>
      </p:sp>
      <p:sp>
        <p:nvSpPr>
          <p:cNvPr id="13314" name="Text Box 5"/>
          <p:cNvSpPr txBox="1">
            <a:spLocks noChangeArrowheads="1"/>
          </p:cNvSpPr>
          <p:nvPr/>
        </p:nvSpPr>
        <p:spPr bwMode="auto">
          <a:xfrm>
            <a:off x="0" y="3048000"/>
            <a:ext cx="9144000" cy="1311275"/>
          </a:xfrm>
          <a:prstGeom prst="rect">
            <a:avLst/>
          </a:prstGeom>
          <a:noFill/>
          <a:ln w="9525">
            <a:noFill/>
            <a:miter lim="800000"/>
            <a:headEnd/>
            <a:tailEnd/>
          </a:ln>
        </p:spPr>
        <p:txBody>
          <a:bodyPr>
            <a:spAutoFit/>
          </a:bodyPr>
          <a:lstStyle/>
          <a:p>
            <a:pPr algn="ctr">
              <a:spcBef>
                <a:spcPct val="50000"/>
              </a:spcBef>
            </a:pPr>
            <a:r>
              <a:rPr lang="en-US" sz="2000" b="1" i="1"/>
              <a:t>Jonathan Finch</a:t>
            </a:r>
          </a:p>
          <a:p>
            <a:pPr algn="ctr">
              <a:spcBef>
                <a:spcPct val="50000"/>
              </a:spcBef>
            </a:pPr>
            <a:r>
              <a:rPr lang="en-US" sz="2000" b="1" i="1"/>
              <a:t>National Weather Service</a:t>
            </a:r>
          </a:p>
          <a:p>
            <a:pPr algn="ctr">
              <a:spcBef>
                <a:spcPct val="50000"/>
              </a:spcBef>
            </a:pPr>
            <a:r>
              <a:rPr lang="en-US" sz="2000" b="1" i="1"/>
              <a:t>Dodge City, KS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a:srcRect/>
          <a:stretch>
            <a:fillRect/>
          </a:stretch>
        </p:blipFill>
        <p:spPr bwMode="auto">
          <a:xfrm>
            <a:off x="304800" y="1066800"/>
            <a:ext cx="8535988" cy="4743450"/>
          </a:xfrm>
          <a:prstGeom prst="rect">
            <a:avLst/>
          </a:prstGeom>
          <a:noFill/>
          <a:ln w="9525">
            <a:noFill/>
            <a:miter lim="800000"/>
            <a:headEnd/>
            <a:tailEnd/>
          </a:ln>
        </p:spPr>
      </p:pic>
      <p:pic>
        <p:nvPicPr>
          <p:cNvPr id="22530" name="Picture 6"/>
          <p:cNvPicPr>
            <a:picLocks noChangeAspect="1" noChangeArrowheads="1"/>
          </p:cNvPicPr>
          <p:nvPr/>
        </p:nvPicPr>
        <p:blipFill>
          <a:blip r:embed="rId3"/>
          <a:srcRect/>
          <a:stretch>
            <a:fillRect/>
          </a:stretch>
        </p:blipFill>
        <p:spPr bwMode="auto">
          <a:xfrm>
            <a:off x="1981200" y="5915025"/>
            <a:ext cx="5153025" cy="638175"/>
          </a:xfrm>
          <a:prstGeom prst="rect">
            <a:avLst/>
          </a:prstGeom>
          <a:noFill/>
          <a:ln w="9525">
            <a:noFill/>
            <a:miter lim="800000"/>
            <a:headEnd/>
            <a:tailEnd/>
          </a:ln>
        </p:spPr>
      </p:pic>
      <p:sp>
        <p:nvSpPr>
          <p:cNvPr id="22531" name="Text Box 7"/>
          <p:cNvSpPr txBox="1">
            <a:spLocks noChangeArrowheads="1"/>
          </p:cNvSpPr>
          <p:nvPr/>
        </p:nvSpPr>
        <p:spPr bwMode="auto">
          <a:xfrm>
            <a:off x="0" y="168275"/>
            <a:ext cx="9144000" cy="641350"/>
          </a:xfrm>
          <a:prstGeom prst="rect">
            <a:avLst/>
          </a:prstGeom>
          <a:noFill/>
          <a:ln w="9525">
            <a:noFill/>
            <a:miter lim="800000"/>
            <a:headEnd/>
            <a:tailEnd/>
          </a:ln>
        </p:spPr>
        <p:txBody>
          <a:bodyPr>
            <a:spAutoFit/>
          </a:bodyPr>
          <a:lstStyle/>
          <a:p>
            <a:pPr>
              <a:spcBef>
                <a:spcPct val="50000"/>
              </a:spcBef>
            </a:pPr>
            <a:r>
              <a:rPr lang="en-US"/>
              <a:t>		</a:t>
            </a:r>
            <a:r>
              <a:rPr lang="en-US" sz="3600" b="1"/>
              <a:t>Forest Service Aerial Survey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srcRect/>
          <a:stretch>
            <a:fillRect/>
          </a:stretch>
        </p:blipFill>
        <p:spPr bwMode="auto">
          <a:xfrm>
            <a:off x="577850" y="990600"/>
            <a:ext cx="8108950" cy="5749925"/>
          </a:xfrm>
          <a:prstGeom prst="rect">
            <a:avLst/>
          </a:prstGeom>
          <a:noFill/>
          <a:ln w="9525">
            <a:noFill/>
            <a:miter lim="800000"/>
            <a:headEnd/>
            <a:tailEnd/>
          </a:ln>
        </p:spPr>
      </p:pic>
      <p:pic>
        <p:nvPicPr>
          <p:cNvPr id="23554" name="Picture 4"/>
          <p:cNvPicPr>
            <a:picLocks noChangeAspect="1" noChangeArrowheads="1"/>
          </p:cNvPicPr>
          <p:nvPr/>
        </p:nvPicPr>
        <p:blipFill>
          <a:blip r:embed="rId3"/>
          <a:srcRect/>
          <a:stretch>
            <a:fillRect/>
          </a:stretch>
        </p:blipFill>
        <p:spPr bwMode="auto">
          <a:xfrm>
            <a:off x="2057400" y="304800"/>
            <a:ext cx="5153025" cy="63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a:srcRect/>
          <a:stretch>
            <a:fillRect/>
          </a:stretch>
        </p:blipFill>
        <p:spPr bwMode="auto">
          <a:xfrm>
            <a:off x="20638" y="1169988"/>
            <a:ext cx="9123362" cy="5230812"/>
          </a:xfrm>
          <a:prstGeom prst="rect">
            <a:avLst/>
          </a:prstGeom>
          <a:noFill/>
          <a:ln w="9525">
            <a:noFill/>
            <a:miter lim="800000"/>
            <a:headEnd/>
            <a:tailEnd/>
          </a:ln>
        </p:spPr>
      </p:pic>
      <p:pic>
        <p:nvPicPr>
          <p:cNvPr id="24578" name="Picture 5"/>
          <p:cNvPicPr>
            <a:picLocks noChangeAspect="1" noChangeArrowheads="1"/>
          </p:cNvPicPr>
          <p:nvPr/>
        </p:nvPicPr>
        <p:blipFill>
          <a:blip r:embed="rId3"/>
          <a:srcRect/>
          <a:stretch>
            <a:fillRect/>
          </a:stretch>
        </p:blipFill>
        <p:spPr bwMode="auto">
          <a:xfrm>
            <a:off x="2055813" y="301625"/>
            <a:ext cx="5153025" cy="63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p:cNvPicPr>
            <a:picLocks noChangeAspect="1" noChangeArrowheads="1"/>
          </p:cNvPicPr>
          <p:nvPr/>
        </p:nvPicPr>
        <p:blipFill>
          <a:blip r:embed="rId2"/>
          <a:srcRect/>
          <a:stretch>
            <a:fillRect/>
          </a:stretch>
        </p:blipFill>
        <p:spPr bwMode="auto">
          <a:xfrm>
            <a:off x="152400" y="1143000"/>
            <a:ext cx="8940800" cy="5056188"/>
          </a:xfrm>
          <a:prstGeom prst="rect">
            <a:avLst/>
          </a:prstGeom>
          <a:noFill/>
          <a:ln w="9525">
            <a:noFill/>
            <a:miter lim="800000"/>
            <a:headEnd/>
            <a:tailEnd/>
          </a:ln>
        </p:spPr>
      </p:pic>
      <p:pic>
        <p:nvPicPr>
          <p:cNvPr id="25602" name="Picture 5"/>
          <p:cNvPicPr>
            <a:picLocks noChangeAspect="1" noChangeArrowheads="1"/>
          </p:cNvPicPr>
          <p:nvPr/>
        </p:nvPicPr>
        <p:blipFill>
          <a:blip r:embed="rId3"/>
          <a:srcRect/>
          <a:stretch>
            <a:fillRect/>
          </a:stretch>
        </p:blipFill>
        <p:spPr bwMode="auto">
          <a:xfrm>
            <a:off x="2055813" y="301625"/>
            <a:ext cx="5153025" cy="63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p:cNvPicPr>
            <a:picLocks noChangeAspect="1" noChangeArrowheads="1"/>
          </p:cNvPicPr>
          <p:nvPr/>
        </p:nvPicPr>
        <p:blipFill>
          <a:blip r:embed="rId2"/>
          <a:srcRect/>
          <a:stretch>
            <a:fillRect/>
          </a:stretch>
        </p:blipFill>
        <p:spPr bwMode="auto">
          <a:xfrm>
            <a:off x="0" y="1176338"/>
            <a:ext cx="9213850" cy="5148262"/>
          </a:xfrm>
          <a:prstGeom prst="rect">
            <a:avLst/>
          </a:prstGeom>
          <a:noFill/>
          <a:ln w="9525">
            <a:noFill/>
            <a:miter lim="800000"/>
            <a:headEnd/>
            <a:tailEnd/>
          </a:ln>
        </p:spPr>
      </p:pic>
      <p:pic>
        <p:nvPicPr>
          <p:cNvPr id="26626" name="Picture 5"/>
          <p:cNvPicPr>
            <a:picLocks noChangeAspect="1" noChangeArrowheads="1"/>
          </p:cNvPicPr>
          <p:nvPr/>
        </p:nvPicPr>
        <p:blipFill>
          <a:blip r:embed="rId3"/>
          <a:srcRect/>
          <a:stretch>
            <a:fillRect/>
          </a:stretch>
        </p:blipFill>
        <p:spPr bwMode="auto">
          <a:xfrm>
            <a:off x="2057400" y="301625"/>
            <a:ext cx="5153025" cy="63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2"/>
          <a:srcRect/>
          <a:stretch>
            <a:fillRect/>
          </a:stretch>
        </p:blipFill>
        <p:spPr bwMode="auto">
          <a:xfrm>
            <a:off x="609600" y="1047750"/>
            <a:ext cx="7543800" cy="5657850"/>
          </a:xfrm>
          <a:prstGeom prst="rect">
            <a:avLst/>
          </a:prstGeom>
          <a:noFill/>
          <a:ln w="9525">
            <a:noFill/>
            <a:miter lim="800000"/>
            <a:headEnd/>
            <a:tailEnd/>
          </a:ln>
        </p:spPr>
      </p:pic>
      <p:sp>
        <p:nvSpPr>
          <p:cNvPr id="27650" name="Text Box 3"/>
          <p:cNvSpPr txBox="1">
            <a:spLocks noChangeArrowheads="1"/>
          </p:cNvSpPr>
          <p:nvPr/>
        </p:nvSpPr>
        <p:spPr bwMode="auto">
          <a:xfrm>
            <a:off x="0" y="168275"/>
            <a:ext cx="9144000" cy="830263"/>
          </a:xfrm>
          <a:prstGeom prst="rect">
            <a:avLst/>
          </a:prstGeom>
          <a:noFill/>
          <a:ln w="9525">
            <a:noFill/>
            <a:miter lim="800000"/>
            <a:headEnd/>
            <a:tailEnd/>
          </a:ln>
        </p:spPr>
        <p:txBody>
          <a:bodyPr>
            <a:spAutoFit/>
          </a:bodyPr>
          <a:lstStyle/>
          <a:p>
            <a:pPr>
              <a:spcBef>
                <a:spcPct val="50000"/>
              </a:spcBef>
            </a:pPr>
            <a:r>
              <a:rPr lang="en-US"/>
              <a:t>			</a:t>
            </a:r>
            <a:r>
              <a:rPr lang="en-US" sz="2400" b="1"/>
              <a:t>Picture Courtesy Jim Pridgeon</a:t>
            </a:r>
            <a:br>
              <a:rPr lang="en-US" sz="2400" b="1"/>
            </a:br>
            <a:r>
              <a:rPr lang="en-US" sz="2400" b="1"/>
              <a:t>		Crook County, WY Homeland Security Coordinator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3"/>
          <p:cNvSpPr txBox="1">
            <a:spLocks noChangeArrowheads="1"/>
          </p:cNvSpPr>
          <p:nvPr/>
        </p:nvSpPr>
        <p:spPr bwMode="auto">
          <a:xfrm>
            <a:off x="0" y="168275"/>
            <a:ext cx="9144000" cy="641350"/>
          </a:xfrm>
          <a:prstGeom prst="rect">
            <a:avLst/>
          </a:prstGeom>
          <a:noFill/>
          <a:ln w="9525">
            <a:noFill/>
            <a:miter lim="800000"/>
            <a:headEnd/>
            <a:tailEnd/>
          </a:ln>
        </p:spPr>
        <p:txBody>
          <a:bodyPr>
            <a:spAutoFit/>
          </a:bodyPr>
          <a:lstStyle/>
          <a:p>
            <a:pPr algn="ctr">
              <a:spcBef>
                <a:spcPct val="50000"/>
              </a:spcBef>
            </a:pPr>
            <a:r>
              <a:rPr lang="en-US" sz="3600" b="1"/>
              <a:t>Large Scale Synoptic Pattern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p:cNvPicPr>
            <a:picLocks noChangeAspect="1" noChangeArrowheads="1"/>
          </p:cNvPicPr>
          <p:nvPr/>
        </p:nvPicPr>
        <p:blipFill>
          <a:blip r:embed="rId2"/>
          <a:srcRect/>
          <a:stretch>
            <a:fillRect/>
          </a:stretch>
        </p:blipFill>
        <p:spPr bwMode="auto">
          <a:xfrm>
            <a:off x="-47625" y="-760413"/>
            <a:ext cx="9240838" cy="8380413"/>
          </a:xfrm>
          <a:prstGeom prst="rect">
            <a:avLst/>
          </a:prstGeom>
          <a:noFill/>
          <a:ln w="9525">
            <a:noFill/>
            <a:miter lim="800000"/>
            <a:headEnd/>
            <a:tailEnd/>
          </a:ln>
        </p:spPr>
      </p:pic>
      <p:sp>
        <p:nvSpPr>
          <p:cNvPr id="29698" name="Text Box 3"/>
          <p:cNvSpPr txBox="1">
            <a:spLocks noChangeArrowheads="1"/>
          </p:cNvSpPr>
          <p:nvPr/>
        </p:nvSpPr>
        <p:spPr bwMode="auto">
          <a:xfrm>
            <a:off x="609600" y="5638800"/>
            <a:ext cx="3048000" cy="822325"/>
          </a:xfrm>
          <a:prstGeom prst="rect">
            <a:avLst/>
          </a:prstGeom>
          <a:noFill/>
          <a:ln w="9525">
            <a:noFill/>
            <a:miter lim="800000"/>
            <a:headEnd/>
            <a:tailEnd/>
          </a:ln>
        </p:spPr>
        <p:txBody>
          <a:bodyPr>
            <a:spAutoFit/>
          </a:bodyPr>
          <a:lstStyle/>
          <a:p>
            <a:pPr>
              <a:spcBef>
                <a:spcPct val="50000"/>
              </a:spcBef>
            </a:pPr>
            <a:r>
              <a:rPr lang="en-US" sz="2400" b="1">
                <a:solidFill>
                  <a:schemeClr val="bg2"/>
                </a:solidFill>
              </a:rPr>
              <a:t>July 13  2009  12 UTC                       </a:t>
            </a:r>
            <a:br>
              <a:rPr lang="en-US" sz="2400" b="1">
                <a:solidFill>
                  <a:schemeClr val="bg2"/>
                </a:solidFill>
              </a:rPr>
            </a:br>
            <a:r>
              <a:rPr lang="en-US" sz="2400" b="1">
                <a:solidFill>
                  <a:schemeClr val="bg2"/>
                </a:solidFill>
              </a:rPr>
              <a:t>              250mb</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p:cNvPicPr>
            <a:picLocks noChangeAspect="1" noChangeArrowheads="1"/>
          </p:cNvPicPr>
          <p:nvPr/>
        </p:nvPicPr>
        <p:blipFill>
          <a:blip r:embed="rId2"/>
          <a:srcRect/>
          <a:stretch>
            <a:fillRect/>
          </a:stretch>
        </p:blipFill>
        <p:spPr bwMode="auto">
          <a:xfrm>
            <a:off x="-47625" y="-760413"/>
            <a:ext cx="9240838" cy="8380413"/>
          </a:xfrm>
          <a:prstGeom prst="rect">
            <a:avLst/>
          </a:prstGeom>
          <a:noFill/>
          <a:ln w="9525">
            <a:noFill/>
            <a:miter lim="800000"/>
            <a:headEnd/>
            <a:tailEnd/>
          </a:ln>
        </p:spPr>
      </p:pic>
      <p:sp>
        <p:nvSpPr>
          <p:cNvPr id="30722" name="Text Box 5"/>
          <p:cNvSpPr txBox="1">
            <a:spLocks noChangeArrowheads="1"/>
          </p:cNvSpPr>
          <p:nvPr/>
        </p:nvSpPr>
        <p:spPr bwMode="auto">
          <a:xfrm>
            <a:off x="609600" y="5638800"/>
            <a:ext cx="3048000" cy="822325"/>
          </a:xfrm>
          <a:prstGeom prst="rect">
            <a:avLst/>
          </a:prstGeom>
          <a:noFill/>
          <a:ln w="9525">
            <a:noFill/>
            <a:miter lim="800000"/>
            <a:headEnd/>
            <a:tailEnd/>
          </a:ln>
        </p:spPr>
        <p:txBody>
          <a:bodyPr>
            <a:spAutoFit/>
          </a:bodyPr>
          <a:lstStyle/>
          <a:p>
            <a:pPr>
              <a:spcBef>
                <a:spcPct val="50000"/>
              </a:spcBef>
            </a:pPr>
            <a:r>
              <a:rPr lang="en-US" sz="2400" b="1">
                <a:solidFill>
                  <a:schemeClr val="bg2"/>
                </a:solidFill>
              </a:rPr>
              <a:t>July 14  2009  00 UTC                       </a:t>
            </a:r>
            <a:br>
              <a:rPr lang="en-US" sz="2400" b="1">
                <a:solidFill>
                  <a:schemeClr val="bg2"/>
                </a:solidFill>
              </a:rPr>
            </a:br>
            <a:r>
              <a:rPr lang="en-US" sz="2400" b="1">
                <a:solidFill>
                  <a:schemeClr val="bg2"/>
                </a:solidFill>
              </a:rPr>
              <a:t>              250mb</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p:cNvPicPr>
            <a:picLocks noChangeAspect="1" noChangeArrowheads="1"/>
          </p:cNvPicPr>
          <p:nvPr/>
        </p:nvPicPr>
        <p:blipFill>
          <a:blip r:embed="rId2"/>
          <a:srcRect/>
          <a:stretch>
            <a:fillRect/>
          </a:stretch>
        </p:blipFill>
        <p:spPr bwMode="auto">
          <a:xfrm>
            <a:off x="-20638" y="-762000"/>
            <a:ext cx="9240838" cy="8380413"/>
          </a:xfrm>
          <a:prstGeom prst="rect">
            <a:avLst/>
          </a:prstGeom>
          <a:noFill/>
          <a:ln w="9525">
            <a:noFill/>
            <a:miter lim="800000"/>
            <a:headEnd/>
            <a:tailEnd/>
          </a:ln>
        </p:spPr>
      </p:pic>
      <p:sp>
        <p:nvSpPr>
          <p:cNvPr id="31746" name="Text Box 3"/>
          <p:cNvSpPr txBox="1">
            <a:spLocks noChangeArrowheads="1"/>
          </p:cNvSpPr>
          <p:nvPr/>
        </p:nvSpPr>
        <p:spPr bwMode="auto">
          <a:xfrm>
            <a:off x="609600" y="5638800"/>
            <a:ext cx="3048000" cy="822325"/>
          </a:xfrm>
          <a:prstGeom prst="rect">
            <a:avLst/>
          </a:prstGeom>
          <a:noFill/>
          <a:ln w="9525">
            <a:noFill/>
            <a:miter lim="800000"/>
            <a:headEnd/>
            <a:tailEnd/>
          </a:ln>
        </p:spPr>
        <p:txBody>
          <a:bodyPr>
            <a:spAutoFit/>
          </a:bodyPr>
          <a:lstStyle/>
          <a:p>
            <a:pPr>
              <a:spcBef>
                <a:spcPct val="50000"/>
              </a:spcBef>
            </a:pPr>
            <a:r>
              <a:rPr lang="en-US" sz="2400" b="1">
                <a:solidFill>
                  <a:schemeClr val="bg2"/>
                </a:solidFill>
              </a:rPr>
              <a:t>July 13  2009  12 UTC                       </a:t>
            </a:r>
            <a:br>
              <a:rPr lang="en-US" sz="2400" b="1">
                <a:solidFill>
                  <a:schemeClr val="bg2"/>
                </a:solidFill>
              </a:rPr>
            </a:br>
            <a:r>
              <a:rPr lang="en-US" sz="2400" b="1">
                <a:solidFill>
                  <a:schemeClr val="bg2"/>
                </a:solidFill>
              </a:rPr>
              <a:t>              500mb</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p:cNvPicPr>
            <a:picLocks noChangeAspect="1" noChangeArrowheads="1"/>
          </p:cNvPicPr>
          <p:nvPr/>
        </p:nvPicPr>
        <p:blipFill>
          <a:blip r:embed="rId2"/>
          <a:srcRect/>
          <a:stretch>
            <a:fillRect/>
          </a:stretch>
        </p:blipFill>
        <p:spPr bwMode="auto">
          <a:xfrm>
            <a:off x="-893763" y="-303213"/>
            <a:ext cx="10933113" cy="8685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a:srcRect/>
          <a:stretch>
            <a:fillRect/>
          </a:stretch>
        </p:blipFill>
        <p:spPr bwMode="auto">
          <a:xfrm>
            <a:off x="0" y="-762000"/>
            <a:ext cx="9239250" cy="8382000"/>
          </a:xfrm>
          <a:prstGeom prst="rect">
            <a:avLst/>
          </a:prstGeom>
          <a:noFill/>
          <a:ln w="9525">
            <a:noFill/>
            <a:miter lim="800000"/>
            <a:headEnd/>
            <a:tailEnd/>
          </a:ln>
        </p:spPr>
      </p:pic>
      <p:sp>
        <p:nvSpPr>
          <p:cNvPr id="32770" name="Text Box 3"/>
          <p:cNvSpPr txBox="1">
            <a:spLocks noChangeArrowheads="1"/>
          </p:cNvSpPr>
          <p:nvPr/>
        </p:nvSpPr>
        <p:spPr bwMode="auto">
          <a:xfrm>
            <a:off x="609600" y="5638800"/>
            <a:ext cx="3048000" cy="822325"/>
          </a:xfrm>
          <a:prstGeom prst="rect">
            <a:avLst/>
          </a:prstGeom>
          <a:noFill/>
          <a:ln w="9525">
            <a:noFill/>
            <a:miter lim="800000"/>
            <a:headEnd/>
            <a:tailEnd/>
          </a:ln>
        </p:spPr>
        <p:txBody>
          <a:bodyPr>
            <a:spAutoFit/>
          </a:bodyPr>
          <a:lstStyle/>
          <a:p>
            <a:pPr>
              <a:spcBef>
                <a:spcPct val="50000"/>
              </a:spcBef>
            </a:pPr>
            <a:r>
              <a:rPr lang="en-US" sz="2400" b="1">
                <a:solidFill>
                  <a:schemeClr val="bg2"/>
                </a:solidFill>
              </a:rPr>
              <a:t>July 14  2009  00 UTC                       </a:t>
            </a:r>
            <a:br>
              <a:rPr lang="en-US" sz="2400" b="1">
                <a:solidFill>
                  <a:schemeClr val="bg2"/>
                </a:solidFill>
              </a:rPr>
            </a:br>
            <a:r>
              <a:rPr lang="en-US" sz="2400" b="1">
                <a:solidFill>
                  <a:schemeClr val="bg2"/>
                </a:solidFill>
              </a:rPr>
              <a:t>              500mb</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2"/>
          <a:srcRect/>
          <a:stretch>
            <a:fillRect/>
          </a:stretch>
        </p:blipFill>
        <p:spPr bwMode="auto">
          <a:xfrm>
            <a:off x="-47625" y="-760413"/>
            <a:ext cx="9240838" cy="8380413"/>
          </a:xfrm>
          <a:prstGeom prst="rect">
            <a:avLst/>
          </a:prstGeom>
          <a:noFill/>
          <a:ln w="9525">
            <a:noFill/>
            <a:miter lim="800000"/>
            <a:headEnd/>
            <a:tailEnd/>
          </a:ln>
        </p:spPr>
      </p:pic>
      <p:sp>
        <p:nvSpPr>
          <p:cNvPr id="33794" name="Text Box 3"/>
          <p:cNvSpPr txBox="1">
            <a:spLocks noChangeArrowheads="1"/>
          </p:cNvSpPr>
          <p:nvPr/>
        </p:nvSpPr>
        <p:spPr bwMode="auto">
          <a:xfrm>
            <a:off x="609600" y="5638800"/>
            <a:ext cx="3048000" cy="822325"/>
          </a:xfrm>
          <a:prstGeom prst="rect">
            <a:avLst/>
          </a:prstGeom>
          <a:noFill/>
          <a:ln w="9525">
            <a:noFill/>
            <a:miter lim="800000"/>
            <a:headEnd/>
            <a:tailEnd/>
          </a:ln>
        </p:spPr>
        <p:txBody>
          <a:bodyPr>
            <a:spAutoFit/>
          </a:bodyPr>
          <a:lstStyle/>
          <a:p>
            <a:pPr>
              <a:spcBef>
                <a:spcPct val="50000"/>
              </a:spcBef>
            </a:pPr>
            <a:r>
              <a:rPr lang="en-US" sz="2400" b="1">
                <a:solidFill>
                  <a:schemeClr val="bg2"/>
                </a:solidFill>
              </a:rPr>
              <a:t>July 13  2009  12 UTC                       </a:t>
            </a:r>
            <a:br>
              <a:rPr lang="en-US" sz="2400" b="1">
                <a:solidFill>
                  <a:schemeClr val="bg2"/>
                </a:solidFill>
              </a:rPr>
            </a:br>
            <a:r>
              <a:rPr lang="en-US" sz="2400" b="1">
                <a:solidFill>
                  <a:schemeClr val="bg2"/>
                </a:solidFill>
              </a:rPr>
              <a:t>              700mb</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p:cNvPicPr>
            <a:picLocks noChangeAspect="1" noChangeArrowheads="1"/>
          </p:cNvPicPr>
          <p:nvPr/>
        </p:nvPicPr>
        <p:blipFill>
          <a:blip r:embed="rId2"/>
          <a:srcRect/>
          <a:stretch>
            <a:fillRect/>
          </a:stretch>
        </p:blipFill>
        <p:spPr bwMode="auto">
          <a:xfrm>
            <a:off x="-47625" y="-760413"/>
            <a:ext cx="9240838" cy="8380413"/>
          </a:xfrm>
          <a:prstGeom prst="rect">
            <a:avLst/>
          </a:prstGeom>
          <a:noFill/>
          <a:ln w="9525">
            <a:noFill/>
            <a:miter lim="800000"/>
            <a:headEnd/>
            <a:tailEnd/>
          </a:ln>
        </p:spPr>
      </p:pic>
      <p:sp>
        <p:nvSpPr>
          <p:cNvPr id="34818" name="Text Box 3"/>
          <p:cNvSpPr txBox="1">
            <a:spLocks noChangeArrowheads="1"/>
          </p:cNvSpPr>
          <p:nvPr/>
        </p:nvSpPr>
        <p:spPr bwMode="auto">
          <a:xfrm>
            <a:off x="609600" y="5638800"/>
            <a:ext cx="3048000" cy="822325"/>
          </a:xfrm>
          <a:prstGeom prst="rect">
            <a:avLst/>
          </a:prstGeom>
          <a:noFill/>
          <a:ln w="9525">
            <a:noFill/>
            <a:miter lim="800000"/>
            <a:headEnd/>
            <a:tailEnd/>
          </a:ln>
        </p:spPr>
        <p:txBody>
          <a:bodyPr>
            <a:spAutoFit/>
          </a:bodyPr>
          <a:lstStyle/>
          <a:p>
            <a:pPr>
              <a:spcBef>
                <a:spcPct val="50000"/>
              </a:spcBef>
            </a:pPr>
            <a:r>
              <a:rPr lang="en-US" sz="2400" b="1">
                <a:solidFill>
                  <a:schemeClr val="bg2"/>
                </a:solidFill>
              </a:rPr>
              <a:t>July 14  2009  00 UTC                       </a:t>
            </a:r>
            <a:br>
              <a:rPr lang="en-US" sz="2400" b="1">
                <a:solidFill>
                  <a:schemeClr val="bg2"/>
                </a:solidFill>
              </a:rPr>
            </a:br>
            <a:r>
              <a:rPr lang="en-US" sz="2400" b="1">
                <a:solidFill>
                  <a:schemeClr val="bg2"/>
                </a:solidFill>
              </a:rPr>
              <a:t>              700mb</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3"/>
          <p:cNvSpPr txBox="1">
            <a:spLocks noChangeArrowheads="1"/>
          </p:cNvSpPr>
          <p:nvPr/>
        </p:nvSpPr>
        <p:spPr bwMode="auto">
          <a:xfrm>
            <a:off x="914400" y="168275"/>
            <a:ext cx="7391400" cy="1917700"/>
          </a:xfrm>
          <a:prstGeom prst="rect">
            <a:avLst/>
          </a:prstGeom>
          <a:noFill/>
          <a:ln w="9525">
            <a:noFill/>
            <a:miter lim="800000"/>
            <a:headEnd/>
            <a:tailEnd/>
          </a:ln>
        </p:spPr>
        <p:txBody>
          <a:bodyPr>
            <a:spAutoFit/>
          </a:bodyPr>
          <a:lstStyle/>
          <a:p>
            <a:pPr algn="just">
              <a:spcBef>
                <a:spcPct val="50000"/>
              </a:spcBef>
            </a:pPr>
            <a:r>
              <a:rPr lang="en-US" sz="2400" b="1"/>
              <a:t>Strong shortwave troughs are not uncommon across the northern high plains in July, but few yield significant tornadoes. Many storms in this region have high cloud bases. What was so special about this particular situation?</a:t>
            </a:r>
          </a:p>
        </p:txBody>
      </p:sp>
      <p:sp>
        <p:nvSpPr>
          <p:cNvPr id="3" name="Rectangle 2"/>
          <p:cNvSpPr>
            <a:spLocks noChangeArrowheads="1"/>
          </p:cNvSpPr>
          <p:nvPr/>
        </p:nvSpPr>
        <p:spPr bwMode="auto">
          <a:xfrm>
            <a:off x="0" y="3244850"/>
            <a:ext cx="9144000" cy="701675"/>
          </a:xfrm>
          <a:prstGeom prst="rect">
            <a:avLst/>
          </a:prstGeom>
          <a:noFill/>
          <a:ln w="9525">
            <a:noFill/>
            <a:miter lim="800000"/>
            <a:headEnd/>
            <a:tailEnd/>
          </a:ln>
        </p:spPr>
        <p:txBody>
          <a:bodyPr>
            <a:spAutoFit/>
          </a:bodyPr>
          <a:lstStyle/>
          <a:p>
            <a:r>
              <a:rPr lang="en-US" sz="4000"/>
              <a:t>			</a:t>
            </a:r>
            <a:r>
              <a:rPr lang="en-US" sz="4000" b="1">
                <a:solidFill>
                  <a:srgbClr val="FF0000"/>
                </a:solidFill>
              </a:rPr>
              <a:t>Mesoscale detail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jfinch\folder\071309loop127x.gif"/>
          <p:cNvPicPr>
            <a:picLocks noChangeAspect="1" noChangeArrowheads="1" noCrop="1"/>
          </p:cNvPicPr>
          <p:nvPr/>
        </p:nvPicPr>
        <p:blipFill>
          <a:blip r:embed="rId2"/>
          <a:srcRect/>
          <a:stretch>
            <a:fillRect/>
          </a:stretch>
        </p:blipFill>
        <p:spPr bwMode="auto">
          <a:xfrm>
            <a:off x="-2990850" y="-2628900"/>
            <a:ext cx="12134850" cy="9486900"/>
          </a:xfrm>
          <a:prstGeom prst="rect">
            <a:avLst/>
          </a:prstGeom>
          <a:noFill/>
          <a:ln w="9525">
            <a:noFill/>
            <a:miter lim="800000"/>
            <a:headEnd/>
            <a:tailEnd/>
          </a:ln>
        </p:spPr>
      </p:pic>
      <p:sp>
        <p:nvSpPr>
          <p:cNvPr id="36866" name="Rectangle 2"/>
          <p:cNvSpPr>
            <a:spLocks noChangeArrowheads="1"/>
          </p:cNvSpPr>
          <p:nvPr/>
        </p:nvSpPr>
        <p:spPr bwMode="auto">
          <a:xfrm>
            <a:off x="1066800" y="3998913"/>
            <a:ext cx="3962400" cy="954087"/>
          </a:xfrm>
          <a:prstGeom prst="rect">
            <a:avLst/>
          </a:prstGeom>
          <a:noFill/>
          <a:ln w="9525">
            <a:noFill/>
            <a:miter lim="800000"/>
            <a:headEnd/>
            <a:tailEnd/>
          </a:ln>
        </p:spPr>
        <p:txBody>
          <a:bodyPr>
            <a:spAutoFit/>
          </a:bodyPr>
          <a:lstStyle/>
          <a:p>
            <a:r>
              <a:rPr lang="en-US" sz="2800" b="1"/>
              <a:t>Rapid City  .5° Reflectivity</a:t>
            </a:r>
            <a:endParaRPr lang="en-US" sz="2800"/>
          </a:p>
        </p:txBody>
      </p:sp>
      <p:sp>
        <p:nvSpPr>
          <p:cNvPr id="36867" name="TextBox 3"/>
          <p:cNvSpPr txBox="1">
            <a:spLocks noChangeArrowheads="1"/>
          </p:cNvSpPr>
          <p:nvPr/>
        </p:nvSpPr>
        <p:spPr bwMode="auto">
          <a:xfrm>
            <a:off x="2895600" y="1981200"/>
            <a:ext cx="838200" cy="369888"/>
          </a:xfrm>
          <a:prstGeom prst="rect">
            <a:avLst/>
          </a:prstGeom>
          <a:noFill/>
          <a:ln w="9525">
            <a:noFill/>
            <a:miter lim="800000"/>
            <a:headEnd/>
            <a:tailEnd/>
          </a:ln>
        </p:spPr>
        <p:txBody>
          <a:bodyPr>
            <a:spAutoFit/>
          </a:bodyPr>
          <a:lstStyle/>
          <a:p>
            <a:r>
              <a:rPr lang="en-US"/>
              <a:t>Crook</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3"/>
          <p:cNvSpPr txBox="1">
            <a:spLocks noChangeArrowheads="1"/>
          </p:cNvSpPr>
          <p:nvPr/>
        </p:nvSpPr>
        <p:spPr bwMode="auto">
          <a:xfrm>
            <a:off x="0" y="168275"/>
            <a:ext cx="9144000" cy="641350"/>
          </a:xfrm>
          <a:prstGeom prst="rect">
            <a:avLst/>
          </a:prstGeom>
          <a:noFill/>
          <a:ln w="9525">
            <a:noFill/>
            <a:miter lim="800000"/>
            <a:headEnd/>
            <a:tailEnd/>
          </a:ln>
        </p:spPr>
        <p:txBody>
          <a:bodyPr>
            <a:spAutoFit/>
          </a:bodyPr>
          <a:lstStyle/>
          <a:p>
            <a:pPr algn="ctr">
              <a:spcBef>
                <a:spcPct val="50000"/>
              </a:spcBef>
            </a:pPr>
            <a:r>
              <a:rPr lang="en-US" sz="3600" b="1"/>
              <a:t>Real-Time</a:t>
            </a:r>
          </a:p>
        </p:txBody>
      </p:sp>
      <p:sp>
        <p:nvSpPr>
          <p:cNvPr id="37890" name="Text Box 3"/>
          <p:cNvSpPr txBox="1">
            <a:spLocks noChangeArrowheads="1"/>
          </p:cNvSpPr>
          <p:nvPr/>
        </p:nvSpPr>
        <p:spPr bwMode="auto">
          <a:xfrm>
            <a:off x="0" y="1295400"/>
            <a:ext cx="9144000" cy="641350"/>
          </a:xfrm>
          <a:prstGeom prst="rect">
            <a:avLst/>
          </a:prstGeom>
          <a:noFill/>
          <a:ln w="9525">
            <a:noFill/>
            <a:miter lim="800000"/>
            <a:headEnd/>
            <a:tailEnd/>
          </a:ln>
        </p:spPr>
        <p:txBody>
          <a:bodyPr>
            <a:spAutoFit/>
          </a:bodyPr>
          <a:lstStyle/>
          <a:p>
            <a:pPr algn="ctr">
              <a:spcBef>
                <a:spcPct val="50000"/>
              </a:spcBef>
            </a:pPr>
            <a:r>
              <a:rPr lang="en-US" sz="3600" b="1"/>
              <a:t>Meso-Analysis</a:t>
            </a:r>
          </a:p>
        </p:txBody>
      </p:sp>
      <p:sp>
        <p:nvSpPr>
          <p:cNvPr id="37891" name="Text Box 3"/>
          <p:cNvSpPr txBox="1">
            <a:spLocks noChangeArrowheads="1"/>
          </p:cNvSpPr>
          <p:nvPr/>
        </p:nvSpPr>
        <p:spPr bwMode="auto">
          <a:xfrm>
            <a:off x="76200" y="2743200"/>
            <a:ext cx="9067800" cy="641350"/>
          </a:xfrm>
          <a:prstGeom prst="rect">
            <a:avLst/>
          </a:prstGeom>
          <a:noFill/>
          <a:ln w="9525">
            <a:noFill/>
            <a:miter lim="800000"/>
            <a:headEnd/>
            <a:tailEnd/>
          </a:ln>
        </p:spPr>
        <p:txBody>
          <a:bodyPr>
            <a:spAutoFit/>
          </a:bodyPr>
          <a:lstStyle/>
          <a:p>
            <a:pPr algn="ctr">
              <a:spcBef>
                <a:spcPct val="50000"/>
              </a:spcBef>
            </a:pPr>
            <a:r>
              <a:rPr lang="en-US" sz="3600" b="1"/>
              <a:t>Is</a:t>
            </a:r>
          </a:p>
        </p:txBody>
      </p:sp>
      <p:sp>
        <p:nvSpPr>
          <p:cNvPr id="37892" name="Text Box 3"/>
          <p:cNvSpPr txBox="1">
            <a:spLocks noChangeArrowheads="1"/>
          </p:cNvSpPr>
          <p:nvPr/>
        </p:nvSpPr>
        <p:spPr bwMode="auto">
          <a:xfrm>
            <a:off x="76200" y="3930650"/>
            <a:ext cx="9067800" cy="641350"/>
          </a:xfrm>
          <a:prstGeom prst="rect">
            <a:avLst/>
          </a:prstGeom>
          <a:noFill/>
          <a:ln w="9525">
            <a:noFill/>
            <a:miter lim="800000"/>
            <a:headEnd/>
            <a:tailEnd/>
          </a:ln>
        </p:spPr>
        <p:txBody>
          <a:bodyPr>
            <a:spAutoFit/>
          </a:bodyPr>
          <a:lstStyle/>
          <a:p>
            <a:pPr algn="ctr">
              <a:spcBef>
                <a:spcPct val="50000"/>
              </a:spcBef>
            </a:pPr>
            <a:r>
              <a:rPr lang="en-US" sz="3600" b="1"/>
              <a:t>Crucial!!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a:srcRect/>
          <a:stretch>
            <a:fillRect/>
          </a:stretch>
        </p:blipFill>
        <p:spPr bwMode="auto">
          <a:xfrm>
            <a:off x="-2670175" y="-3995738"/>
            <a:ext cx="14478000" cy="14859001"/>
          </a:xfrm>
          <a:prstGeom prst="rect">
            <a:avLst/>
          </a:prstGeom>
          <a:noFill/>
          <a:ln w="9525">
            <a:noFill/>
            <a:miter lim="800000"/>
            <a:headEnd/>
            <a:tailEnd/>
          </a:ln>
        </p:spPr>
      </p:pic>
      <p:sp>
        <p:nvSpPr>
          <p:cNvPr id="38914" name="TextBox 2"/>
          <p:cNvSpPr txBox="1">
            <a:spLocks noChangeArrowheads="1"/>
          </p:cNvSpPr>
          <p:nvPr/>
        </p:nvSpPr>
        <p:spPr bwMode="auto">
          <a:xfrm>
            <a:off x="4191000" y="2663825"/>
            <a:ext cx="914400" cy="307975"/>
          </a:xfrm>
          <a:prstGeom prst="rect">
            <a:avLst/>
          </a:prstGeom>
          <a:noFill/>
          <a:ln w="9525">
            <a:noFill/>
            <a:miter lim="800000"/>
            <a:headEnd/>
            <a:tailEnd/>
          </a:ln>
        </p:spPr>
        <p:txBody>
          <a:bodyPr>
            <a:spAutoFit/>
          </a:bodyPr>
          <a:lstStyle/>
          <a:p>
            <a:r>
              <a:rPr lang="en-US" sz="1400" b="1">
                <a:solidFill>
                  <a:srgbClr val="0033CC"/>
                </a:solidFill>
              </a:rPr>
              <a:t>Crook</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2"/>
          <a:srcRect/>
          <a:stretch>
            <a:fillRect/>
          </a:stretch>
        </p:blipFill>
        <p:spPr bwMode="auto">
          <a:xfrm>
            <a:off x="-2667000" y="-3998913"/>
            <a:ext cx="14479588" cy="14857413"/>
          </a:xfrm>
          <a:prstGeom prst="rect">
            <a:avLst/>
          </a:prstGeom>
          <a:noFill/>
          <a:ln w="9525">
            <a:noFill/>
            <a:miter lim="800000"/>
            <a:headEnd/>
            <a:tailEnd/>
          </a:ln>
        </p:spPr>
      </p:pic>
      <p:sp>
        <p:nvSpPr>
          <p:cNvPr id="39938" name="TextBox 2"/>
          <p:cNvSpPr txBox="1">
            <a:spLocks noChangeArrowheads="1"/>
          </p:cNvSpPr>
          <p:nvPr/>
        </p:nvSpPr>
        <p:spPr bwMode="auto">
          <a:xfrm>
            <a:off x="4191000" y="2663825"/>
            <a:ext cx="914400" cy="307975"/>
          </a:xfrm>
          <a:prstGeom prst="rect">
            <a:avLst/>
          </a:prstGeom>
          <a:noFill/>
          <a:ln w="9525">
            <a:noFill/>
            <a:miter lim="800000"/>
            <a:headEnd/>
            <a:tailEnd/>
          </a:ln>
        </p:spPr>
        <p:txBody>
          <a:bodyPr>
            <a:spAutoFit/>
          </a:bodyPr>
          <a:lstStyle/>
          <a:p>
            <a:r>
              <a:rPr lang="en-US" sz="1400" b="1">
                <a:solidFill>
                  <a:srgbClr val="0033CC"/>
                </a:solidFill>
              </a:rPr>
              <a:t>Crook</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3"/>
          <p:cNvSpPr txBox="1">
            <a:spLocks noChangeArrowheads="1"/>
          </p:cNvSpPr>
          <p:nvPr/>
        </p:nvSpPr>
        <p:spPr bwMode="auto">
          <a:xfrm>
            <a:off x="0" y="228600"/>
            <a:ext cx="9144000" cy="1190625"/>
          </a:xfrm>
          <a:prstGeom prst="rect">
            <a:avLst/>
          </a:prstGeom>
          <a:noFill/>
          <a:ln w="9525">
            <a:noFill/>
            <a:miter lim="800000"/>
            <a:headEnd/>
            <a:tailEnd/>
          </a:ln>
        </p:spPr>
        <p:txBody>
          <a:bodyPr>
            <a:spAutoFit/>
          </a:bodyPr>
          <a:lstStyle/>
          <a:p>
            <a:pPr algn="ctr">
              <a:spcBef>
                <a:spcPct val="50000"/>
              </a:spcBef>
            </a:pPr>
            <a:r>
              <a:rPr lang="en-US" sz="3600" b="1"/>
              <a:t>Meso-Analysis—An Even Closer Look</a:t>
            </a:r>
            <a:br>
              <a:rPr lang="en-US" sz="3600" b="1"/>
            </a:br>
            <a:r>
              <a:rPr lang="en-US" sz="3600" b="1"/>
              <a:t>Using Satellite, SFC OBS and Radar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srcRect/>
          <a:stretch>
            <a:fillRect/>
          </a:stretch>
        </p:blipFill>
        <p:spPr bwMode="auto">
          <a:xfrm>
            <a:off x="0" y="0"/>
            <a:ext cx="10953750" cy="8696325"/>
          </a:xfrm>
          <a:prstGeom prst="rect">
            <a:avLst/>
          </a:prstGeom>
          <a:noFill/>
          <a:ln w="9525">
            <a:noFill/>
            <a:miter lim="800000"/>
            <a:headEnd/>
            <a:tailEnd/>
          </a:ln>
        </p:spPr>
      </p:pic>
      <p:sp>
        <p:nvSpPr>
          <p:cNvPr id="41986" name="Text Box 3"/>
          <p:cNvSpPr txBox="1">
            <a:spLocks noChangeArrowheads="1"/>
          </p:cNvSpPr>
          <p:nvPr/>
        </p:nvSpPr>
        <p:spPr bwMode="auto">
          <a:xfrm>
            <a:off x="0" y="1905000"/>
            <a:ext cx="9144000" cy="369888"/>
          </a:xfrm>
          <a:prstGeom prst="rect">
            <a:avLst/>
          </a:prstGeom>
          <a:noFill/>
          <a:ln w="9525">
            <a:noFill/>
            <a:miter lim="800000"/>
            <a:headEnd/>
            <a:tailEnd/>
          </a:ln>
        </p:spPr>
        <p:txBody>
          <a:bodyPr>
            <a:spAutoFit/>
          </a:bodyPr>
          <a:lstStyle/>
          <a:p>
            <a:pPr algn="ctr">
              <a:spcBef>
                <a:spcPct val="50000"/>
              </a:spcBef>
            </a:pPr>
            <a:r>
              <a:rPr lang="en-US" b="1">
                <a:solidFill>
                  <a:srgbClr val="FF0000"/>
                </a:solidFill>
              </a:rPr>
              <a:t>        Crook County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R:\4ftp\pub\finch\radnew.gif"/>
          <p:cNvPicPr>
            <a:picLocks noChangeAspect="1" noChangeArrowheads="1" noCrop="1"/>
          </p:cNvPicPr>
          <p:nvPr/>
        </p:nvPicPr>
        <p:blipFill>
          <a:blip r:embed="rId2"/>
          <a:srcRect/>
          <a:stretch>
            <a:fillRect/>
          </a:stretch>
        </p:blipFill>
        <p:spPr bwMode="auto">
          <a:xfrm>
            <a:off x="-95250" y="1752600"/>
            <a:ext cx="9334500" cy="4876800"/>
          </a:xfrm>
          <a:prstGeom prst="rect">
            <a:avLst/>
          </a:prstGeom>
          <a:noFill/>
          <a:ln w="9525">
            <a:noFill/>
            <a:miter lim="800000"/>
            <a:headEnd/>
            <a:tailEnd/>
          </a:ln>
        </p:spPr>
      </p:pic>
      <p:sp>
        <p:nvSpPr>
          <p:cNvPr id="15362" name="Text Box 6"/>
          <p:cNvSpPr txBox="1">
            <a:spLocks noChangeArrowheads="1"/>
          </p:cNvSpPr>
          <p:nvPr/>
        </p:nvSpPr>
        <p:spPr bwMode="auto">
          <a:xfrm>
            <a:off x="0" y="0"/>
            <a:ext cx="9144000" cy="641350"/>
          </a:xfrm>
          <a:prstGeom prst="rect">
            <a:avLst/>
          </a:prstGeom>
          <a:noFill/>
          <a:ln w="9525">
            <a:noFill/>
            <a:miter lim="800000"/>
            <a:headEnd/>
            <a:tailEnd/>
          </a:ln>
        </p:spPr>
        <p:txBody>
          <a:bodyPr>
            <a:spAutoFit/>
          </a:bodyPr>
          <a:lstStyle/>
          <a:p>
            <a:pPr algn="ctr">
              <a:spcBef>
                <a:spcPct val="50000"/>
              </a:spcBef>
            </a:pPr>
            <a:r>
              <a:rPr lang="en-US" sz="3600" b="1"/>
              <a:t>Initiation on the Big Horn Mountains</a:t>
            </a:r>
          </a:p>
        </p:txBody>
      </p:sp>
      <p:sp>
        <p:nvSpPr>
          <p:cNvPr id="4" name="Text Box 5"/>
          <p:cNvSpPr txBox="1">
            <a:spLocks noChangeArrowheads="1"/>
          </p:cNvSpPr>
          <p:nvPr/>
        </p:nvSpPr>
        <p:spPr bwMode="auto">
          <a:xfrm>
            <a:off x="152400" y="762000"/>
            <a:ext cx="9144000" cy="822325"/>
          </a:xfrm>
          <a:prstGeom prst="rect">
            <a:avLst/>
          </a:prstGeom>
          <a:noFill/>
          <a:ln w="9525">
            <a:noFill/>
            <a:miter lim="800000"/>
            <a:headEnd/>
            <a:tailEnd/>
          </a:ln>
        </p:spPr>
        <p:txBody>
          <a:bodyPr>
            <a:spAutoFit/>
          </a:bodyPr>
          <a:lstStyle/>
          <a:p>
            <a:pPr algn="ctr">
              <a:spcBef>
                <a:spcPct val="50000"/>
              </a:spcBef>
            </a:pPr>
            <a:r>
              <a:rPr lang="en-US" sz="2400" b="1">
                <a:solidFill>
                  <a:srgbClr val="C5F0FF"/>
                </a:solidFill>
              </a:rPr>
              <a:t>Frames captured from ‘”MesoWest” webpage and then looped</a:t>
            </a:r>
            <a:br>
              <a:rPr lang="en-US" sz="2400" b="1">
                <a:solidFill>
                  <a:srgbClr val="C5F0FF"/>
                </a:solidFill>
              </a:rPr>
            </a:br>
            <a:r>
              <a:rPr lang="en-US" sz="2400" b="1">
                <a:solidFill>
                  <a:srgbClr val="C5F0FF"/>
                </a:solidFill>
              </a:rPr>
              <a:t> using ‘convert’ command in AWIPS RedHat Linux</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a:srcRect/>
          <a:stretch>
            <a:fillRect/>
          </a:stretch>
        </p:blipFill>
        <p:spPr bwMode="auto">
          <a:xfrm>
            <a:off x="0" y="0"/>
            <a:ext cx="10953750" cy="8696325"/>
          </a:xfrm>
          <a:prstGeom prst="rect">
            <a:avLst/>
          </a:prstGeom>
          <a:noFill/>
          <a:ln w="9525">
            <a:noFill/>
            <a:miter lim="800000"/>
            <a:headEnd/>
            <a:tailEnd/>
          </a:ln>
        </p:spPr>
      </p:pic>
      <p:sp>
        <p:nvSpPr>
          <p:cNvPr id="3" name="TextBox 2"/>
          <p:cNvSpPr txBox="1"/>
          <p:nvPr/>
        </p:nvSpPr>
        <p:spPr>
          <a:xfrm>
            <a:off x="4114800" y="4419600"/>
            <a:ext cx="2286000" cy="461963"/>
          </a:xfrm>
          <a:prstGeom prst="rect">
            <a:avLst/>
          </a:prstGeom>
          <a:noFill/>
        </p:spPr>
        <p:txBody>
          <a:bodyPr>
            <a:spAutoFit/>
          </a:bodyPr>
          <a:lstStyle/>
          <a:p>
            <a:pPr>
              <a:defRPr/>
            </a:pPr>
            <a:r>
              <a:rPr lang="en-US" sz="2400" b="1" dirty="0">
                <a:solidFill>
                  <a:schemeClr val="accent1">
                    <a:lumMod val="40000"/>
                    <a:lumOff val="60000"/>
                  </a:schemeClr>
                </a:solidFill>
              </a:rPr>
              <a:t>Crook County</a:t>
            </a:r>
            <a:endParaRPr lang="en-US" sz="2400" b="1" dirty="0">
              <a:solidFill>
                <a:schemeClr val="accent1">
                  <a:lumMod val="40000"/>
                  <a:lumOff val="60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a:srcRect/>
          <a:stretch>
            <a:fillRect/>
          </a:stretch>
        </p:blipFill>
        <p:spPr bwMode="auto">
          <a:xfrm>
            <a:off x="0" y="0"/>
            <a:ext cx="10953750" cy="8696325"/>
          </a:xfrm>
          <a:prstGeom prst="rect">
            <a:avLst/>
          </a:prstGeom>
          <a:noFill/>
          <a:ln w="9525">
            <a:noFill/>
            <a:miter lim="800000"/>
            <a:headEnd/>
            <a:tailEnd/>
          </a:ln>
        </p:spPr>
      </p:pic>
      <p:sp>
        <p:nvSpPr>
          <p:cNvPr id="3" name="TextBox 2"/>
          <p:cNvSpPr txBox="1"/>
          <p:nvPr/>
        </p:nvSpPr>
        <p:spPr>
          <a:xfrm>
            <a:off x="4114800" y="4419600"/>
            <a:ext cx="2209800" cy="461963"/>
          </a:xfrm>
          <a:prstGeom prst="rect">
            <a:avLst/>
          </a:prstGeom>
          <a:noFill/>
        </p:spPr>
        <p:txBody>
          <a:bodyPr>
            <a:spAutoFit/>
          </a:bodyPr>
          <a:lstStyle/>
          <a:p>
            <a:pPr>
              <a:defRPr/>
            </a:pPr>
            <a:r>
              <a:rPr lang="en-US" sz="2400" b="1" dirty="0">
                <a:solidFill>
                  <a:schemeClr val="accent1">
                    <a:lumMod val="40000"/>
                    <a:lumOff val="60000"/>
                  </a:schemeClr>
                </a:solidFill>
              </a:rPr>
              <a:t>Crook County</a:t>
            </a:r>
            <a:endParaRPr lang="en-US" sz="2400" b="1" dirty="0">
              <a:solidFill>
                <a:schemeClr val="accent1">
                  <a:lumMod val="40000"/>
                  <a:lumOff val="60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p:cNvPicPr>
            <a:picLocks noChangeAspect="1" noChangeArrowheads="1"/>
          </p:cNvPicPr>
          <p:nvPr/>
        </p:nvPicPr>
        <p:blipFill>
          <a:blip r:embed="rId2"/>
          <a:srcRect/>
          <a:stretch>
            <a:fillRect/>
          </a:stretch>
        </p:blipFill>
        <p:spPr bwMode="auto">
          <a:xfrm>
            <a:off x="-914400" y="-914400"/>
            <a:ext cx="11239500" cy="8705850"/>
          </a:xfrm>
          <a:prstGeom prst="rect">
            <a:avLst/>
          </a:prstGeom>
          <a:noFill/>
          <a:ln w="9525">
            <a:noFill/>
            <a:miter lim="800000"/>
            <a:headEnd/>
            <a:tailEnd/>
          </a:ln>
        </p:spPr>
      </p:pic>
      <p:sp>
        <p:nvSpPr>
          <p:cNvPr id="45058" name="Text Box 7"/>
          <p:cNvSpPr txBox="1">
            <a:spLocks noChangeArrowheads="1"/>
          </p:cNvSpPr>
          <p:nvPr/>
        </p:nvSpPr>
        <p:spPr bwMode="auto">
          <a:xfrm>
            <a:off x="3733800" y="0"/>
            <a:ext cx="2590800" cy="519113"/>
          </a:xfrm>
          <a:prstGeom prst="rect">
            <a:avLst/>
          </a:prstGeom>
          <a:noFill/>
          <a:ln w="9525">
            <a:noFill/>
            <a:miter lim="800000"/>
            <a:headEnd/>
            <a:tailEnd/>
          </a:ln>
        </p:spPr>
        <p:txBody>
          <a:bodyPr>
            <a:spAutoFit/>
          </a:bodyPr>
          <a:lstStyle/>
          <a:p>
            <a:r>
              <a:rPr lang="en-US" sz="2800">
                <a:solidFill>
                  <a:schemeClr val="folHlink"/>
                </a:solidFill>
              </a:rPr>
              <a:t>2200 UTC</a:t>
            </a:r>
          </a:p>
        </p:txBody>
      </p:sp>
      <p:sp>
        <p:nvSpPr>
          <p:cNvPr id="45059" name="TextBox 3"/>
          <p:cNvSpPr txBox="1">
            <a:spLocks noChangeArrowheads="1"/>
          </p:cNvSpPr>
          <p:nvPr/>
        </p:nvSpPr>
        <p:spPr bwMode="auto">
          <a:xfrm>
            <a:off x="457200" y="1981200"/>
            <a:ext cx="3048000" cy="1016000"/>
          </a:xfrm>
          <a:prstGeom prst="rect">
            <a:avLst/>
          </a:prstGeom>
          <a:noFill/>
          <a:ln w="9525">
            <a:noFill/>
            <a:miter lim="800000"/>
            <a:headEnd/>
            <a:tailEnd/>
          </a:ln>
        </p:spPr>
        <p:txBody>
          <a:bodyPr>
            <a:spAutoFit/>
          </a:bodyPr>
          <a:lstStyle/>
          <a:p>
            <a:r>
              <a:rPr lang="en-US" sz="2000" b="1"/>
              <a:t>5 ° Reflectivity Rapid City</a:t>
            </a:r>
            <a:br>
              <a:rPr lang="en-US" sz="2000" b="1"/>
            </a:br>
            <a:r>
              <a:rPr lang="en-US" sz="2000" b="1"/>
              <a:t>               with</a:t>
            </a:r>
            <a:br>
              <a:rPr lang="en-US" sz="2000" b="1"/>
            </a:br>
            <a:r>
              <a:rPr lang="en-US" sz="2000" b="1"/>
              <a:t>Surface and Mesonet obs. </a:t>
            </a:r>
          </a:p>
        </p:txBody>
      </p:sp>
      <p:sp>
        <p:nvSpPr>
          <p:cNvPr id="45060" name="TextBox 8"/>
          <p:cNvSpPr txBox="1">
            <a:spLocks noChangeArrowheads="1"/>
          </p:cNvSpPr>
          <p:nvPr/>
        </p:nvSpPr>
        <p:spPr bwMode="auto">
          <a:xfrm>
            <a:off x="3505200" y="4419600"/>
            <a:ext cx="2667000" cy="369888"/>
          </a:xfrm>
          <a:prstGeom prst="rect">
            <a:avLst/>
          </a:prstGeom>
          <a:noFill/>
          <a:ln w="9525">
            <a:noFill/>
            <a:miter lim="800000"/>
            <a:headEnd/>
            <a:tailEnd/>
          </a:ln>
        </p:spPr>
        <p:txBody>
          <a:bodyPr>
            <a:spAutoFit/>
          </a:bodyPr>
          <a:lstStyle/>
          <a:p>
            <a:r>
              <a:rPr lang="en-US" b="1">
                <a:solidFill>
                  <a:srgbClr val="FFFF00"/>
                </a:solidFill>
              </a:rPr>
              <a:t>Crook County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p:cNvPicPr>
            <a:picLocks noChangeAspect="1" noChangeArrowheads="1"/>
          </p:cNvPicPr>
          <p:nvPr/>
        </p:nvPicPr>
        <p:blipFill>
          <a:blip r:embed="rId2"/>
          <a:srcRect/>
          <a:stretch>
            <a:fillRect/>
          </a:stretch>
        </p:blipFill>
        <p:spPr bwMode="auto">
          <a:xfrm>
            <a:off x="-1219200" y="-912813"/>
            <a:ext cx="11507788" cy="8685213"/>
          </a:xfrm>
          <a:prstGeom prst="rect">
            <a:avLst/>
          </a:prstGeom>
          <a:noFill/>
          <a:ln w="9525">
            <a:noFill/>
            <a:miter lim="800000"/>
            <a:headEnd/>
            <a:tailEnd/>
          </a:ln>
        </p:spPr>
      </p:pic>
      <p:sp>
        <p:nvSpPr>
          <p:cNvPr id="46082" name="Text Box 6"/>
          <p:cNvSpPr txBox="1">
            <a:spLocks noChangeArrowheads="1"/>
          </p:cNvSpPr>
          <p:nvPr/>
        </p:nvSpPr>
        <p:spPr bwMode="auto">
          <a:xfrm>
            <a:off x="3733800" y="0"/>
            <a:ext cx="2590800" cy="519113"/>
          </a:xfrm>
          <a:prstGeom prst="rect">
            <a:avLst/>
          </a:prstGeom>
          <a:noFill/>
          <a:ln w="9525">
            <a:noFill/>
            <a:miter lim="800000"/>
            <a:headEnd/>
            <a:tailEnd/>
          </a:ln>
        </p:spPr>
        <p:txBody>
          <a:bodyPr>
            <a:spAutoFit/>
          </a:bodyPr>
          <a:lstStyle/>
          <a:p>
            <a:r>
              <a:rPr lang="en-US" sz="2800">
                <a:solidFill>
                  <a:schemeClr val="folHlink"/>
                </a:solidFill>
              </a:rPr>
              <a:t>2230 UTC</a:t>
            </a:r>
          </a:p>
        </p:txBody>
      </p:sp>
      <p:sp>
        <p:nvSpPr>
          <p:cNvPr id="46083" name="TextBox 3"/>
          <p:cNvSpPr txBox="1">
            <a:spLocks noChangeArrowheads="1"/>
          </p:cNvSpPr>
          <p:nvPr/>
        </p:nvSpPr>
        <p:spPr bwMode="auto">
          <a:xfrm>
            <a:off x="457200" y="1981200"/>
            <a:ext cx="3048000" cy="1016000"/>
          </a:xfrm>
          <a:prstGeom prst="rect">
            <a:avLst/>
          </a:prstGeom>
          <a:noFill/>
          <a:ln w="9525">
            <a:noFill/>
            <a:miter lim="800000"/>
            <a:headEnd/>
            <a:tailEnd/>
          </a:ln>
        </p:spPr>
        <p:txBody>
          <a:bodyPr>
            <a:spAutoFit/>
          </a:bodyPr>
          <a:lstStyle/>
          <a:p>
            <a:r>
              <a:rPr lang="en-US" sz="2000" b="1"/>
              <a:t>5 ° Reflectivity Rapid City</a:t>
            </a:r>
            <a:br>
              <a:rPr lang="en-US" sz="2000" b="1"/>
            </a:br>
            <a:r>
              <a:rPr lang="en-US" sz="2000" b="1"/>
              <a:t>               with</a:t>
            </a:r>
            <a:br>
              <a:rPr lang="en-US" sz="2000" b="1"/>
            </a:br>
            <a:r>
              <a:rPr lang="en-US" sz="2000" b="1"/>
              <a:t>Surface and Mesonet obs. </a:t>
            </a:r>
          </a:p>
        </p:txBody>
      </p:sp>
      <p:sp>
        <p:nvSpPr>
          <p:cNvPr id="46084" name="TextBox 4"/>
          <p:cNvSpPr txBox="1">
            <a:spLocks noChangeArrowheads="1"/>
          </p:cNvSpPr>
          <p:nvPr/>
        </p:nvSpPr>
        <p:spPr bwMode="auto">
          <a:xfrm>
            <a:off x="3505200" y="4419600"/>
            <a:ext cx="2667000" cy="369888"/>
          </a:xfrm>
          <a:prstGeom prst="rect">
            <a:avLst/>
          </a:prstGeom>
          <a:noFill/>
          <a:ln w="9525">
            <a:noFill/>
            <a:miter lim="800000"/>
            <a:headEnd/>
            <a:tailEnd/>
          </a:ln>
        </p:spPr>
        <p:txBody>
          <a:bodyPr>
            <a:spAutoFit/>
          </a:bodyPr>
          <a:lstStyle/>
          <a:p>
            <a:r>
              <a:rPr lang="en-US" b="1">
                <a:solidFill>
                  <a:srgbClr val="FFFF00"/>
                </a:solidFill>
              </a:rPr>
              <a:t>Crook County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noChangeArrowheads="1"/>
          </p:cNvPicPr>
          <p:nvPr/>
        </p:nvPicPr>
        <p:blipFill>
          <a:blip r:embed="rId2"/>
          <a:srcRect/>
          <a:stretch>
            <a:fillRect/>
          </a:stretch>
        </p:blipFill>
        <p:spPr bwMode="auto">
          <a:xfrm>
            <a:off x="-1152525" y="-914400"/>
            <a:ext cx="11515725" cy="8667750"/>
          </a:xfrm>
          <a:prstGeom prst="rect">
            <a:avLst/>
          </a:prstGeom>
          <a:noFill/>
          <a:ln w="9525">
            <a:noFill/>
            <a:miter lim="800000"/>
            <a:headEnd/>
            <a:tailEnd/>
          </a:ln>
        </p:spPr>
      </p:pic>
      <p:sp>
        <p:nvSpPr>
          <p:cNvPr id="47106" name="Text Box 5"/>
          <p:cNvSpPr txBox="1">
            <a:spLocks noChangeArrowheads="1"/>
          </p:cNvSpPr>
          <p:nvPr/>
        </p:nvSpPr>
        <p:spPr bwMode="auto">
          <a:xfrm>
            <a:off x="3733800" y="0"/>
            <a:ext cx="2590800" cy="519113"/>
          </a:xfrm>
          <a:prstGeom prst="rect">
            <a:avLst/>
          </a:prstGeom>
          <a:noFill/>
          <a:ln w="9525">
            <a:noFill/>
            <a:miter lim="800000"/>
            <a:headEnd/>
            <a:tailEnd/>
          </a:ln>
        </p:spPr>
        <p:txBody>
          <a:bodyPr>
            <a:spAutoFit/>
          </a:bodyPr>
          <a:lstStyle/>
          <a:p>
            <a:r>
              <a:rPr lang="en-US" sz="2800">
                <a:solidFill>
                  <a:schemeClr val="folHlink"/>
                </a:solidFill>
              </a:rPr>
              <a:t>2245 UTC</a:t>
            </a:r>
          </a:p>
        </p:txBody>
      </p:sp>
      <p:sp>
        <p:nvSpPr>
          <p:cNvPr id="47107" name="TextBox 3"/>
          <p:cNvSpPr txBox="1">
            <a:spLocks noChangeArrowheads="1"/>
          </p:cNvSpPr>
          <p:nvPr/>
        </p:nvSpPr>
        <p:spPr bwMode="auto">
          <a:xfrm>
            <a:off x="457200" y="1981200"/>
            <a:ext cx="3048000" cy="1016000"/>
          </a:xfrm>
          <a:prstGeom prst="rect">
            <a:avLst/>
          </a:prstGeom>
          <a:noFill/>
          <a:ln w="9525">
            <a:noFill/>
            <a:miter lim="800000"/>
            <a:headEnd/>
            <a:tailEnd/>
          </a:ln>
        </p:spPr>
        <p:txBody>
          <a:bodyPr>
            <a:spAutoFit/>
          </a:bodyPr>
          <a:lstStyle/>
          <a:p>
            <a:r>
              <a:rPr lang="en-US" sz="2000" b="1"/>
              <a:t>5 ° Reflectivity Rapid City</a:t>
            </a:r>
            <a:br>
              <a:rPr lang="en-US" sz="2000" b="1"/>
            </a:br>
            <a:r>
              <a:rPr lang="en-US" sz="2000" b="1"/>
              <a:t>               with</a:t>
            </a:r>
            <a:br>
              <a:rPr lang="en-US" sz="2000" b="1"/>
            </a:br>
            <a:r>
              <a:rPr lang="en-US" sz="2000" b="1"/>
              <a:t>Surface and Mesonet obs. </a:t>
            </a:r>
          </a:p>
        </p:txBody>
      </p:sp>
      <p:sp>
        <p:nvSpPr>
          <p:cNvPr id="47108" name="TextBox 4"/>
          <p:cNvSpPr txBox="1">
            <a:spLocks noChangeArrowheads="1"/>
          </p:cNvSpPr>
          <p:nvPr/>
        </p:nvSpPr>
        <p:spPr bwMode="auto">
          <a:xfrm>
            <a:off x="3505200" y="4419600"/>
            <a:ext cx="2667000" cy="369888"/>
          </a:xfrm>
          <a:prstGeom prst="rect">
            <a:avLst/>
          </a:prstGeom>
          <a:noFill/>
          <a:ln w="9525">
            <a:noFill/>
            <a:miter lim="800000"/>
            <a:headEnd/>
            <a:tailEnd/>
          </a:ln>
        </p:spPr>
        <p:txBody>
          <a:bodyPr>
            <a:spAutoFit/>
          </a:bodyPr>
          <a:lstStyle/>
          <a:p>
            <a:r>
              <a:rPr lang="en-US" b="1">
                <a:solidFill>
                  <a:srgbClr val="FFFF00"/>
                </a:solidFill>
              </a:rPr>
              <a:t>Crook County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p:cNvPicPr>
            <a:picLocks noChangeAspect="1" noChangeArrowheads="1"/>
          </p:cNvPicPr>
          <p:nvPr/>
        </p:nvPicPr>
        <p:blipFill>
          <a:blip r:embed="rId2"/>
          <a:srcRect/>
          <a:stretch>
            <a:fillRect/>
          </a:stretch>
        </p:blipFill>
        <p:spPr bwMode="auto">
          <a:xfrm>
            <a:off x="-1181100" y="-909638"/>
            <a:ext cx="11506200" cy="8677276"/>
          </a:xfrm>
          <a:prstGeom prst="rect">
            <a:avLst/>
          </a:prstGeom>
          <a:noFill/>
          <a:ln w="9525">
            <a:noFill/>
            <a:miter lim="800000"/>
            <a:headEnd/>
            <a:tailEnd/>
          </a:ln>
        </p:spPr>
      </p:pic>
      <p:sp>
        <p:nvSpPr>
          <p:cNvPr id="48130" name="Text Box 5"/>
          <p:cNvSpPr txBox="1">
            <a:spLocks noChangeArrowheads="1"/>
          </p:cNvSpPr>
          <p:nvPr/>
        </p:nvSpPr>
        <p:spPr bwMode="auto">
          <a:xfrm>
            <a:off x="3733800" y="0"/>
            <a:ext cx="2590800" cy="519113"/>
          </a:xfrm>
          <a:prstGeom prst="rect">
            <a:avLst/>
          </a:prstGeom>
          <a:noFill/>
          <a:ln w="9525">
            <a:noFill/>
            <a:miter lim="800000"/>
            <a:headEnd/>
            <a:tailEnd/>
          </a:ln>
        </p:spPr>
        <p:txBody>
          <a:bodyPr>
            <a:spAutoFit/>
          </a:bodyPr>
          <a:lstStyle/>
          <a:p>
            <a:r>
              <a:rPr lang="en-US" sz="2800">
                <a:solidFill>
                  <a:schemeClr val="folHlink"/>
                </a:solidFill>
              </a:rPr>
              <a:t>2300 UTC</a:t>
            </a:r>
          </a:p>
        </p:txBody>
      </p:sp>
      <p:sp>
        <p:nvSpPr>
          <p:cNvPr id="48131" name="TextBox 3"/>
          <p:cNvSpPr txBox="1">
            <a:spLocks noChangeArrowheads="1"/>
          </p:cNvSpPr>
          <p:nvPr/>
        </p:nvSpPr>
        <p:spPr bwMode="auto">
          <a:xfrm>
            <a:off x="457200" y="1981200"/>
            <a:ext cx="3048000" cy="1016000"/>
          </a:xfrm>
          <a:prstGeom prst="rect">
            <a:avLst/>
          </a:prstGeom>
          <a:noFill/>
          <a:ln w="9525">
            <a:noFill/>
            <a:miter lim="800000"/>
            <a:headEnd/>
            <a:tailEnd/>
          </a:ln>
        </p:spPr>
        <p:txBody>
          <a:bodyPr>
            <a:spAutoFit/>
          </a:bodyPr>
          <a:lstStyle/>
          <a:p>
            <a:r>
              <a:rPr lang="en-US" sz="2000" b="1"/>
              <a:t>5 ° Reflectivity Rapid City</a:t>
            </a:r>
            <a:br>
              <a:rPr lang="en-US" sz="2000" b="1"/>
            </a:br>
            <a:r>
              <a:rPr lang="en-US" sz="2000" b="1"/>
              <a:t>               with</a:t>
            </a:r>
            <a:br>
              <a:rPr lang="en-US" sz="2000" b="1"/>
            </a:br>
            <a:r>
              <a:rPr lang="en-US" sz="2000" b="1"/>
              <a:t>Surface and Mesonet obs. </a:t>
            </a:r>
          </a:p>
        </p:txBody>
      </p:sp>
      <p:sp>
        <p:nvSpPr>
          <p:cNvPr id="48132" name="TextBox 4"/>
          <p:cNvSpPr txBox="1">
            <a:spLocks noChangeArrowheads="1"/>
          </p:cNvSpPr>
          <p:nvPr/>
        </p:nvSpPr>
        <p:spPr bwMode="auto">
          <a:xfrm>
            <a:off x="3505200" y="4419600"/>
            <a:ext cx="2667000" cy="369888"/>
          </a:xfrm>
          <a:prstGeom prst="rect">
            <a:avLst/>
          </a:prstGeom>
          <a:noFill/>
          <a:ln w="9525">
            <a:noFill/>
            <a:miter lim="800000"/>
            <a:headEnd/>
            <a:tailEnd/>
          </a:ln>
        </p:spPr>
        <p:txBody>
          <a:bodyPr>
            <a:spAutoFit/>
          </a:bodyPr>
          <a:lstStyle/>
          <a:p>
            <a:r>
              <a:rPr lang="en-US" b="1">
                <a:solidFill>
                  <a:srgbClr val="FFFF00"/>
                </a:solidFill>
              </a:rPr>
              <a:t>Crook County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noChangeArrowheads="1"/>
          </p:cNvPicPr>
          <p:nvPr/>
        </p:nvPicPr>
        <p:blipFill>
          <a:blip r:embed="rId2"/>
          <a:srcRect/>
          <a:stretch>
            <a:fillRect/>
          </a:stretch>
        </p:blipFill>
        <p:spPr bwMode="auto">
          <a:xfrm>
            <a:off x="-1219200" y="-914400"/>
            <a:ext cx="11515725" cy="8667750"/>
          </a:xfrm>
          <a:prstGeom prst="rect">
            <a:avLst/>
          </a:prstGeom>
          <a:noFill/>
          <a:ln w="9525">
            <a:noFill/>
            <a:miter lim="800000"/>
            <a:headEnd/>
            <a:tailEnd/>
          </a:ln>
        </p:spPr>
      </p:pic>
      <p:sp>
        <p:nvSpPr>
          <p:cNvPr id="49154" name="Text Box 5"/>
          <p:cNvSpPr txBox="1">
            <a:spLocks noChangeArrowheads="1"/>
          </p:cNvSpPr>
          <p:nvPr/>
        </p:nvSpPr>
        <p:spPr bwMode="auto">
          <a:xfrm>
            <a:off x="3733800" y="0"/>
            <a:ext cx="2590800" cy="519113"/>
          </a:xfrm>
          <a:prstGeom prst="rect">
            <a:avLst/>
          </a:prstGeom>
          <a:noFill/>
          <a:ln w="9525">
            <a:noFill/>
            <a:miter lim="800000"/>
            <a:headEnd/>
            <a:tailEnd/>
          </a:ln>
        </p:spPr>
        <p:txBody>
          <a:bodyPr>
            <a:spAutoFit/>
          </a:bodyPr>
          <a:lstStyle/>
          <a:p>
            <a:r>
              <a:rPr lang="en-US" sz="2800">
                <a:solidFill>
                  <a:schemeClr val="folHlink"/>
                </a:solidFill>
              </a:rPr>
              <a:t>2330 UTC</a:t>
            </a:r>
          </a:p>
        </p:txBody>
      </p:sp>
      <p:sp>
        <p:nvSpPr>
          <p:cNvPr id="49155" name="TextBox 3"/>
          <p:cNvSpPr txBox="1">
            <a:spLocks noChangeArrowheads="1"/>
          </p:cNvSpPr>
          <p:nvPr/>
        </p:nvSpPr>
        <p:spPr bwMode="auto">
          <a:xfrm>
            <a:off x="457200" y="1981200"/>
            <a:ext cx="3048000" cy="1016000"/>
          </a:xfrm>
          <a:prstGeom prst="rect">
            <a:avLst/>
          </a:prstGeom>
          <a:noFill/>
          <a:ln w="9525">
            <a:noFill/>
            <a:miter lim="800000"/>
            <a:headEnd/>
            <a:tailEnd/>
          </a:ln>
        </p:spPr>
        <p:txBody>
          <a:bodyPr>
            <a:spAutoFit/>
          </a:bodyPr>
          <a:lstStyle/>
          <a:p>
            <a:r>
              <a:rPr lang="en-US" sz="2000" b="1"/>
              <a:t>5 ° Reflectivity Rapid City</a:t>
            </a:r>
            <a:br>
              <a:rPr lang="en-US" sz="2000" b="1"/>
            </a:br>
            <a:r>
              <a:rPr lang="en-US" sz="2000" b="1"/>
              <a:t>               with</a:t>
            </a:r>
            <a:br>
              <a:rPr lang="en-US" sz="2000" b="1"/>
            </a:br>
            <a:r>
              <a:rPr lang="en-US" sz="2000" b="1"/>
              <a:t>Surface and Mesonet obs. </a:t>
            </a:r>
          </a:p>
        </p:txBody>
      </p:sp>
      <p:sp>
        <p:nvSpPr>
          <p:cNvPr id="49156" name="TextBox 4"/>
          <p:cNvSpPr txBox="1">
            <a:spLocks noChangeArrowheads="1"/>
          </p:cNvSpPr>
          <p:nvPr/>
        </p:nvSpPr>
        <p:spPr bwMode="auto">
          <a:xfrm>
            <a:off x="5105400" y="2590800"/>
            <a:ext cx="1219200" cy="400050"/>
          </a:xfrm>
          <a:prstGeom prst="rect">
            <a:avLst/>
          </a:prstGeom>
          <a:noFill/>
          <a:ln w="9525">
            <a:noFill/>
            <a:miter lim="800000"/>
            <a:headEnd/>
            <a:tailEnd/>
          </a:ln>
        </p:spPr>
        <p:txBody>
          <a:bodyPr>
            <a:spAutoFit/>
          </a:bodyPr>
          <a:lstStyle/>
          <a:p>
            <a:r>
              <a:rPr lang="en-US" sz="1000" b="1">
                <a:latin typeface="Arial" charset="0"/>
              </a:rPr>
              <a:t>Devil’s</a:t>
            </a:r>
            <a:br>
              <a:rPr lang="en-US" sz="1000" b="1">
                <a:latin typeface="Arial" charset="0"/>
              </a:rPr>
            </a:br>
            <a:r>
              <a:rPr lang="en-US" sz="1000" b="1">
                <a:latin typeface="Arial" charset="0"/>
              </a:rPr>
              <a:t>Tower</a:t>
            </a:r>
          </a:p>
        </p:txBody>
      </p:sp>
      <p:sp>
        <p:nvSpPr>
          <p:cNvPr id="49157" name="TextBox 5"/>
          <p:cNvSpPr txBox="1">
            <a:spLocks noChangeArrowheads="1"/>
          </p:cNvSpPr>
          <p:nvPr/>
        </p:nvSpPr>
        <p:spPr bwMode="auto">
          <a:xfrm>
            <a:off x="3505200" y="4419600"/>
            <a:ext cx="2667000" cy="369888"/>
          </a:xfrm>
          <a:prstGeom prst="rect">
            <a:avLst/>
          </a:prstGeom>
          <a:noFill/>
          <a:ln w="9525">
            <a:noFill/>
            <a:miter lim="800000"/>
            <a:headEnd/>
            <a:tailEnd/>
          </a:ln>
        </p:spPr>
        <p:txBody>
          <a:bodyPr>
            <a:spAutoFit/>
          </a:bodyPr>
          <a:lstStyle/>
          <a:p>
            <a:r>
              <a:rPr lang="en-US" b="1">
                <a:solidFill>
                  <a:srgbClr val="FFFF00"/>
                </a:solidFill>
              </a:rPr>
              <a:t>Crook County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p:cNvPicPr>
            <a:picLocks noChangeAspect="1" noChangeArrowheads="1"/>
          </p:cNvPicPr>
          <p:nvPr/>
        </p:nvPicPr>
        <p:blipFill>
          <a:blip r:embed="rId2"/>
          <a:srcRect/>
          <a:stretch>
            <a:fillRect/>
          </a:stretch>
        </p:blipFill>
        <p:spPr bwMode="auto">
          <a:xfrm>
            <a:off x="-1143000" y="-914400"/>
            <a:ext cx="11496675" cy="8667750"/>
          </a:xfrm>
          <a:prstGeom prst="rect">
            <a:avLst/>
          </a:prstGeom>
          <a:noFill/>
          <a:ln w="9525">
            <a:noFill/>
            <a:miter lim="800000"/>
            <a:headEnd/>
            <a:tailEnd/>
          </a:ln>
        </p:spPr>
      </p:pic>
      <p:sp>
        <p:nvSpPr>
          <p:cNvPr id="50178" name="Text Box 5"/>
          <p:cNvSpPr txBox="1">
            <a:spLocks noChangeArrowheads="1"/>
          </p:cNvSpPr>
          <p:nvPr/>
        </p:nvSpPr>
        <p:spPr bwMode="auto">
          <a:xfrm>
            <a:off x="3733800" y="0"/>
            <a:ext cx="2590800" cy="519113"/>
          </a:xfrm>
          <a:prstGeom prst="rect">
            <a:avLst/>
          </a:prstGeom>
          <a:noFill/>
          <a:ln w="9525">
            <a:noFill/>
            <a:miter lim="800000"/>
            <a:headEnd/>
            <a:tailEnd/>
          </a:ln>
        </p:spPr>
        <p:txBody>
          <a:bodyPr>
            <a:spAutoFit/>
          </a:bodyPr>
          <a:lstStyle/>
          <a:p>
            <a:r>
              <a:rPr lang="en-US" sz="2800">
                <a:solidFill>
                  <a:schemeClr val="folHlink"/>
                </a:solidFill>
              </a:rPr>
              <a:t>0000 UTC</a:t>
            </a:r>
          </a:p>
        </p:txBody>
      </p:sp>
      <p:sp>
        <p:nvSpPr>
          <p:cNvPr id="50179" name="TextBox 3"/>
          <p:cNvSpPr txBox="1">
            <a:spLocks noChangeArrowheads="1"/>
          </p:cNvSpPr>
          <p:nvPr/>
        </p:nvSpPr>
        <p:spPr bwMode="auto">
          <a:xfrm>
            <a:off x="457200" y="1981200"/>
            <a:ext cx="3048000" cy="1016000"/>
          </a:xfrm>
          <a:prstGeom prst="rect">
            <a:avLst/>
          </a:prstGeom>
          <a:noFill/>
          <a:ln w="9525">
            <a:noFill/>
            <a:miter lim="800000"/>
            <a:headEnd/>
            <a:tailEnd/>
          </a:ln>
        </p:spPr>
        <p:txBody>
          <a:bodyPr>
            <a:spAutoFit/>
          </a:bodyPr>
          <a:lstStyle/>
          <a:p>
            <a:r>
              <a:rPr lang="en-US" sz="2000" b="1"/>
              <a:t>5 ° Reflectivity Rapid City</a:t>
            </a:r>
            <a:br>
              <a:rPr lang="en-US" sz="2000" b="1"/>
            </a:br>
            <a:r>
              <a:rPr lang="en-US" sz="2000" b="1"/>
              <a:t>               with</a:t>
            </a:r>
            <a:br>
              <a:rPr lang="en-US" sz="2000" b="1"/>
            </a:br>
            <a:r>
              <a:rPr lang="en-US" sz="2000" b="1"/>
              <a:t>Surface and Mesonet obs. </a:t>
            </a:r>
          </a:p>
        </p:txBody>
      </p:sp>
      <p:sp>
        <p:nvSpPr>
          <p:cNvPr id="50180" name="TextBox 4"/>
          <p:cNvSpPr txBox="1">
            <a:spLocks noChangeArrowheads="1"/>
          </p:cNvSpPr>
          <p:nvPr/>
        </p:nvSpPr>
        <p:spPr bwMode="auto">
          <a:xfrm>
            <a:off x="-304800" y="4419600"/>
            <a:ext cx="2667000" cy="369888"/>
          </a:xfrm>
          <a:prstGeom prst="rect">
            <a:avLst/>
          </a:prstGeom>
          <a:noFill/>
          <a:ln w="9525">
            <a:noFill/>
            <a:miter lim="800000"/>
            <a:headEnd/>
            <a:tailEnd/>
          </a:ln>
        </p:spPr>
        <p:txBody>
          <a:bodyPr>
            <a:spAutoFit/>
          </a:bodyPr>
          <a:lstStyle/>
          <a:p>
            <a:r>
              <a:rPr lang="en-US" b="1">
                <a:solidFill>
                  <a:srgbClr val="FFFF00"/>
                </a:solidFill>
              </a:rPr>
              <a:t>Crook County</a:t>
            </a:r>
          </a:p>
        </p:txBody>
      </p:sp>
      <p:sp>
        <p:nvSpPr>
          <p:cNvPr id="50181" name="TextBox 5"/>
          <p:cNvSpPr txBox="1">
            <a:spLocks noChangeArrowheads="1"/>
          </p:cNvSpPr>
          <p:nvPr/>
        </p:nvSpPr>
        <p:spPr bwMode="auto">
          <a:xfrm>
            <a:off x="3505200" y="4419600"/>
            <a:ext cx="2667000" cy="369888"/>
          </a:xfrm>
          <a:prstGeom prst="rect">
            <a:avLst/>
          </a:prstGeom>
          <a:noFill/>
          <a:ln w="9525">
            <a:noFill/>
            <a:miter lim="800000"/>
            <a:headEnd/>
            <a:tailEnd/>
          </a:ln>
        </p:spPr>
        <p:txBody>
          <a:bodyPr>
            <a:spAutoFit/>
          </a:bodyPr>
          <a:lstStyle/>
          <a:p>
            <a:r>
              <a:rPr lang="en-US" b="1">
                <a:solidFill>
                  <a:srgbClr val="FFFF00"/>
                </a:solidFill>
              </a:rPr>
              <a:t>Crook County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R:\4ftp\pub\finch\srm.gif"/>
          <p:cNvPicPr>
            <a:picLocks noChangeAspect="1" noChangeArrowheads="1" noCrop="1"/>
          </p:cNvPicPr>
          <p:nvPr/>
        </p:nvPicPr>
        <p:blipFill>
          <a:blip r:embed="rId2"/>
          <a:srcRect/>
          <a:stretch>
            <a:fillRect/>
          </a:stretch>
        </p:blipFill>
        <p:spPr bwMode="auto">
          <a:xfrm>
            <a:off x="-3000375" y="-2543175"/>
            <a:ext cx="12144375" cy="9477375"/>
          </a:xfrm>
          <a:prstGeom prst="rect">
            <a:avLst/>
          </a:prstGeom>
          <a:noFill/>
          <a:ln w="9525">
            <a:noFill/>
            <a:miter lim="800000"/>
            <a:headEnd/>
            <a:tailEnd/>
          </a:ln>
        </p:spPr>
      </p:pic>
      <p:sp>
        <p:nvSpPr>
          <p:cNvPr id="51202" name="Text Box 3"/>
          <p:cNvSpPr txBox="1">
            <a:spLocks noChangeArrowheads="1"/>
          </p:cNvSpPr>
          <p:nvPr/>
        </p:nvSpPr>
        <p:spPr bwMode="auto">
          <a:xfrm>
            <a:off x="2590800" y="273050"/>
            <a:ext cx="9144000" cy="641350"/>
          </a:xfrm>
          <a:prstGeom prst="rect">
            <a:avLst/>
          </a:prstGeom>
          <a:noFill/>
          <a:ln w="9525">
            <a:noFill/>
            <a:miter lim="800000"/>
            <a:headEnd/>
            <a:tailEnd/>
          </a:ln>
        </p:spPr>
        <p:txBody>
          <a:bodyPr>
            <a:spAutoFit/>
          </a:bodyPr>
          <a:lstStyle/>
          <a:p>
            <a:pPr algn="ctr">
              <a:spcBef>
                <a:spcPct val="50000"/>
              </a:spcBef>
            </a:pPr>
            <a:r>
              <a:rPr lang="en-US" sz="3600"/>
              <a:t>Radar Issues</a:t>
            </a:r>
          </a:p>
        </p:txBody>
      </p:sp>
      <p:sp>
        <p:nvSpPr>
          <p:cNvPr id="51203" name="TextBox 3"/>
          <p:cNvSpPr txBox="1">
            <a:spLocks noChangeArrowheads="1"/>
          </p:cNvSpPr>
          <p:nvPr/>
        </p:nvSpPr>
        <p:spPr bwMode="auto">
          <a:xfrm>
            <a:off x="457200" y="5391150"/>
            <a:ext cx="3048000" cy="523875"/>
          </a:xfrm>
          <a:prstGeom prst="rect">
            <a:avLst/>
          </a:prstGeom>
          <a:noFill/>
          <a:ln w="9525">
            <a:noFill/>
            <a:miter lim="800000"/>
            <a:headEnd/>
            <a:tailEnd/>
          </a:ln>
        </p:spPr>
        <p:txBody>
          <a:bodyPr>
            <a:spAutoFit/>
          </a:bodyPr>
          <a:lstStyle/>
          <a:p>
            <a:r>
              <a:rPr lang="en-US" sz="2800" b="1">
                <a:solidFill>
                  <a:srgbClr val="FFC000"/>
                </a:solidFill>
              </a:rPr>
              <a:t>Notice Dealiasing  </a:t>
            </a:r>
          </a:p>
        </p:txBody>
      </p:sp>
      <p:sp>
        <p:nvSpPr>
          <p:cNvPr id="51204" name="TextBox 4"/>
          <p:cNvSpPr txBox="1">
            <a:spLocks noChangeArrowheads="1"/>
          </p:cNvSpPr>
          <p:nvPr/>
        </p:nvSpPr>
        <p:spPr bwMode="auto">
          <a:xfrm>
            <a:off x="4191000" y="3135313"/>
            <a:ext cx="2667000" cy="369887"/>
          </a:xfrm>
          <a:prstGeom prst="rect">
            <a:avLst/>
          </a:prstGeom>
          <a:noFill/>
          <a:ln w="9525">
            <a:noFill/>
            <a:miter lim="800000"/>
            <a:headEnd/>
            <a:tailEnd/>
          </a:ln>
        </p:spPr>
        <p:txBody>
          <a:bodyPr>
            <a:spAutoFit/>
          </a:bodyPr>
          <a:lstStyle/>
          <a:p>
            <a:r>
              <a:rPr lang="en-US" b="1">
                <a:solidFill>
                  <a:srgbClr val="FFFF00"/>
                </a:solidFill>
              </a:rPr>
              <a:t>Crook County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a:srcRect/>
          <a:stretch>
            <a:fillRect/>
          </a:stretch>
        </p:blipFill>
        <p:spPr bwMode="auto">
          <a:xfrm>
            <a:off x="0" y="1627188"/>
            <a:ext cx="9144000" cy="5230812"/>
          </a:xfrm>
          <a:prstGeom prst="rect">
            <a:avLst/>
          </a:prstGeom>
          <a:noFill/>
          <a:ln w="9525">
            <a:noFill/>
            <a:miter lim="800000"/>
            <a:headEnd/>
            <a:tailEnd/>
          </a:ln>
        </p:spPr>
      </p:pic>
      <p:sp>
        <p:nvSpPr>
          <p:cNvPr id="52226" name="Text Box 3"/>
          <p:cNvSpPr txBox="1">
            <a:spLocks noChangeArrowheads="1"/>
          </p:cNvSpPr>
          <p:nvPr/>
        </p:nvSpPr>
        <p:spPr bwMode="auto">
          <a:xfrm>
            <a:off x="0" y="152400"/>
            <a:ext cx="9144000" cy="954088"/>
          </a:xfrm>
          <a:prstGeom prst="rect">
            <a:avLst/>
          </a:prstGeom>
          <a:noFill/>
          <a:ln w="9525">
            <a:noFill/>
            <a:miter lim="800000"/>
            <a:headEnd/>
            <a:tailEnd/>
          </a:ln>
        </p:spPr>
        <p:txBody>
          <a:bodyPr>
            <a:spAutoFit/>
          </a:bodyPr>
          <a:lstStyle/>
          <a:p>
            <a:pPr algn="ctr">
              <a:spcBef>
                <a:spcPct val="50000"/>
              </a:spcBef>
            </a:pPr>
            <a:r>
              <a:rPr lang="en-US" sz="2800" b="1"/>
              <a:t>Meso-Analysis Continued</a:t>
            </a:r>
            <a:br>
              <a:rPr lang="en-US" sz="2800" b="1"/>
            </a:br>
            <a:r>
              <a:rPr lang="en-US" sz="2800" b="1"/>
              <a:t>Hodograph for Crook County, WY storm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609600" y="1752600"/>
            <a:ext cx="7924800" cy="1187450"/>
          </a:xfrm>
          <a:prstGeom prst="rect">
            <a:avLst/>
          </a:prstGeom>
          <a:noFill/>
          <a:ln w="9525">
            <a:noFill/>
            <a:miter lim="800000"/>
            <a:headEnd/>
            <a:tailEnd/>
          </a:ln>
        </p:spPr>
        <p:txBody>
          <a:bodyPr>
            <a:spAutoFit/>
          </a:bodyPr>
          <a:lstStyle/>
          <a:p>
            <a:pPr>
              <a:spcBef>
                <a:spcPct val="50000"/>
              </a:spcBef>
            </a:pPr>
            <a:r>
              <a:rPr lang="en-US" sz="2400" b="1">
                <a:solidFill>
                  <a:srgbClr val="C5F0FF"/>
                </a:solidFill>
              </a:rPr>
              <a:t>I placed calls to the affected area using “Dexknows White Pages” online and managed to find pictures of hail and hail damage.</a:t>
            </a:r>
          </a:p>
        </p:txBody>
      </p:sp>
      <p:sp>
        <p:nvSpPr>
          <p:cNvPr id="16386" name="Text Box 6"/>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spcBef>
                <a:spcPct val="50000"/>
              </a:spcBef>
            </a:pPr>
            <a:r>
              <a:rPr lang="en-US" sz="3600" b="1"/>
              <a:t>Supplementary Storm Documentation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p:cNvPicPr>
            <a:picLocks noChangeAspect="1" noChangeArrowheads="1"/>
          </p:cNvPicPr>
          <p:nvPr/>
        </p:nvPicPr>
        <p:blipFill>
          <a:blip r:embed="rId2"/>
          <a:srcRect/>
          <a:stretch>
            <a:fillRect/>
          </a:stretch>
        </p:blipFill>
        <p:spPr bwMode="auto">
          <a:xfrm>
            <a:off x="285750" y="-161925"/>
            <a:ext cx="8572500" cy="7181850"/>
          </a:xfrm>
          <a:prstGeom prst="rect">
            <a:avLst/>
          </a:prstGeom>
          <a:noFill/>
          <a:ln w="9525">
            <a:noFill/>
            <a:miter lim="800000"/>
            <a:headEnd/>
            <a:tailEnd/>
          </a:ln>
        </p:spPr>
      </p:pic>
      <p:sp>
        <p:nvSpPr>
          <p:cNvPr id="53250" name="Text Box 3"/>
          <p:cNvSpPr txBox="1">
            <a:spLocks noChangeArrowheads="1"/>
          </p:cNvSpPr>
          <p:nvPr/>
        </p:nvSpPr>
        <p:spPr bwMode="auto">
          <a:xfrm>
            <a:off x="0" y="168275"/>
            <a:ext cx="9144000" cy="830263"/>
          </a:xfrm>
          <a:prstGeom prst="rect">
            <a:avLst/>
          </a:prstGeom>
          <a:noFill/>
          <a:ln w="9525">
            <a:noFill/>
            <a:miter lim="800000"/>
            <a:headEnd/>
            <a:tailEnd/>
          </a:ln>
        </p:spPr>
        <p:txBody>
          <a:bodyPr>
            <a:spAutoFit/>
          </a:bodyPr>
          <a:lstStyle/>
          <a:p>
            <a:pPr algn="ctr">
              <a:spcBef>
                <a:spcPct val="50000"/>
              </a:spcBef>
            </a:pPr>
            <a:r>
              <a:rPr lang="en-US" sz="2400" b="1"/>
              <a:t>Meso-Analysis Continued</a:t>
            </a:r>
            <a:br>
              <a:rPr lang="en-US" sz="2400" b="1"/>
            </a:br>
            <a:r>
              <a:rPr lang="en-US" sz="2400" b="1"/>
              <a:t>Modified RUC sounding</a:t>
            </a:r>
          </a:p>
        </p:txBody>
      </p:sp>
      <p:sp>
        <p:nvSpPr>
          <p:cNvPr id="53251" name="Rectangle 3"/>
          <p:cNvSpPr>
            <a:spLocks noChangeArrowheads="1"/>
          </p:cNvSpPr>
          <p:nvPr/>
        </p:nvSpPr>
        <p:spPr bwMode="auto">
          <a:xfrm>
            <a:off x="5926138" y="3244850"/>
            <a:ext cx="1465262" cy="922338"/>
          </a:xfrm>
          <a:prstGeom prst="rect">
            <a:avLst/>
          </a:prstGeom>
          <a:noFill/>
          <a:ln w="9525">
            <a:noFill/>
            <a:miter lim="800000"/>
            <a:headEnd/>
            <a:tailEnd/>
          </a:ln>
        </p:spPr>
        <p:txBody>
          <a:bodyPr>
            <a:spAutoFit/>
          </a:bodyPr>
          <a:lstStyle/>
          <a:p>
            <a:r>
              <a:rPr lang="en-US" b="1">
                <a:solidFill>
                  <a:srgbClr val="FF0000"/>
                </a:solidFill>
              </a:rPr>
              <a:t>RUC 40 Terrain Incorrect!!</a:t>
            </a:r>
            <a:endParaRPr lang="en-US">
              <a:solidFill>
                <a:srgbClr val="FF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p:cNvPicPr>
            <a:picLocks noChangeAspect="1" noChangeArrowheads="1"/>
          </p:cNvPicPr>
          <p:nvPr/>
        </p:nvPicPr>
        <p:blipFill>
          <a:blip r:embed="rId2"/>
          <a:srcRect/>
          <a:stretch>
            <a:fillRect/>
          </a:stretch>
        </p:blipFill>
        <p:spPr bwMode="auto">
          <a:xfrm>
            <a:off x="285750" y="-161925"/>
            <a:ext cx="8572500" cy="7181850"/>
          </a:xfrm>
          <a:prstGeom prst="rect">
            <a:avLst/>
          </a:prstGeom>
          <a:noFill/>
          <a:ln w="9525">
            <a:noFill/>
            <a:miter lim="800000"/>
            <a:headEnd/>
            <a:tailEnd/>
          </a:ln>
        </p:spPr>
      </p:pic>
      <p:sp>
        <p:nvSpPr>
          <p:cNvPr id="54274" name="Text Box 3"/>
          <p:cNvSpPr txBox="1">
            <a:spLocks noChangeArrowheads="1"/>
          </p:cNvSpPr>
          <p:nvPr/>
        </p:nvSpPr>
        <p:spPr bwMode="auto">
          <a:xfrm>
            <a:off x="0" y="168275"/>
            <a:ext cx="9144000" cy="830263"/>
          </a:xfrm>
          <a:prstGeom prst="rect">
            <a:avLst/>
          </a:prstGeom>
          <a:noFill/>
          <a:ln w="9525">
            <a:noFill/>
            <a:miter lim="800000"/>
            <a:headEnd/>
            <a:tailEnd/>
          </a:ln>
        </p:spPr>
        <p:txBody>
          <a:bodyPr>
            <a:spAutoFit/>
          </a:bodyPr>
          <a:lstStyle/>
          <a:p>
            <a:pPr algn="ctr">
              <a:spcBef>
                <a:spcPct val="50000"/>
              </a:spcBef>
            </a:pPr>
            <a:r>
              <a:rPr lang="en-US" sz="2400" b="1"/>
              <a:t>Meso-Analysis Continued</a:t>
            </a:r>
            <a:br>
              <a:rPr lang="en-US" sz="2400" b="1"/>
            </a:br>
            <a:r>
              <a:rPr lang="en-US" sz="2400" b="1"/>
              <a:t>Modified RUC sounding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3"/>
          <p:cNvSpPr txBox="1">
            <a:spLocks noChangeArrowheads="1"/>
          </p:cNvSpPr>
          <p:nvPr/>
        </p:nvSpPr>
        <p:spPr bwMode="auto">
          <a:xfrm>
            <a:off x="0" y="152400"/>
            <a:ext cx="9144000" cy="954088"/>
          </a:xfrm>
          <a:prstGeom prst="rect">
            <a:avLst/>
          </a:prstGeom>
          <a:noFill/>
          <a:ln w="9525">
            <a:noFill/>
            <a:miter lim="800000"/>
            <a:headEnd/>
            <a:tailEnd/>
          </a:ln>
        </p:spPr>
        <p:txBody>
          <a:bodyPr>
            <a:spAutoFit/>
          </a:bodyPr>
          <a:lstStyle/>
          <a:p>
            <a:pPr algn="ctr">
              <a:spcBef>
                <a:spcPct val="50000"/>
              </a:spcBef>
            </a:pPr>
            <a:r>
              <a:rPr lang="en-US" sz="2800" b="1"/>
              <a:t>Why did the South Dakota Storm</a:t>
            </a:r>
            <a:br>
              <a:rPr lang="en-US" sz="2800" b="1"/>
            </a:br>
            <a:r>
              <a:rPr lang="en-US" sz="2800" b="1"/>
              <a:t> Take so Long to Produce a Tornado?</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p:cNvPicPr>
            <a:picLocks noChangeAspect="1" noChangeArrowheads="1"/>
          </p:cNvPicPr>
          <p:nvPr/>
        </p:nvPicPr>
        <p:blipFill>
          <a:blip r:embed="rId2"/>
          <a:srcRect/>
          <a:stretch>
            <a:fillRect/>
          </a:stretch>
        </p:blipFill>
        <p:spPr bwMode="auto">
          <a:xfrm>
            <a:off x="-879475" y="-917575"/>
            <a:ext cx="10904538" cy="8694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S:\jfinch\071309\sdsat.gif"/>
          <p:cNvPicPr>
            <a:picLocks noChangeAspect="1" noChangeArrowheads="1" noCrop="1"/>
          </p:cNvPicPr>
          <p:nvPr/>
        </p:nvPicPr>
        <p:blipFill>
          <a:blip r:embed="rId2"/>
          <a:srcRect/>
          <a:stretch>
            <a:fillRect/>
          </a:stretch>
        </p:blipFill>
        <p:spPr bwMode="auto">
          <a:xfrm>
            <a:off x="-1519238" y="-1828800"/>
            <a:ext cx="12182476" cy="948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srcRect/>
          <a:stretch>
            <a:fillRect/>
          </a:stretch>
        </p:blipFill>
        <p:spPr bwMode="auto">
          <a:xfrm>
            <a:off x="1714500" y="1533525"/>
            <a:ext cx="5715000" cy="3790950"/>
          </a:xfrm>
          <a:prstGeom prst="rect">
            <a:avLst/>
          </a:prstGeom>
          <a:noFill/>
          <a:ln w="9525">
            <a:noFill/>
            <a:miter lim="800000"/>
            <a:headEnd/>
            <a:tailEnd/>
          </a:ln>
        </p:spPr>
      </p:pic>
      <p:sp>
        <p:nvSpPr>
          <p:cNvPr id="58370" name="Text Box 3"/>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spcBef>
                <a:spcPct val="50000"/>
              </a:spcBef>
            </a:pPr>
            <a:r>
              <a:rPr lang="en-US" sz="2800" b="1"/>
              <a:t>Storm a Little High Based </a:t>
            </a:r>
          </a:p>
        </p:txBody>
      </p:sp>
      <p:sp>
        <p:nvSpPr>
          <p:cNvPr id="58371" name="TextBox 3"/>
          <p:cNvSpPr txBox="1">
            <a:spLocks noChangeArrowheads="1"/>
          </p:cNvSpPr>
          <p:nvPr/>
        </p:nvSpPr>
        <p:spPr bwMode="auto">
          <a:xfrm>
            <a:off x="1752600" y="5029200"/>
            <a:ext cx="3886200" cy="369888"/>
          </a:xfrm>
          <a:prstGeom prst="rect">
            <a:avLst/>
          </a:prstGeom>
          <a:noFill/>
          <a:ln w="9525">
            <a:noFill/>
            <a:miter lim="800000"/>
            <a:headEnd/>
            <a:tailEnd/>
          </a:ln>
        </p:spPr>
        <p:txBody>
          <a:bodyPr>
            <a:spAutoFit/>
          </a:bodyPr>
          <a:lstStyle/>
          <a:p>
            <a:r>
              <a:rPr lang="en-US" b="1"/>
              <a:t>Wesley Luginbyhl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2"/>
          <a:srcRect/>
          <a:stretch>
            <a:fillRect/>
          </a:stretch>
        </p:blipFill>
        <p:spPr bwMode="auto">
          <a:xfrm>
            <a:off x="1714500" y="1533525"/>
            <a:ext cx="5715000" cy="3790950"/>
          </a:xfrm>
          <a:prstGeom prst="rect">
            <a:avLst/>
          </a:prstGeom>
          <a:noFill/>
          <a:ln w="9525">
            <a:noFill/>
            <a:miter lim="800000"/>
            <a:headEnd/>
            <a:tailEnd/>
          </a:ln>
        </p:spPr>
      </p:pic>
      <p:sp>
        <p:nvSpPr>
          <p:cNvPr id="59394" name="Text Box 3"/>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spcBef>
                <a:spcPct val="50000"/>
              </a:spcBef>
            </a:pPr>
            <a:r>
              <a:rPr lang="en-US" sz="2800" b="1"/>
              <a:t>Storm Base Much Lower after 02 UTC </a:t>
            </a:r>
          </a:p>
        </p:txBody>
      </p:sp>
      <p:sp>
        <p:nvSpPr>
          <p:cNvPr id="59395" name="TextBox 3"/>
          <p:cNvSpPr txBox="1">
            <a:spLocks noChangeArrowheads="1"/>
          </p:cNvSpPr>
          <p:nvPr/>
        </p:nvSpPr>
        <p:spPr bwMode="auto">
          <a:xfrm>
            <a:off x="1752600" y="5029200"/>
            <a:ext cx="3886200" cy="369888"/>
          </a:xfrm>
          <a:prstGeom prst="rect">
            <a:avLst/>
          </a:prstGeom>
          <a:noFill/>
          <a:ln w="9525">
            <a:noFill/>
            <a:miter lim="800000"/>
            <a:headEnd/>
            <a:tailEnd/>
          </a:ln>
        </p:spPr>
        <p:txBody>
          <a:bodyPr>
            <a:spAutoFit/>
          </a:bodyPr>
          <a:lstStyle/>
          <a:p>
            <a:r>
              <a:rPr lang="en-US" b="1"/>
              <a:t>Wesley Luginbyhl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p:cNvPicPr>
            <a:picLocks noChangeAspect="1" noChangeArrowheads="1"/>
          </p:cNvPicPr>
          <p:nvPr/>
        </p:nvPicPr>
        <p:blipFill>
          <a:blip r:embed="rId2"/>
          <a:srcRect/>
          <a:stretch>
            <a:fillRect/>
          </a:stretch>
        </p:blipFill>
        <p:spPr bwMode="auto">
          <a:xfrm>
            <a:off x="987425" y="1138238"/>
            <a:ext cx="7170738" cy="4581525"/>
          </a:xfrm>
          <a:prstGeom prst="rect">
            <a:avLst/>
          </a:prstGeom>
          <a:noFill/>
          <a:ln w="9525">
            <a:noFill/>
            <a:miter lim="800000"/>
            <a:headEnd/>
            <a:tailEnd/>
          </a:ln>
        </p:spPr>
      </p:pic>
      <p:sp>
        <p:nvSpPr>
          <p:cNvPr id="60418" name="Text Box 3"/>
          <p:cNvSpPr txBox="1">
            <a:spLocks noChangeArrowheads="1"/>
          </p:cNvSpPr>
          <p:nvPr/>
        </p:nvSpPr>
        <p:spPr bwMode="auto">
          <a:xfrm>
            <a:off x="0" y="168275"/>
            <a:ext cx="9144000" cy="457200"/>
          </a:xfrm>
          <a:prstGeom prst="rect">
            <a:avLst/>
          </a:prstGeom>
          <a:noFill/>
          <a:ln w="9525">
            <a:noFill/>
            <a:miter lim="800000"/>
            <a:headEnd/>
            <a:tailEnd/>
          </a:ln>
        </p:spPr>
        <p:txBody>
          <a:bodyPr>
            <a:spAutoFit/>
          </a:bodyPr>
          <a:lstStyle/>
          <a:p>
            <a:pPr algn="ctr">
              <a:spcBef>
                <a:spcPct val="50000"/>
              </a:spcBef>
            </a:pPr>
            <a:r>
              <a:rPr lang="en-US" sz="2400" b="1"/>
              <a:t>The Southwest South Dakota Storm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p:cNvPicPr>
            <a:picLocks noChangeAspect="1" noChangeArrowheads="1"/>
          </p:cNvPicPr>
          <p:nvPr/>
        </p:nvPicPr>
        <p:blipFill>
          <a:blip r:embed="rId2"/>
          <a:srcRect/>
          <a:stretch>
            <a:fillRect/>
          </a:stretch>
        </p:blipFill>
        <p:spPr bwMode="auto">
          <a:xfrm>
            <a:off x="1547813" y="2114550"/>
            <a:ext cx="6048375" cy="4514850"/>
          </a:xfrm>
          <a:prstGeom prst="rect">
            <a:avLst/>
          </a:prstGeom>
          <a:noFill/>
          <a:ln w="9525">
            <a:noFill/>
            <a:miter lim="800000"/>
            <a:headEnd/>
            <a:tailEnd/>
          </a:ln>
        </p:spPr>
      </p:pic>
      <p:sp>
        <p:nvSpPr>
          <p:cNvPr id="17410" name="Text Box 5"/>
          <p:cNvSpPr txBox="1">
            <a:spLocks noChangeArrowheads="1"/>
          </p:cNvSpPr>
          <p:nvPr/>
        </p:nvSpPr>
        <p:spPr bwMode="auto">
          <a:xfrm>
            <a:off x="0" y="168275"/>
            <a:ext cx="9144000" cy="641350"/>
          </a:xfrm>
          <a:prstGeom prst="rect">
            <a:avLst/>
          </a:prstGeom>
          <a:noFill/>
          <a:ln w="9525">
            <a:noFill/>
            <a:miter lim="800000"/>
            <a:headEnd/>
            <a:tailEnd/>
          </a:ln>
        </p:spPr>
        <p:txBody>
          <a:bodyPr>
            <a:spAutoFit/>
          </a:bodyPr>
          <a:lstStyle/>
          <a:p>
            <a:pPr algn="ctr">
              <a:spcBef>
                <a:spcPct val="50000"/>
              </a:spcBef>
            </a:pPr>
            <a:r>
              <a:rPr lang="en-US" sz="3600" b="1"/>
              <a:t>Giant Hail</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noChangeArrowheads="1"/>
          </p:cNvPicPr>
          <p:nvPr/>
        </p:nvPicPr>
        <p:blipFill>
          <a:blip r:embed="rId2"/>
          <a:srcRect/>
          <a:stretch>
            <a:fillRect/>
          </a:stretch>
        </p:blipFill>
        <p:spPr bwMode="auto">
          <a:xfrm>
            <a:off x="609600" y="898525"/>
            <a:ext cx="7848600" cy="5883275"/>
          </a:xfrm>
          <a:prstGeom prst="rect">
            <a:avLst/>
          </a:prstGeom>
          <a:noFill/>
          <a:ln w="9525">
            <a:noFill/>
            <a:miter lim="800000"/>
            <a:headEnd/>
            <a:tailEnd/>
          </a:ln>
        </p:spPr>
      </p:pic>
      <p:sp>
        <p:nvSpPr>
          <p:cNvPr id="18434" name="Text Box 5"/>
          <p:cNvSpPr txBox="1">
            <a:spLocks noChangeArrowheads="1"/>
          </p:cNvSpPr>
          <p:nvPr/>
        </p:nvSpPr>
        <p:spPr bwMode="auto">
          <a:xfrm>
            <a:off x="0" y="168275"/>
            <a:ext cx="9144000" cy="641350"/>
          </a:xfrm>
          <a:prstGeom prst="rect">
            <a:avLst/>
          </a:prstGeom>
          <a:noFill/>
          <a:ln w="9525">
            <a:noFill/>
            <a:miter lim="800000"/>
            <a:headEnd/>
            <a:tailEnd/>
          </a:ln>
        </p:spPr>
        <p:txBody>
          <a:bodyPr>
            <a:spAutoFit/>
          </a:bodyPr>
          <a:lstStyle/>
          <a:p>
            <a:pPr algn="ctr">
              <a:spcBef>
                <a:spcPct val="50000"/>
              </a:spcBef>
            </a:pPr>
            <a:r>
              <a:rPr lang="en-US" sz="3600" b="1"/>
              <a:t>Hail Damage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srcRect/>
          <a:stretch>
            <a:fillRect/>
          </a:stretch>
        </p:blipFill>
        <p:spPr bwMode="auto">
          <a:xfrm>
            <a:off x="381000" y="762000"/>
            <a:ext cx="8763000" cy="5840413"/>
          </a:xfrm>
          <a:prstGeom prst="rect">
            <a:avLst/>
          </a:prstGeom>
          <a:noFill/>
          <a:ln w="9525">
            <a:noFill/>
            <a:miter lim="800000"/>
            <a:headEnd/>
            <a:tailEnd/>
          </a:ln>
        </p:spPr>
      </p:pic>
      <p:sp>
        <p:nvSpPr>
          <p:cNvPr id="19458" name="Text Box 6"/>
          <p:cNvSpPr txBox="1">
            <a:spLocks noChangeArrowheads="1"/>
          </p:cNvSpPr>
          <p:nvPr/>
        </p:nvSpPr>
        <p:spPr bwMode="auto">
          <a:xfrm>
            <a:off x="457200" y="6110288"/>
            <a:ext cx="4572000" cy="366712"/>
          </a:xfrm>
          <a:prstGeom prst="rect">
            <a:avLst/>
          </a:prstGeom>
          <a:noFill/>
          <a:ln w="9525">
            <a:noFill/>
            <a:miter lim="800000"/>
            <a:headEnd/>
            <a:tailEnd/>
          </a:ln>
        </p:spPr>
        <p:txBody>
          <a:bodyPr>
            <a:spAutoFit/>
          </a:bodyPr>
          <a:lstStyle/>
          <a:p>
            <a:pPr>
              <a:spcBef>
                <a:spcPct val="50000"/>
              </a:spcBef>
            </a:pPr>
            <a:r>
              <a:rPr lang="en-US" b="1">
                <a:solidFill>
                  <a:srgbClr val="0033CC"/>
                </a:solidFill>
                <a:latin typeface="Arial" charset="0"/>
              </a:rPr>
              <a:t>Cassandra Penning</a:t>
            </a:r>
          </a:p>
        </p:txBody>
      </p:sp>
      <p:sp>
        <p:nvSpPr>
          <p:cNvPr id="19459" name="Text Box 7"/>
          <p:cNvSpPr txBox="1">
            <a:spLocks noChangeArrowheads="1"/>
          </p:cNvSpPr>
          <p:nvPr/>
        </p:nvSpPr>
        <p:spPr bwMode="auto">
          <a:xfrm>
            <a:off x="0" y="168275"/>
            <a:ext cx="9144000" cy="641350"/>
          </a:xfrm>
          <a:prstGeom prst="rect">
            <a:avLst/>
          </a:prstGeom>
          <a:noFill/>
          <a:ln w="9525">
            <a:noFill/>
            <a:miter lim="800000"/>
            <a:headEnd/>
            <a:tailEnd/>
          </a:ln>
        </p:spPr>
        <p:txBody>
          <a:bodyPr>
            <a:spAutoFit/>
          </a:bodyPr>
          <a:lstStyle/>
          <a:p>
            <a:pPr>
              <a:spcBef>
                <a:spcPct val="50000"/>
              </a:spcBef>
            </a:pPr>
            <a:r>
              <a:rPr lang="en-US"/>
              <a:t>		</a:t>
            </a:r>
            <a:r>
              <a:rPr lang="en-US" sz="3600" b="1"/>
              <a:t>Destroyed Car Window in Hulett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p:cNvPicPr>
            <a:picLocks noChangeAspect="1" noChangeArrowheads="1"/>
          </p:cNvPicPr>
          <p:nvPr/>
        </p:nvPicPr>
        <p:blipFill>
          <a:blip r:embed="rId2"/>
          <a:srcRect/>
          <a:stretch>
            <a:fillRect/>
          </a:stretch>
        </p:blipFill>
        <p:spPr bwMode="auto">
          <a:xfrm>
            <a:off x="609600" y="741363"/>
            <a:ext cx="8070850" cy="6040437"/>
          </a:xfrm>
          <a:prstGeom prst="rect">
            <a:avLst/>
          </a:prstGeom>
          <a:noFill/>
          <a:ln w="9525">
            <a:noFill/>
            <a:miter lim="800000"/>
            <a:headEnd/>
            <a:tailEnd/>
          </a:ln>
        </p:spPr>
      </p:pic>
      <p:sp>
        <p:nvSpPr>
          <p:cNvPr id="20482" name="Text Box 6"/>
          <p:cNvSpPr txBox="1">
            <a:spLocks noChangeArrowheads="1"/>
          </p:cNvSpPr>
          <p:nvPr/>
        </p:nvSpPr>
        <p:spPr bwMode="auto">
          <a:xfrm>
            <a:off x="685800" y="6248400"/>
            <a:ext cx="4724400" cy="457200"/>
          </a:xfrm>
          <a:prstGeom prst="rect">
            <a:avLst/>
          </a:prstGeom>
          <a:noFill/>
          <a:ln w="9525">
            <a:noFill/>
            <a:miter lim="800000"/>
            <a:headEnd/>
            <a:tailEnd/>
          </a:ln>
        </p:spPr>
        <p:txBody>
          <a:bodyPr>
            <a:spAutoFit/>
          </a:bodyPr>
          <a:lstStyle/>
          <a:p>
            <a:pPr>
              <a:spcBef>
                <a:spcPct val="50000"/>
              </a:spcBef>
            </a:pPr>
            <a:r>
              <a:rPr lang="en-US" sz="2400">
                <a:solidFill>
                  <a:schemeClr val="hlink"/>
                </a:solidFill>
                <a:latin typeface="Arial" charset="0"/>
              </a:rPr>
              <a:t>Phil Mason</a:t>
            </a:r>
          </a:p>
        </p:txBody>
      </p:sp>
      <p:sp>
        <p:nvSpPr>
          <p:cNvPr id="20483" name="Text Box 7"/>
          <p:cNvSpPr txBox="1">
            <a:spLocks noChangeArrowheads="1"/>
          </p:cNvSpPr>
          <p:nvPr/>
        </p:nvSpPr>
        <p:spPr bwMode="auto">
          <a:xfrm>
            <a:off x="0" y="168275"/>
            <a:ext cx="9144000" cy="641350"/>
          </a:xfrm>
          <a:prstGeom prst="rect">
            <a:avLst/>
          </a:prstGeom>
          <a:noFill/>
          <a:ln w="9525">
            <a:noFill/>
            <a:miter lim="800000"/>
            <a:headEnd/>
            <a:tailEnd/>
          </a:ln>
        </p:spPr>
        <p:txBody>
          <a:bodyPr>
            <a:spAutoFit/>
          </a:bodyPr>
          <a:lstStyle/>
          <a:p>
            <a:pPr>
              <a:spcBef>
                <a:spcPct val="50000"/>
              </a:spcBef>
            </a:pPr>
            <a:r>
              <a:rPr lang="en-US"/>
              <a:t>		</a:t>
            </a:r>
            <a:r>
              <a:rPr lang="en-US" sz="3600" b="1"/>
              <a:t>Tornado in Wyoming Black Hills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srcRect/>
          <a:stretch>
            <a:fillRect/>
          </a:stretch>
        </p:blipFill>
        <p:spPr bwMode="auto">
          <a:xfrm>
            <a:off x="609600" y="736600"/>
            <a:ext cx="8053388" cy="6045200"/>
          </a:xfrm>
          <a:prstGeom prst="rect">
            <a:avLst/>
          </a:prstGeom>
          <a:noFill/>
          <a:ln w="9525">
            <a:noFill/>
            <a:miter lim="800000"/>
            <a:headEnd/>
            <a:tailEnd/>
          </a:ln>
        </p:spPr>
      </p:pic>
      <p:sp>
        <p:nvSpPr>
          <p:cNvPr id="21506" name="Text Box 3"/>
          <p:cNvSpPr txBox="1">
            <a:spLocks noChangeArrowheads="1"/>
          </p:cNvSpPr>
          <p:nvPr/>
        </p:nvSpPr>
        <p:spPr bwMode="auto">
          <a:xfrm>
            <a:off x="685800" y="6248400"/>
            <a:ext cx="4114800" cy="457200"/>
          </a:xfrm>
          <a:prstGeom prst="rect">
            <a:avLst/>
          </a:prstGeom>
          <a:noFill/>
          <a:ln w="9525">
            <a:noFill/>
            <a:miter lim="800000"/>
            <a:headEnd/>
            <a:tailEnd/>
          </a:ln>
        </p:spPr>
        <p:txBody>
          <a:bodyPr>
            <a:spAutoFit/>
          </a:bodyPr>
          <a:lstStyle/>
          <a:p>
            <a:pPr>
              <a:spcBef>
                <a:spcPct val="50000"/>
              </a:spcBef>
            </a:pPr>
            <a:r>
              <a:rPr lang="en-US" sz="2400">
                <a:solidFill>
                  <a:schemeClr val="hlink"/>
                </a:solidFill>
                <a:latin typeface="Arial" charset="0"/>
              </a:rPr>
              <a:t>Doris Brown</a:t>
            </a:r>
          </a:p>
        </p:txBody>
      </p:sp>
      <p:sp>
        <p:nvSpPr>
          <p:cNvPr id="21507" name="Text Box 4"/>
          <p:cNvSpPr txBox="1">
            <a:spLocks noChangeArrowheads="1"/>
          </p:cNvSpPr>
          <p:nvPr/>
        </p:nvSpPr>
        <p:spPr bwMode="auto">
          <a:xfrm>
            <a:off x="0" y="168275"/>
            <a:ext cx="9144000" cy="641350"/>
          </a:xfrm>
          <a:prstGeom prst="rect">
            <a:avLst/>
          </a:prstGeom>
          <a:noFill/>
          <a:ln w="9525">
            <a:noFill/>
            <a:miter lim="800000"/>
            <a:headEnd/>
            <a:tailEnd/>
          </a:ln>
        </p:spPr>
        <p:txBody>
          <a:bodyPr>
            <a:spAutoFit/>
          </a:bodyPr>
          <a:lstStyle/>
          <a:p>
            <a:pPr>
              <a:spcBef>
                <a:spcPct val="50000"/>
              </a:spcBef>
            </a:pPr>
            <a:r>
              <a:rPr lang="en-US"/>
              <a:t>		</a:t>
            </a:r>
            <a:r>
              <a:rPr lang="en-US" sz="3600"/>
              <a:t>Tornado in Wyoming Black Hills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5937</TotalTime>
  <Words>349</Words>
  <Application>Microsoft Office PowerPoint</Application>
  <PresentationFormat>On-screen Show (4:3)</PresentationFormat>
  <Paragraphs>73</Paragraphs>
  <Slides>47</Slides>
  <Notes>0</Notes>
  <HiddenSlides>0</HiddenSlides>
  <MMClips>0</MMClips>
  <ScaleCrop>false</ScaleCrop>
  <HeadingPairs>
    <vt:vector size="6" baseType="variant">
      <vt:variant>
        <vt:lpstr>Fonts Used</vt:lpstr>
      </vt:variant>
      <vt:variant>
        <vt:i4>4</vt:i4>
      </vt:variant>
      <vt:variant>
        <vt:lpstr>Design Template</vt:lpstr>
      </vt:variant>
      <vt:variant>
        <vt:i4>2</vt:i4>
      </vt:variant>
      <vt:variant>
        <vt:lpstr>Slide Titles</vt:lpstr>
      </vt:variant>
      <vt:variant>
        <vt:i4>47</vt:i4>
      </vt:variant>
    </vt:vector>
  </HeadingPairs>
  <TitlesOfParts>
    <vt:vector size="53" baseType="lpstr">
      <vt:lpstr>Garamond</vt:lpstr>
      <vt:lpstr>Arial</vt:lpstr>
      <vt:lpstr>Wingdings</vt:lpstr>
      <vt:lpstr>Calibri</vt:lpstr>
      <vt:lpstr>Stream</vt:lpstr>
      <vt:lpstr>Stream</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jonathan.finch</dc:creator>
  <cp:lastModifiedBy>jonathan</cp:lastModifiedBy>
  <cp:revision>95</cp:revision>
  <dcterms:created xsi:type="dcterms:W3CDTF">2009-08-09T19:34:46Z</dcterms:created>
  <dcterms:modified xsi:type="dcterms:W3CDTF">2009-08-24T23:35:03Z</dcterms:modified>
</cp:coreProperties>
</file>