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rawings/drawing2.xml" ContentType="application/vnd.openxmlformats-officedocument.drawingml.chartshapes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22.xml" ContentType="application/vnd.openxmlformats-officedocument.drawingml.chart+xml"/>
  <Override PartName="/docProps/custom.xml" ContentType="application/vnd.openxmlformats-officedocument.custom-properties+xml"/>
  <Override PartName="/ppt/charts/chart7.xml" ContentType="application/vnd.openxmlformats-officedocument.drawingml.chart+xml"/>
  <Override PartName="/ppt/charts/chart20.xml" ContentType="application/vnd.openxmlformats-officedocument.drawingml.chart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charts/chart1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charts/chart16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ppt/charts/chart23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charts/chart21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280" r:id="rId3"/>
    <p:sldId id="281" r:id="rId4"/>
    <p:sldId id="343" r:id="rId5"/>
    <p:sldId id="279" r:id="rId6"/>
    <p:sldId id="282" r:id="rId7"/>
    <p:sldId id="307" r:id="rId8"/>
    <p:sldId id="303" r:id="rId9"/>
    <p:sldId id="292" r:id="rId10"/>
    <p:sldId id="309" r:id="rId11"/>
    <p:sldId id="310" r:id="rId12"/>
    <p:sldId id="313" r:id="rId13"/>
    <p:sldId id="312" r:id="rId14"/>
    <p:sldId id="311" r:id="rId15"/>
    <p:sldId id="314" r:id="rId16"/>
    <p:sldId id="320" r:id="rId17"/>
    <p:sldId id="327" r:id="rId18"/>
    <p:sldId id="328" r:id="rId19"/>
    <p:sldId id="331" r:id="rId20"/>
    <p:sldId id="316" r:id="rId21"/>
    <p:sldId id="321" r:id="rId22"/>
    <p:sldId id="317" r:id="rId23"/>
    <p:sldId id="322" r:id="rId24"/>
    <p:sldId id="336" r:id="rId25"/>
    <p:sldId id="332" r:id="rId26"/>
    <p:sldId id="333" r:id="rId27"/>
    <p:sldId id="334" r:id="rId28"/>
    <p:sldId id="335" r:id="rId29"/>
    <p:sldId id="337" r:id="rId30"/>
    <p:sldId id="338" r:id="rId31"/>
    <p:sldId id="339" r:id="rId32"/>
    <p:sldId id="340" r:id="rId33"/>
    <p:sldId id="342" r:id="rId3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FFFF"/>
    <a:srgbClr val="B2B2B2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882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7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HWO_VERIF\GID\GID_HWOVerif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F:\HWO_VERIF\HWO_Verif_ALL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F:\HWO_VERIF\HWO_Verif_ALL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K:\HWO_VERIF\HWO_Verif_ALL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HWO_VERIF\HWO_Verif_ALL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HWO_VERIF\HWO_Verif_ALL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F:\HWO_VERIF\HWO_Verif_ALL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F:\HWO_VERIF\HWO_Verif_ALL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F:\HWO_VERIF\HWO_Verif_ALL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K:\HWO_VERIF\HWO_Verif_ALL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K:\HWO_VERIF\HWO_Verif_ALL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F:\HWO_VERIF\GID\GID_HWOVerif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K:\HWO_VERIF\HWO_Verif_ALL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K:\HWO_VERIF\HWO_Verif_ALL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K:\HWO_VERIF\HWO_Verif_ALL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K:\HWO_VERIF\HWO_Verif_ALL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F:\HWO_VERIF\HWO_Verif_ALL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F:\HWO_VERIF\GLD\GLD_HWO_Verif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F:\HWO_VERIF\GLD\GLD_HWO_Verif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F:\HWO_VERIF\GLD\GLD_HWO_Verif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F:\HWO_VERIF\GLD\GLD_HWO_Verif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F:\HWO_VERIF\HWO_Verif_ALL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F:\HWO_VERIF\HWO_Verif_AL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/>
              <a:t>#</a:t>
            </a:r>
            <a:r>
              <a:rPr lang="en-US" dirty="0" smtClean="0"/>
              <a:t> </a:t>
            </a:r>
            <a:r>
              <a:rPr lang="en-US" dirty="0"/>
              <a:t>Days SWX MJJA 2004-2008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6.262474107732581E-2"/>
          <c:y val="0.11876155607937566"/>
          <c:w val="0.79942181140401058"/>
          <c:h val="0.7889973307476682"/>
        </c:manualLayout>
      </c:layout>
      <c:lineChart>
        <c:grouping val="standard"/>
        <c:ser>
          <c:idx val="0"/>
          <c:order val="0"/>
          <c:tx>
            <c:v>GLD</c:v>
          </c:tx>
          <c:spPr>
            <a:ln>
              <a:solidFill>
                <a:schemeClr val="tx1">
                  <a:lumMod val="75000"/>
                  <a:lumOff val="25000"/>
                </a:schemeClr>
              </a:solidFill>
            </a:ln>
          </c:spPr>
          <c:marker>
            <c:spPr>
              <a:solidFill>
                <a:srgbClr val="333300">
                  <a:lumMod val="75000"/>
                  <a:lumOff val="25000"/>
                </a:srgbClr>
              </a:solidFill>
              <a:ln w="57150">
                <a:solidFill>
                  <a:srgbClr val="333300">
                    <a:lumMod val="75000"/>
                    <a:lumOff val="25000"/>
                  </a:srgbClr>
                </a:solidFill>
              </a:ln>
            </c:spPr>
          </c:marker>
          <c:cat>
            <c:strRef>
              <c:f>'5yearData'!$Z$39:$AC$39</c:f>
              <c:strCache>
                <c:ptCount val="4"/>
                <c:pt idx="0">
                  <c:v>May</c:v>
                </c:pt>
                <c:pt idx="1">
                  <c:v>Jun</c:v>
                </c:pt>
                <c:pt idx="2">
                  <c:v>Jul</c:v>
                </c:pt>
                <c:pt idx="3">
                  <c:v>Aug</c:v>
                </c:pt>
              </c:strCache>
            </c:strRef>
          </c:cat>
          <c:val>
            <c:numRef>
              <c:f>('5yearData'!$F$37,'5yearData'!$K$37,'5yearData'!$P$37,'5yearData'!$U$37)</c:f>
              <c:numCache>
                <c:formatCode>0</c:formatCode>
                <c:ptCount val="4"/>
                <c:pt idx="0">
                  <c:v>51</c:v>
                </c:pt>
                <c:pt idx="1">
                  <c:v>66</c:v>
                </c:pt>
                <c:pt idx="2">
                  <c:v>40</c:v>
                </c:pt>
                <c:pt idx="3">
                  <c:v>45</c:v>
                </c:pt>
              </c:numCache>
            </c:numRef>
          </c:val>
        </c:ser>
        <c:ser>
          <c:idx val="1"/>
          <c:order val="1"/>
          <c:tx>
            <c:v>GID</c:v>
          </c:tx>
          <c:val>
            <c:numRef>
              <c:f>('5yearData'!$F$34,'5yearData'!$K$34,'5yearData'!$P$34,'5yearData'!$U$34)</c:f>
              <c:numCache>
                <c:formatCode>0</c:formatCode>
                <c:ptCount val="4"/>
                <c:pt idx="0">
                  <c:v>37</c:v>
                </c:pt>
                <c:pt idx="1">
                  <c:v>49</c:v>
                </c:pt>
                <c:pt idx="2">
                  <c:v>36</c:v>
                </c:pt>
                <c:pt idx="3">
                  <c:v>29</c:v>
                </c:pt>
              </c:numCache>
            </c:numRef>
          </c:val>
        </c:ser>
        <c:ser>
          <c:idx val="2"/>
          <c:order val="2"/>
          <c:tx>
            <c:v>DDC</c:v>
          </c:tx>
          <c:spPr>
            <a:ln>
              <a:solidFill>
                <a:schemeClr val="bg1">
                  <a:lumMod val="50000"/>
                </a:schemeClr>
              </a:solidFill>
              <a:prstDash val="sysDash"/>
            </a:ln>
          </c:spPr>
          <c:marker>
            <c:spPr>
              <a:solidFill>
                <a:srgbClr val="FFFFFF">
                  <a:lumMod val="50000"/>
                </a:srgbClr>
              </a:solidFill>
            </c:spPr>
          </c:marker>
          <c:dPt>
            <c:idx val="3"/>
            <c:marker>
              <c:spPr>
                <a:solidFill>
                  <a:srgbClr val="FFFFFF">
                    <a:lumMod val="50000"/>
                  </a:srgbClr>
                </a:solidFill>
                <a:ln>
                  <a:solidFill>
                    <a:srgbClr val="FFFFFF">
                      <a:lumMod val="50000"/>
                    </a:srgbClr>
                  </a:solidFill>
                  <a:prstDash val="sysDash"/>
                </a:ln>
              </c:spPr>
            </c:marker>
          </c:dPt>
          <c:val>
            <c:numRef>
              <c:f>('5yearData'!$F$35,'5yearData'!$K$35,'5yearData'!$P$35,'5yearData'!$U$35)</c:f>
              <c:numCache>
                <c:formatCode>0</c:formatCode>
                <c:ptCount val="4"/>
                <c:pt idx="0">
                  <c:v>47</c:v>
                </c:pt>
                <c:pt idx="1">
                  <c:v>61</c:v>
                </c:pt>
                <c:pt idx="2">
                  <c:v>44</c:v>
                </c:pt>
                <c:pt idx="3">
                  <c:v>38</c:v>
                </c:pt>
              </c:numCache>
            </c:numRef>
          </c:val>
        </c:ser>
        <c:ser>
          <c:idx val="3"/>
          <c:order val="3"/>
          <c:tx>
            <c:v>LBF</c:v>
          </c:tx>
          <c:val>
            <c:numRef>
              <c:f>('5yearData'!$F$36,'5yearData'!$K$36,'5yearData'!$P$36,'5yearData'!$U$36)</c:f>
              <c:numCache>
                <c:formatCode>0</c:formatCode>
                <c:ptCount val="4"/>
                <c:pt idx="0">
                  <c:v>46</c:v>
                </c:pt>
                <c:pt idx="1">
                  <c:v>61</c:v>
                </c:pt>
                <c:pt idx="2">
                  <c:v>56</c:v>
                </c:pt>
                <c:pt idx="3">
                  <c:v>52</c:v>
                </c:pt>
              </c:numCache>
            </c:numRef>
          </c:val>
        </c:ser>
        <c:marker val="1"/>
        <c:axId val="53357952"/>
        <c:axId val="53466240"/>
      </c:lineChart>
      <c:catAx>
        <c:axId val="53357952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53466240"/>
        <c:crosses val="autoZero"/>
        <c:auto val="1"/>
        <c:lblAlgn val="ctr"/>
        <c:lblOffset val="100"/>
      </c:catAx>
      <c:valAx>
        <c:axId val="53466240"/>
        <c:scaling>
          <c:orientation val="minMax"/>
        </c:scaling>
        <c:axPos val="l"/>
        <c:majorGridlines/>
        <c:numFmt formatCode="0" sourceLinked="1"/>
        <c:maj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53357952"/>
        <c:crosses val="autoZero"/>
        <c:crossBetween val="between"/>
      </c:valAx>
    </c:plotArea>
    <c:legend>
      <c:legendPos val="r"/>
      <c:layout/>
      <c:spPr>
        <a:effectLst>
          <a:outerShdw blurRad="50800" dist="38100" dir="10800000" algn="r" rotWithShape="0">
            <a:prstClr val="black">
              <a:alpha val="40000"/>
            </a:prstClr>
          </a:outerShdw>
        </a:effectLst>
      </c:spPr>
      <c:txPr>
        <a:bodyPr/>
        <a:lstStyle/>
        <a:p>
          <a:pPr>
            <a:defRPr sz="1050" b="1"/>
          </a:pPr>
          <a:endParaRPr lang="en-US"/>
        </a:p>
      </c:txPr>
    </c:legend>
    <c:plotVisOnly val="1"/>
  </c:chart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perspective val="30"/>
    </c:view3D>
    <c:plotArea>
      <c:layout>
        <c:manualLayout>
          <c:layoutTarget val="inner"/>
          <c:xMode val="edge"/>
          <c:yMode val="edge"/>
          <c:x val="0.16482042869641297"/>
          <c:y val="7.4548702245552628E-2"/>
          <c:w val="0.6920800524934404"/>
          <c:h val="0.79822506561679785"/>
        </c:manualLayout>
      </c:layout>
      <c:bar3DChart>
        <c:barDir val="col"/>
        <c:grouping val="standard"/>
        <c:ser>
          <c:idx val="0"/>
          <c:order val="0"/>
          <c:tx>
            <c:v>LBF</c:v>
          </c:tx>
          <c:dLbls>
            <c:dLbl>
              <c:idx val="0"/>
              <c:layout>
                <c:manualLayout>
                  <c:x val="-1.1904761904761921E-2"/>
                  <c:y val="-3.0092592592592591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FAR!$H$19</c:f>
              <c:numCache>
                <c:formatCode>0.00%</c:formatCode>
                <c:ptCount val="1"/>
                <c:pt idx="0">
                  <c:v>0.4138385083818889</c:v>
                </c:pt>
              </c:numCache>
            </c:numRef>
          </c:val>
        </c:ser>
        <c:ser>
          <c:idx val="2"/>
          <c:order val="1"/>
          <c:tx>
            <c:v>DDC</c:v>
          </c:tx>
          <c:dLbls>
            <c:dLbl>
              <c:idx val="0"/>
              <c:layout>
                <c:manualLayout>
                  <c:x val="-2.3809523809523812E-2"/>
                  <c:y val="-3.7037037037037056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FAR!$H$39</c:f>
              <c:numCache>
                <c:formatCode>0.00%</c:formatCode>
                <c:ptCount val="1"/>
                <c:pt idx="0">
                  <c:v>0.41890121074621661</c:v>
                </c:pt>
              </c:numCache>
            </c:numRef>
          </c:val>
        </c:ser>
        <c:ser>
          <c:idx val="1"/>
          <c:order val="2"/>
          <c:tx>
            <c:v>GLD</c:v>
          </c:tx>
          <c:dLbls>
            <c:dLbl>
              <c:idx val="0"/>
              <c:layout>
                <c:manualLayout>
                  <c:x val="-3.3219910011248542E-2"/>
                  <c:y val="-1.8518518518518511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FAR!$Q$19</c:f>
              <c:numCache>
                <c:formatCode>0.00%</c:formatCode>
                <c:ptCount val="1"/>
                <c:pt idx="0">
                  <c:v>0.42986280212842798</c:v>
                </c:pt>
              </c:numCache>
            </c:numRef>
          </c:val>
        </c:ser>
        <c:ser>
          <c:idx val="3"/>
          <c:order val="3"/>
          <c:tx>
            <c:v>GID</c:v>
          </c:tx>
          <c:dLbls>
            <c:dLbl>
              <c:idx val="0"/>
              <c:layout>
                <c:manualLayout>
                  <c:x val="-1.3888888888888935E-2"/>
                  <c:y val="-3.2407407407407482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FAR!$Q$39</c:f>
              <c:numCache>
                <c:formatCode>0.00%</c:formatCode>
                <c:ptCount val="1"/>
                <c:pt idx="0">
                  <c:v>0.49022073977306457</c:v>
                </c:pt>
              </c:numCache>
            </c:numRef>
          </c:val>
        </c:ser>
        <c:shape val="box"/>
        <c:axId val="59518336"/>
        <c:axId val="59540608"/>
        <c:axId val="59644992"/>
      </c:bar3DChart>
      <c:catAx>
        <c:axId val="59518336"/>
        <c:scaling>
          <c:orientation val="minMax"/>
        </c:scaling>
        <c:delete val="1"/>
        <c:axPos val="b"/>
        <c:numFmt formatCode="General" sourceLinked="1"/>
        <c:tickLblPos val="none"/>
        <c:crossAx val="59540608"/>
        <c:crosses val="autoZero"/>
        <c:auto val="1"/>
        <c:lblAlgn val="ctr"/>
        <c:lblOffset val="100"/>
      </c:catAx>
      <c:valAx>
        <c:axId val="59540608"/>
        <c:scaling>
          <c:orientation val="minMax"/>
        </c:scaling>
        <c:axPos val="l"/>
        <c:majorGridlines/>
        <c:numFmt formatCode="0%" sourceLinked="0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59518336"/>
        <c:crosses val="autoZero"/>
        <c:crossBetween val="between"/>
      </c:valAx>
      <c:serAx>
        <c:axId val="59644992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59540608"/>
        <c:crosses val="autoZero"/>
      </c:serAx>
    </c:plotArea>
    <c:plotVisOnly val="1"/>
  </c:chart>
  <c:externalData r:id="rId1"/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v>LBF</c:v>
          </c:tx>
          <c:spPr>
            <a:ln>
              <a:solidFill>
                <a:schemeClr val="tx1">
                  <a:lumMod val="75000"/>
                  <a:lumOff val="25000"/>
                </a:schemeClr>
              </a:solidFill>
            </a:ln>
          </c:spPr>
          <c:marker>
            <c:spPr>
              <a:solidFill>
                <a:schemeClr val="tx1">
                  <a:lumMod val="75000"/>
                  <a:lumOff val="25000"/>
                </a:schemeClr>
              </a:solidFill>
              <a:ln w="57150">
                <a:solidFill>
                  <a:srgbClr val="333300">
                    <a:lumMod val="75000"/>
                    <a:lumOff val="25000"/>
                  </a:srgbClr>
                </a:solidFill>
              </a:ln>
            </c:spPr>
          </c:marker>
          <c:cat>
            <c:strRef>
              <c:f>FAR!$D$21:$G$21</c:f>
              <c:strCache>
                <c:ptCount val="4"/>
                <c:pt idx="0">
                  <c:v>May</c:v>
                </c:pt>
                <c:pt idx="1">
                  <c:v>Jun</c:v>
                </c:pt>
                <c:pt idx="2">
                  <c:v>Jul</c:v>
                </c:pt>
                <c:pt idx="3">
                  <c:v>Aug</c:v>
                </c:pt>
              </c:strCache>
            </c:strRef>
          </c:cat>
          <c:val>
            <c:numRef>
              <c:f>FAR!$D$19:$G$19</c:f>
              <c:numCache>
                <c:formatCode>0.00%</c:formatCode>
                <c:ptCount val="4"/>
                <c:pt idx="0">
                  <c:v>0.37218005829621081</c:v>
                </c:pt>
                <c:pt idx="1">
                  <c:v>0.40615496218031288</c:v>
                </c:pt>
                <c:pt idx="2">
                  <c:v>0.41518368266847017</c:v>
                </c:pt>
                <c:pt idx="3">
                  <c:v>0.46183533038255942</c:v>
                </c:pt>
              </c:numCache>
            </c:numRef>
          </c:val>
        </c:ser>
        <c:ser>
          <c:idx val="1"/>
          <c:order val="1"/>
          <c:tx>
            <c:v>GLD</c:v>
          </c:tx>
          <c:val>
            <c:numRef>
              <c:f>FAR!$M$19:$P$19</c:f>
              <c:numCache>
                <c:formatCode>0.00%</c:formatCode>
                <c:ptCount val="4"/>
                <c:pt idx="0">
                  <c:v>0.30008141762452156</c:v>
                </c:pt>
                <c:pt idx="1">
                  <c:v>0.3083333333333334</c:v>
                </c:pt>
                <c:pt idx="2">
                  <c:v>0.48506077256077301</c:v>
                </c:pt>
                <c:pt idx="3">
                  <c:v>0.5237373737373735</c:v>
                </c:pt>
              </c:numCache>
            </c:numRef>
          </c:val>
        </c:ser>
        <c:ser>
          <c:idx val="2"/>
          <c:order val="2"/>
          <c:tx>
            <c:v>DDC</c:v>
          </c:tx>
          <c:spPr>
            <a:ln>
              <a:solidFill>
                <a:schemeClr val="tx1">
                  <a:lumMod val="90000"/>
                  <a:lumOff val="10000"/>
                </a:schemeClr>
              </a:solidFill>
            </a:ln>
          </c:spPr>
          <c:marker>
            <c:spPr>
              <a:solidFill>
                <a:schemeClr val="tx1">
                  <a:lumMod val="90000"/>
                  <a:lumOff val="10000"/>
                </a:schemeClr>
              </a:solidFill>
              <a:ln w="57150">
                <a:solidFill>
                  <a:schemeClr val="tx1">
                    <a:lumMod val="90000"/>
                    <a:lumOff val="10000"/>
                  </a:schemeClr>
                </a:solidFill>
              </a:ln>
            </c:spPr>
          </c:marker>
          <c:val>
            <c:numRef>
              <c:f>FAR!$D$39:$G$39</c:f>
              <c:numCache>
                <c:formatCode>0.00%</c:formatCode>
                <c:ptCount val="4"/>
                <c:pt idx="0">
                  <c:v>0.33512132822477725</c:v>
                </c:pt>
                <c:pt idx="1">
                  <c:v>0.3949201390676832</c:v>
                </c:pt>
                <c:pt idx="2">
                  <c:v>0.49445226458129687</c:v>
                </c:pt>
                <c:pt idx="3">
                  <c:v>0.45111111111111113</c:v>
                </c:pt>
              </c:numCache>
            </c:numRef>
          </c:val>
        </c:ser>
        <c:ser>
          <c:idx val="3"/>
          <c:order val="3"/>
          <c:tx>
            <c:v>GID</c:v>
          </c:tx>
          <c:marker>
            <c:spPr>
              <a:ln w="57150"/>
            </c:spPr>
          </c:marker>
          <c:val>
            <c:numRef>
              <c:f>FAR!$M$39:$P$39</c:f>
              <c:numCache>
                <c:formatCode>0.00%</c:formatCode>
                <c:ptCount val="4"/>
                <c:pt idx="0">
                  <c:v>0.36463956013392818</c:v>
                </c:pt>
                <c:pt idx="1">
                  <c:v>0.46894198179360735</c:v>
                </c:pt>
                <c:pt idx="2">
                  <c:v>0.55565217391304345</c:v>
                </c:pt>
                <c:pt idx="3">
                  <c:v>0.57164924325167898</c:v>
                </c:pt>
              </c:numCache>
            </c:numRef>
          </c:val>
        </c:ser>
        <c:marker val="1"/>
        <c:axId val="59708160"/>
        <c:axId val="59709696"/>
      </c:lineChart>
      <c:catAx>
        <c:axId val="59708160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59709696"/>
        <c:crosses val="autoZero"/>
        <c:auto val="1"/>
        <c:lblAlgn val="ctr"/>
        <c:lblOffset val="100"/>
      </c:catAx>
      <c:valAx>
        <c:axId val="59709696"/>
        <c:scaling>
          <c:orientation val="minMax"/>
        </c:scaling>
        <c:axPos val="l"/>
        <c:majorGridlines/>
        <c:numFmt formatCode="0%" sourceLinked="0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59708160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b="1"/>
          </a:pPr>
          <a:endParaRPr lang="en-US"/>
        </a:p>
      </c:txPr>
    </c:legend>
    <c:plotVisOnly val="1"/>
  </c:chart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perspective val="30"/>
    </c:view3D>
    <c:plotArea>
      <c:layout/>
      <c:bar3DChart>
        <c:barDir val="col"/>
        <c:grouping val="standard"/>
        <c:ser>
          <c:idx val="2"/>
          <c:order val="0"/>
          <c:tx>
            <c:v>DDC</c:v>
          </c:tx>
          <c:dLbls>
            <c:dLbl>
              <c:idx val="0"/>
              <c:layout>
                <c:manualLayout>
                  <c:x val="-3.500000000000001E-2"/>
                  <c:y val="-3.4391534391534383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HSS!$D$39</c:f>
              <c:numCache>
                <c:formatCode>0.00%</c:formatCode>
                <c:ptCount val="1"/>
                <c:pt idx="0">
                  <c:v>0.23100000000000001</c:v>
                </c:pt>
              </c:numCache>
            </c:numRef>
          </c:val>
        </c:ser>
        <c:ser>
          <c:idx val="1"/>
          <c:order val="1"/>
          <c:tx>
            <c:v>GLD</c:v>
          </c:tx>
          <c:dLbls>
            <c:dLbl>
              <c:idx val="0"/>
              <c:layout>
                <c:manualLayout>
                  <c:x val="-3.8333333333333351E-2"/>
                  <c:y val="-2.3809523809523812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HSS!$H$19</c:f>
              <c:numCache>
                <c:formatCode>0.00%</c:formatCode>
                <c:ptCount val="1"/>
                <c:pt idx="0">
                  <c:v>0.23480000000000001</c:v>
                </c:pt>
              </c:numCache>
            </c:numRef>
          </c:val>
        </c:ser>
        <c:ser>
          <c:idx val="0"/>
          <c:order val="2"/>
          <c:tx>
            <c:v>LBF</c:v>
          </c:tx>
          <c:dLbls>
            <c:dLbl>
              <c:idx val="0"/>
              <c:layout>
                <c:manualLayout>
                  <c:x val="-3.5000000000000059E-2"/>
                  <c:y val="-1.3227513227513215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HSS!$D$19</c:f>
              <c:numCache>
                <c:formatCode>0.00%</c:formatCode>
                <c:ptCount val="1"/>
                <c:pt idx="0">
                  <c:v>0.23882000000000003</c:v>
                </c:pt>
              </c:numCache>
            </c:numRef>
          </c:val>
        </c:ser>
        <c:ser>
          <c:idx val="3"/>
          <c:order val="3"/>
          <c:tx>
            <c:v>GID</c:v>
          </c:tx>
          <c:dLbls>
            <c:dLbl>
              <c:idx val="0"/>
              <c:layout>
                <c:manualLayout>
                  <c:x val="-3.0000000000000002E-2"/>
                  <c:y val="-1.3227513227513239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HSS!$H$39</c:f>
              <c:numCache>
                <c:formatCode>0.00%</c:formatCode>
                <c:ptCount val="1"/>
                <c:pt idx="0">
                  <c:v>0.24220200000000008</c:v>
                </c:pt>
              </c:numCache>
            </c:numRef>
          </c:val>
        </c:ser>
        <c:shape val="box"/>
        <c:axId val="59796864"/>
        <c:axId val="59843712"/>
        <c:axId val="59834368"/>
      </c:bar3DChart>
      <c:catAx>
        <c:axId val="59796864"/>
        <c:scaling>
          <c:orientation val="minMax"/>
        </c:scaling>
        <c:delete val="1"/>
        <c:axPos val="b"/>
        <c:numFmt formatCode="General" sourceLinked="1"/>
        <c:tickLblPos val="none"/>
        <c:crossAx val="59843712"/>
        <c:crosses val="autoZero"/>
        <c:auto val="1"/>
        <c:lblAlgn val="ctr"/>
        <c:lblOffset val="100"/>
      </c:catAx>
      <c:valAx>
        <c:axId val="59843712"/>
        <c:scaling>
          <c:orientation val="minMax"/>
        </c:scaling>
        <c:axPos val="l"/>
        <c:majorGridlines/>
        <c:numFmt formatCode="0%" sourceLinked="0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59796864"/>
        <c:crosses val="autoZero"/>
        <c:crossBetween val="between"/>
      </c:valAx>
      <c:serAx>
        <c:axId val="59834368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59843712"/>
        <c:crosses val="autoZero"/>
      </c:serAx>
    </c:plotArea>
    <c:plotVisOnly val="1"/>
  </c:chart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perspective val="30"/>
    </c:view3D>
    <c:plotArea>
      <c:layout/>
      <c:bar3DChart>
        <c:barDir val="col"/>
        <c:grouping val="standard"/>
        <c:ser>
          <c:idx val="2"/>
          <c:order val="0"/>
          <c:tx>
            <c:v>DDC</c:v>
          </c:tx>
          <c:dLbls>
            <c:dLbl>
              <c:idx val="0"/>
              <c:layout>
                <c:manualLayout>
                  <c:x val="-1.5394512541602403E-2"/>
                  <c:y val="-4.5726405678163481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POD!$H$37</c:f>
              <c:numCache>
                <c:formatCode>0.00</c:formatCode>
                <c:ptCount val="1"/>
                <c:pt idx="0">
                  <c:v>47.885225885225886</c:v>
                </c:pt>
              </c:numCache>
            </c:numRef>
          </c:val>
        </c:ser>
        <c:ser>
          <c:idx val="1"/>
          <c:order val="1"/>
          <c:tx>
            <c:v>GLD</c:v>
          </c:tx>
          <c:dLbls>
            <c:dLbl>
              <c:idx val="0"/>
              <c:layout>
                <c:manualLayout>
                  <c:x val="-2.5703790892117866E-2"/>
                  <c:y val="-2.7525969465084458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POD!$Q$17</c:f>
              <c:numCache>
                <c:formatCode>0.00</c:formatCode>
                <c:ptCount val="1"/>
                <c:pt idx="0">
                  <c:v>53.087602212602157</c:v>
                </c:pt>
              </c:numCache>
            </c:numRef>
          </c:val>
        </c:ser>
        <c:ser>
          <c:idx val="3"/>
          <c:order val="2"/>
          <c:tx>
            <c:v>GID</c:v>
          </c:tx>
          <c:dLbls>
            <c:dLbl>
              <c:idx val="0"/>
              <c:layout>
                <c:manualLayout>
                  <c:x val="-2.7074843737316393E-2"/>
                  <c:y val="-2.2766810838785997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POD!$Q$37</c:f>
              <c:numCache>
                <c:formatCode>0.00</c:formatCode>
                <c:ptCount val="1"/>
                <c:pt idx="0">
                  <c:v>60.301459977930492</c:v>
                </c:pt>
              </c:numCache>
            </c:numRef>
          </c:val>
        </c:ser>
        <c:ser>
          <c:idx val="0"/>
          <c:order val="3"/>
          <c:tx>
            <c:v>LBF</c:v>
          </c:tx>
          <c:dLbls>
            <c:dLbl>
              <c:idx val="0"/>
              <c:layout>
                <c:manualLayout>
                  <c:x val="-8.4175084175084347E-3"/>
                  <c:y val="-2.9680365296803686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POD!$H$17</c:f>
              <c:numCache>
                <c:formatCode>0.00</c:formatCode>
                <c:ptCount val="1"/>
                <c:pt idx="0">
                  <c:v>70.121089558589347</c:v>
                </c:pt>
              </c:numCache>
            </c:numRef>
          </c:val>
        </c:ser>
        <c:shape val="box"/>
        <c:axId val="69534464"/>
        <c:axId val="69536000"/>
        <c:axId val="59837056"/>
      </c:bar3DChart>
      <c:catAx>
        <c:axId val="69534464"/>
        <c:scaling>
          <c:orientation val="minMax"/>
        </c:scaling>
        <c:delete val="1"/>
        <c:axPos val="b"/>
        <c:numFmt formatCode="General" sourceLinked="1"/>
        <c:tickLblPos val="none"/>
        <c:crossAx val="69536000"/>
        <c:crosses val="autoZero"/>
        <c:auto val="1"/>
        <c:lblAlgn val="ctr"/>
        <c:lblOffset val="100"/>
      </c:catAx>
      <c:valAx>
        <c:axId val="69536000"/>
        <c:scaling>
          <c:orientation val="minMax"/>
        </c:scaling>
        <c:axPos val="l"/>
        <c:majorGridlines/>
        <c:numFmt formatCode="0" sourceLinked="0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69534464"/>
        <c:crosses val="autoZero"/>
        <c:crossBetween val="between"/>
      </c:valAx>
      <c:serAx>
        <c:axId val="59837056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69536000"/>
        <c:crosses val="autoZero"/>
      </c:serAx>
    </c:plotArea>
    <c:plotVisOnly val="1"/>
  </c:chart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0"/>
          <c:order val="0"/>
          <c:tx>
            <c:v>LBF</c:v>
          </c:tx>
          <c:spPr>
            <a:ln>
              <a:solidFill>
                <a:schemeClr val="tx1">
                  <a:lumMod val="90000"/>
                  <a:lumOff val="10000"/>
                </a:schemeClr>
              </a:solidFill>
            </a:ln>
          </c:spPr>
          <c:marker>
            <c:spPr>
              <a:solidFill>
                <a:schemeClr val="tx1">
                  <a:lumMod val="90000"/>
                  <a:lumOff val="10000"/>
                </a:schemeClr>
              </a:solidFill>
              <a:ln w="57150">
                <a:solidFill>
                  <a:schemeClr val="tx1">
                    <a:lumMod val="90000"/>
                    <a:lumOff val="10000"/>
                  </a:schemeClr>
                </a:solidFill>
              </a:ln>
            </c:spPr>
          </c:marker>
          <c:cat>
            <c:strRef>
              <c:f>POD!$D$1:$G$1</c:f>
              <c:strCache>
                <c:ptCount val="4"/>
                <c:pt idx="0">
                  <c:v>May</c:v>
                </c:pt>
                <c:pt idx="1">
                  <c:v>Jun</c:v>
                </c:pt>
                <c:pt idx="2">
                  <c:v>Jul</c:v>
                </c:pt>
                <c:pt idx="3">
                  <c:v>Aug</c:v>
                </c:pt>
              </c:strCache>
            </c:strRef>
          </c:cat>
          <c:val>
            <c:numRef>
              <c:f>POD!$D$17:$G$17</c:f>
              <c:numCache>
                <c:formatCode>0.00</c:formatCode>
                <c:ptCount val="4"/>
                <c:pt idx="0">
                  <c:v>65.815384615384588</c:v>
                </c:pt>
                <c:pt idx="1">
                  <c:v>61.806878306878311</c:v>
                </c:pt>
                <c:pt idx="2">
                  <c:v>47.693269230769232</c:v>
                </c:pt>
                <c:pt idx="3">
                  <c:v>49.158249158249099</c:v>
                </c:pt>
              </c:numCache>
            </c:numRef>
          </c:val>
        </c:ser>
        <c:ser>
          <c:idx val="1"/>
          <c:order val="1"/>
          <c:tx>
            <c:v>GLD</c:v>
          </c:tx>
          <c:val>
            <c:numRef>
              <c:f>POD!$M$17:$P$17</c:f>
              <c:numCache>
                <c:formatCode>0.00</c:formatCode>
                <c:ptCount val="4"/>
                <c:pt idx="0">
                  <c:v>60.033670033670035</c:v>
                </c:pt>
                <c:pt idx="1">
                  <c:v>63.996632996632989</c:v>
                </c:pt>
                <c:pt idx="2">
                  <c:v>51.388888888888893</c:v>
                </c:pt>
                <c:pt idx="3">
                  <c:v>36.931216931216895</c:v>
                </c:pt>
              </c:numCache>
            </c:numRef>
          </c:val>
        </c:ser>
        <c:ser>
          <c:idx val="2"/>
          <c:order val="2"/>
          <c:tx>
            <c:v>DDC</c:v>
          </c:tx>
          <c:spPr>
            <a:ln>
              <a:solidFill>
                <a:srgbClr val="333300">
                  <a:lumMod val="75000"/>
                  <a:lumOff val="25000"/>
                </a:srgbClr>
              </a:solidFill>
            </a:ln>
          </c:spPr>
          <c:marker>
            <c:spPr>
              <a:solidFill>
                <a:srgbClr val="333300">
                  <a:lumMod val="75000"/>
                  <a:lumOff val="25000"/>
                </a:srgbClr>
              </a:solidFill>
              <a:ln w="57150">
                <a:solidFill>
                  <a:srgbClr val="333300">
                    <a:lumMod val="75000"/>
                    <a:lumOff val="25000"/>
                  </a:srgbClr>
                </a:solidFill>
              </a:ln>
            </c:spPr>
          </c:marker>
          <c:val>
            <c:numRef>
              <c:f>POD!$D$37:$G$37</c:f>
              <c:numCache>
                <c:formatCode>0.00</c:formatCode>
                <c:ptCount val="4"/>
                <c:pt idx="0">
                  <c:v>72.500000000000014</c:v>
                </c:pt>
                <c:pt idx="1">
                  <c:v>47.202279202279243</c:v>
                </c:pt>
                <c:pt idx="2">
                  <c:v>35.092592592592588</c:v>
                </c:pt>
                <c:pt idx="3">
                  <c:v>36.746031746031818</c:v>
                </c:pt>
              </c:numCache>
            </c:numRef>
          </c:val>
        </c:ser>
        <c:ser>
          <c:idx val="3"/>
          <c:order val="3"/>
          <c:tx>
            <c:v>GID</c:v>
          </c:tx>
          <c:marker>
            <c:spPr>
              <a:ln w="57150"/>
            </c:spPr>
          </c:marker>
          <c:val>
            <c:numRef>
              <c:f>POD!$M$37:$P$37</c:f>
              <c:numCache>
                <c:formatCode>0.00</c:formatCode>
                <c:ptCount val="4"/>
                <c:pt idx="0">
                  <c:v>79.984126984127158</c:v>
                </c:pt>
                <c:pt idx="1">
                  <c:v>68.618538324420484</c:v>
                </c:pt>
                <c:pt idx="2">
                  <c:v>52.222222222222257</c:v>
                </c:pt>
                <c:pt idx="3">
                  <c:v>40.38095238095238</c:v>
                </c:pt>
              </c:numCache>
            </c:numRef>
          </c:val>
        </c:ser>
        <c:marker val="1"/>
        <c:axId val="69645056"/>
        <c:axId val="69646976"/>
      </c:lineChart>
      <c:catAx>
        <c:axId val="6964505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69646976"/>
        <c:crosses val="autoZero"/>
        <c:auto val="1"/>
        <c:lblAlgn val="ctr"/>
        <c:lblOffset val="100"/>
      </c:catAx>
      <c:valAx>
        <c:axId val="69646976"/>
        <c:scaling>
          <c:orientation val="minMax"/>
        </c:scaling>
        <c:axPos val="l"/>
        <c:majorGridlines/>
        <c:numFmt formatCode="0" sourceLinked="0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69645056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b="1"/>
          </a:pPr>
          <a:endParaRPr lang="en-US"/>
        </a:p>
      </c:txPr>
    </c:legend>
    <c:plotVisOnly val="1"/>
  </c:chart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perspective val="30"/>
    </c:view3D>
    <c:plotArea>
      <c:layout/>
      <c:bar3DChart>
        <c:barDir val="col"/>
        <c:grouping val="standard"/>
        <c:ser>
          <c:idx val="1"/>
          <c:order val="0"/>
          <c:tx>
            <c:v>GLD</c:v>
          </c:tx>
          <c:dLbls>
            <c:dLbl>
              <c:idx val="0"/>
              <c:layout>
                <c:manualLayout>
                  <c:x val="-1.4999999999999998E-2"/>
                  <c:y val="-5.4761904761904803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FAR!$Q$17</c:f>
              <c:numCache>
                <c:formatCode>0.00%</c:formatCode>
                <c:ptCount val="1"/>
                <c:pt idx="0">
                  <c:v>0.36989835485593708</c:v>
                </c:pt>
              </c:numCache>
            </c:numRef>
          </c:val>
        </c:ser>
        <c:ser>
          <c:idx val="2"/>
          <c:order val="1"/>
          <c:tx>
            <c:v>DDC</c:v>
          </c:tx>
          <c:dLbls>
            <c:dLbl>
              <c:idx val="0"/>
              <c:layout>
                <c:manualLayout>
                  <c:x val="-2.4999999999999939E-2"/>
                  <c:y val="-3.8095238095238099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FAR!$H$37</c:f>
              <c:numCache>
                <c:formatCode>0.00%</c:formatCode>
                <c:ptCount val="1"/>
                <c:pt idx="0">
                  <c:v>0.38901183997695138</c:v>
                </c:pt>
              </c:numCache>
            </c:numRef>
          </c:val>
        </c:ser>
        <c:ser>
          <c:idx val="0"/>
          <c:order val="2"/>
          <c:tx>
            <c:v>LBF</c:v>
          </c:tx>
          <c:dLbls>
            <c:dLbl>
              <c:idx val="0"/>
              <c:layout>
                <c:manualLayout>
                  <c:x val="-4.833333333333345E-2"/>
                  <c:y val="-2.8571428571428591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FAR!$H$17</c:f>
              <c:numCache>
                <c:formatCode>0.00%</c:formatCode>
                <c:ptCount val="1"/>
                <c:pt idx="0">
                  <c:v>0.3897790349607983</c:v>
                </c:pt>
              </c:numCache>
            </c:numRef>
          </c:val>
        </c:ser>
        <c:ser>
          <c:idx val="3"/>
          <c:order val="3"/>
          <c:tx>
            <c:v>GID</c:v>
          </c:tx>
          <c:dLbls>
            <c:dLbl>
              <c:idx val="0"/>
              <c:layout>
                <c:manualLayout>
                  <c:x val="-8.3333333333333367E-3"/>
                  <c:y val="-2.6190476190476188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FAR!$Q$37</c:f>
              <c:numCache>
                <c:formatCode>0.00%</c:formatCode>
                <c:ptCount val="1"/>
                <c:pt idx="0">
                  <c:v>0.41440745328963913</c:v>
                </c:pt>
              </c:numCache>
            </c:numRef>
          </c:val>
        </c:ser>
        <c:shape val="box"/>
        <c:axId val="69500288"/>
        <c:axId val="69514368"/>
        <c:axId val="69476800"/>
      </c:bar3DChart>
      <c:catAx>
        <c:axId val="69500288"/>
        <c:scaling>
          <c:orientation val="minMax"/>
        </c:scaling>
        <c:delete val="1"/>
        <c:axPos val="b"/>
        <c:numFmt formatCode="General" sourceLinked="1"/>
        <c:tickLblPos val="none"/>
        <c:crossAx val="69514368"/>
        <c:crosses val="autoZero"/>
        <c:auto val="1"/>
        <c:lblAlgn val="ctr"/>
        <c:lblOffset val="100"/>
      </c:catAx>
      <c:valAx>
        <c:axId val="69514368"/>
        <c:scaling>
          <c:orientation val="minMax"/>
        </c:scaling>
        <c:axPos val="l"/>
        <c:majorGridlines/>
        <c:numFmt formatCode="0%" sourceLinked="0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69500288"/>
        <c:crosses val="autoZero"/>
        <c:crossBetween val="between"/>
      </c:valAx>
      <c:serAx>
        <c:axId val="69476800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69514368"/>
        <c:crosses val="autoZero"/>
      </c:serAx>
    </c:plotArea>
    <c:plotVisOnly val="1"/>
  </c:chart>
  <c:externalData r:id="rId1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v>LBF</c:v>
          </c:tx>
          <c:spPr>
            <a:ln>
              <a:solidFill>
                <a:schemeClr val="tx1">
                  <a:lumMod val="75000"/>
                  <a:lumOff val="25000"/>
                </a:schemeClr>
              </a:solidFill>
            </a:ln>
          </c:spPr>
          <c:marker>
            <c:spPr>
              <a:solidFill>
                <a:schemeClr val="tx1">
                  <a:lumMod val="75000"/>
                  <a:lumOff val="25000"/>
                </a:schemeClr>
              </a:solidFill>
              <a:ln w="57150">
                <a:solidFill>
                  <a:srgbClr val="333300">
                    <a:lumMod val="75000"/>
                    <a:lumOff val="25000"/>
                  </a:srgbClr>
                </a:solidFill>
              </a:ln>
            </c:spPr>
          </c:marker>
          <c:cat>
            <c:strRef>
              <c:f>FAR!$D$21:$G$21</c:f>
              <c:strCache>
                <c:ptCount val="4"/>
                <c:pt idx="0">
                  <c:v>May</c:v>
                </c:pt>
                <c:pt idx="1">
                  <c:v>Jun</c:v>
                </c:pt>
                <c:pt idx="2">
                  <c:v>Jul</c:v>
                </c:pt>
                <c:pt idx="3">
                  <c:v>Aug</c:v>
                </c:pt>
              </c:strCache>
            </c:strRef>
          </c:cat>
          <c:val>
            <c:numRef>
              <c:f>FAR!$D$17:$G$17</c:f>
              <c:numCache>
                <c:formatCode>0.00%</c:formatCode>
                <c:ptCount val="4"/>
                <c:pt idx="0">
                  <c:v>0.34565476190476263</c:v>
                </c:pt>
                <c:pt idx="1">
                  <c:v>0.38714547490583368</c:v>
                </c:pt>
                <c:pt idx="2">
                  <c:v>0.39193435482616484</c:v>
                </c:pt>
                <c:pt idx="3">
                  <c:v>0.43438154820643332</c:v>
                </c:pt>
              </c:numCache>
            </c:numRef>
          </c:val>
        </c:ser>
        <c:ser>
          <c:idx val="1"/>
          <c:order val="1"/>
          <c:tx>
            <c:v>GLD</c:v>
          </c:tx>
          <c:val>
            <c:numRef>
              <c:f>FAR!$M$17:$P$17</c:f>
              <c:numCache>
                <c:formatCode>0.00%</c:formatCode>
                <c:ptCount val="4"/>
                <c:pt idx="0">
                  <c:v>0.24427191166321602</c:v>
                </c:pt>
                <c:pt idx="1">
                  <c:v>0.28050505050505026</c:v>
                </c:pt>
                <c:pt idx="2">
                  <c:v>0.44298384542287017</c:v>
                </c:pt>
                <c:pt idx="3">
                  <c:v>0.51183261183261108</c:v>
                </c:pt>
              </c:numCache>
            </c:numRef>
          </c:val>
        </c:ser>
        <c:ser>
          <c:idx val="2"/>
          <c:order val="2"/>
          <c:tx>
            <c:v>DDC</c:v>
          </c:tx>
          <c:spPr>
            <a:ln>
              <a:solidFill>
                <a:schemeClr val="tx1">
                  <a:lumMod val="90000"/>
                  <a:lumOff val="10000"/>
                </a:schemeClr>
              </a:solidFill>
            </a:ln>
          </c:spPr>
          <c:marker>
            <c:spPr>
              <a:solidFill>
                <a:schemeClr val="tx1">
                  <a:lumMod val="90000"/>
                  <a:lumOff val="10000"/>
                </a:schemeClr>
              </a:solidFill>
              <a:ln w="57150">
                <a:solidFill>
                  <a:schemeClr val="tx1">
                    <a:lumMod val="90000"/>
                    <a:lumOff val="10000"/>
                  </a:schemeClr>
                </a:solidFill>
              </a:ln>
            </c:spPr>
          </c:marker>
          <c:val>
            <c:numRef>
              <c:f>FAR!$D$37:$G$37</c:f>
              <c:numCache>
                <c:formatCode>0.00%</c:formatCode>
                <c:ptCount val="4"/>
                <c:pt idx="0">
                  <c:v>0.30467550206148647</c:v>
                </c:pt>
                <c:pt idx="1">
                  <c:v>0.390813331405437</c:v>
                </c:pt>
                <c:pt idx="2">
                  <c:v>0.43232323232323266</c:v>
                </c:pt>
                <c:pt idx="3">
                  <c:v>0.42823529411764732</c:v>
                </c:pt>
              </c:numCache>
            </c:numRef>
          </c:val>
        </c:ser>
        <c:ser>
          <c:idx val="3"/>
          <c:order val="3"/>
          <c:tx>
            <c:v>GID</c:v>
          </c:tx>
          <c:marker>
            <c:spPr>
              <a:ln w="57150"/>
            </c:spPr>
          </c:marker>
          <c:val>
            <c:numRef>
              <c:f>FAR!$M$37:$P$37</c:f>
              <c:numCache>
                <c:formatCode>0.00%</c:formatCode>
                <c:ptCount val="4"/>
                <c:pt idx="0">
                  <c:v>0.29201222796811038</c:v>
                </c:pt>
                <c:pt idx="1">
                  <c:v>0.40938346228239891</c:v>
                </c:pt>
                <c:pt idx="2">
                  <c:v>0.45781371978176044</c:v>
                </c:pt>
                <c:pt idx="3">
                  <c:v>0.49842040312628616</c:v>
                </c:pt>
              </c:numCache>
            </c:numRef>
          </c:val>
        </c:ser>
        <c:marker val="1"/>
        <c:axId val="69935488"/>
        <c:axId val="69937408"/>
      </c:lineChart>
      <c:catAx>
        <c:axId val="6993548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69937408"/>
        <c:crosses val="autoZero"/>
        <c:auto val="1"/>
        <c:lblAlgn val="ctr"/>
        <c:lblOffset val="100"/>
      </c:catAx>
      <c:valAx>
        <c:axId val="69937408"/>
        <c:scaling>
          <c:orientation val="minMax"/>
        </c:scaling>
        <c:axPos val="l"/>
        <c:majorGridlines/>
        <c:numFmt formatCode="0%" sourceLinked="0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6993548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b="1"/>
          </a:pPr>
          <a:endParaRPr lang="en-US"/>
        </a:p>
      </c:txPr>
    </c:legend>
    <c:plotVisOnly val="1"/>
  </c:chart>
  <c:externalData r:id="rId1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perspective val="30"/>
    </c:view3D>
    <c:plotArea>
      <c:layout/>
      <c:bar3DChart>
        <c:barDir val="col"/>
        <c:grouping val="standard"/>
        <c:ser>
          <c:idx val="2"/>
          <c:order val="0"/>
          <c:tx>
            <c:v>DDC</c:v>
          </c:tx>
          <c:dLbls>
            <c:dLbl>
              <c:idx val="0"/>
              <c:layout>
                <c:manualLayout>
                  <c:x val="-1.9097222222222224E-2"/>
                  <c:y val="-3.5897435897435895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'POD-Dy1'!$C$17</c:f>
              <c:numCache>
                <c:formatCode>0.00</c:formatCode>
                <c:ptCount val="1"/>
                <c:pt idx="0">
                  <c:v>71.987087869275825</c:v>
                </c:pt>
              </c:numCache>
            </c:numRef>
          </c:val>
        </c:ser>
        <c:ser>
          <c:idx val="0"/>
          <c:order val="1"/>
          <c:tx>
            <c:v>LBF</c:v>
          </c:tx>
          <c:dLbls>
            <c:dLbl>
              <c:idx val="0"/>
              <c:layout>
                <c:manualLayout>
                  <c:x val="-2.0833333333333311E-2"/>
                  <c:y val="-3.0769230769230792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cat>
            <c:numRef>
              <c:f>'POD-Dy1'!$B$2:$B$6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'POD-Dy1'!$C$7</c:f>
              <c:numCache>
                <c:formatCode>0.00</c:formatCode>
                <c:ptCount val="1"/>
                <c:pt idx="0">
                  <c:v>72.138270435972828</c:v>
                </c:pt>
              </c:numCache>
            </c:numRef>
          </c:val>
        </c:ser>
        <c:ser>
          <c:idx val="1"/>
          <c:order val="2"/>
          <c:tx>
            <c:v>GLD</c:v>
          </c:tx>
          <c:dLbls>
            <c:dLbl>
              <c:idx val="0"/>
              <c:layout>
                <c:manualLayout>
                  <c:x val="-3.2986247812773498E-2"/>
                  <c:y val="-1.7948717948717947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'POD-Dy1'!$H$7</c:f>
              <c:numCache>
                <c:formatCode>0.00</c:formatCode>
                <c:ptCount val="1"/>
                <c:pt idx="0">
                  <c:v>82.917498224131506</c:v>
                </c:pt>
              </c:numCache>
            </c:numRef>
          </c:val>
        </c:ser>
        <c:ser>
          <c:idx val="3"/>
          <c:order val="3"/>
          <c:tx>
            <c:v>GID</c:v>
          </c:tx>
          <c:dLbls>
            <c:dLbl>
              <c:idx val="0"/>
              <c:layout>
                <c:manualLayout>
                  <c:x val="-8.680555555555575E-3"/>
                  <c:y val="-1.2820512820512811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'POD-Dy1'!$H$17</c:f>
              <c:numCache>
                <c:formatCode>0.00</c:formatCode>
                <c:ptCount val="1"/>
                <c:pt idx="0">
                  <c:v>85.670995670995651</c:v>
                </c:pt>
              </c:numCache>
            </c:numRef>
          </c:val>
        </c:ser>
        <c:shape val="box"/>
        <c:axId val="69873024"/>
        <c:axId val="69883008"/>
        <c:axId val="69944640"/>
      </c:bar3DChart>
      <c:catAx>
        <c:axId val="69873024"/>
        <c:scaling>
          <c:orientation val="minMax"/>
        </c:scaling>
        <c:delete val="1"/>
        <c:axPos val="b"/>
        <c:numFmt formatCode="General" sourceLinked="1"/>
        <c:tickLblPos val="none"/>
        <c:crossAx val="69883008"/>
        <c:crosses val="autoZero"/>
        <c:auto val="1"/>
        <c:lblAlgn val="ctr"/>
        <c:lblOffset val="100"/>
      </c:catAx>
      <c:valAx>
        <c:axId val="69883008"/>
        <c:scaling>
          <c:orientation val="minMax"/>
        </c:scaling>
        <c:axPos val="l"/>
        <c:majorGridlines/>
        <c:numFmt formatCode="0" sourceLinked="0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69873024"/>
        <c:crosses val="autoZero"/>
        <c:crossBetween val="between"/>
      </c:valAx>
      <c:serAx>
        <c:axId val="69944640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69883008"/>
        <c:crosses val="autoZero"/>
      </c:serAx>
    </c:plotArea>
    <c:plotVisOnly val="1"/>
  </c:chart>
  <c:externalData r:id="rId1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perspective val="30"/>
    </c:view3D>
    <c:plotArea>
      <c:layout/>
      <c:bar3DChart>
        <c:barDir val="col"/>
        <c:grouping val="standard"/>
        <c:ser>
          <c:idx val="1"/>
          <c:order val="0"/>
          <c:tx>
            <c:v>GLD</c:v>
          </c:tx>
          <c:dLbls>
            <c:dLbl>
              <c:idx val="0"/>
              <c:layout>
                <c:manualLayout>
                  <c:x val="-1.7006802721088437E-2"/>
                  <c:y val="-5.0505050505050456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POD!$Q$18</c:f>
              <c:numCache>
                <c:formatCode>0.00</c:formatCode>
                <c:ptCount val="1"/>
                <c:pt idx="0">
                  <c:v>5.2457386363636394</c:v>
                </c:pt>
              </c:numCache>
            </c:numRef>
          </c:val>
        </c:ser>
        <c:ser>
          <c:idx val="2"/>
          <c:order val="1"/>
          <c:tx>
            <c:v>DDC</c:v>
          </c:tx>
          <c:dLbls>
            <c:dLbl>
              <c:idx val="0"/>
              <c:layout>
                <c:manualLayout>
                  <c:x val="-2.3809523809523812E-2"/>
                  <c:y val="-1.5151515151515166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POD!$H$38</c:f>
              <c:numCache>
                <c:formatCode>0.00</c:formatCode>
                <c:ptCount val="1"/>
                <c:pt idx="0">
                  <c:v>9.7117812742812752</c:v>
                </c:pt>
              </c:numCache>
            </c:numRef>
          </c:val>
        </c:ser>
        <c:ser>
          <c:idx val="3"/>
          <c:order val="2"/>
          <c:tx>
            <c:v>GID</c:v>
          </c:tx>
          <c:dLbls>
            <c:dLbl>
              <c:idx val="0"/>
              <c:layout>
                <c:manualLayout>
                  <c:x val="-1.5306122448979661E-2"/>
                  <c:y val="-2.7777777777777832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POD!$Q$38</c:f>
              <c:numCache>
                <c:formatCode>0.00</c:formatCode>
                <c:ptCount val="1"/>
                <c:pt idx="0">
                  <c:v>10.244222689075619</c:v>
                </c:pt>
              </c:numCache>
            </c:numRef>
          </c:val>
        </c:ser>
        <c:ser>
          <c:idx val="0"/>
          <c:order val="3"/>
          <c:tx>
            <c:v>LBF</c:v>
          </c:tx>
          <c:dLbls>
            <c:dLbl>
              <c:idx val="0"/>
              <c:layout>
                <c:manualLayout>
                  <c:x val="-1.1904761904761916E-2"/>
                  <c:y val="-7.5757575757575846E-3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POD!$H$18</c:f>
              <c:numCache>
                <c:formatCode>0.00</c:formatCode>
                <c:ptCount val="1"/>
                <c:pt idx="0">
                  <c:v>13.927078130203123</c:v>
                </c:pt>
              </c:numCache>
            </c:numRef>
          </c:val>
        </c:ser>
        <c:shape val="box"/>
        <c:axId val="70075904"/>
        <c:axId val="70077440"/>
        <c:axId val="69890496"/>
      </c:bar3DChart>
      <c:catAx>
        <c:axId val="70075904"/>
        <c:scaling>
          <c:orientation val="minMax"/>
        </c:scaling>
        <c:delete val="1"/>
        <c:axPos val="b"/>
        <c:numFmt formatCode="General" sourceLinked="1"/>
        <c:tickLblPos val="none"/>
        <c:crossAx val="70077440"/>
        <c:crosses val="autoZero"/>
        <c:auto val="1"/>
        <c:lblAlgn val="ctr"/>
        <c:lblOffset val="100"/>
      </c:catAx>
      <c:valAx>
        <c:axId val="70077440"/>
        <c:scaling>
          <c:orientation val="minMax"/>
        </c:scaling>
        <c:axPos val="l"/>
        <c:majorGridlines/>
        <c:numFmt formatCode="0" sourceLinked="0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70075904"/>
        <c:crosses val="autoZero"/>
        <c:crossBetween val="between"/>
      </c:valAx>
      <c:serAx>
        <c:axId val="69890496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70077440"/>
        <c:crosses val="autoZero"/>
      </c:serAx>
    </c:plotArea>
    <c:plotVisOnly val="1"/>
  </c:chart>
  <c:externalData r:id="rId1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v>LBF</c:v>
          </c:tx>
          <c:spPr>
            <a:ln>
              <a:solidFill>
                <a:schemeClr val="tx1">
                  <a:lumMod val="90000"/>
                  <a:lumOff val="10000"/>
                </a:schemeClr>
              </a:solidFill>
            </a:ln>
          </c:spPr>
          <c:marker>
            <c:spPr>
              <a:solidFill>
                <a:schemeClr val="tx1">
                  <a:lumMod val="90000"/>
                  <a:lumOff val="10000"/>
                </a:schemeClr>
              </a:solidFill>
              <a:ln w="57150">
                <a:solidFill>
                  <a:schemeClr val="tx1">
                    <a:lumMod val="90000"/>
                    <a:lumOff val="10000"/>
                  </a:schemeClr>
                </a:solidFill>
              </a:ln>
            </c:spPr>
          </c:marker>
          <c:cat>
            <c:strRef>
              <c:f>POD!$D$1:$G$1</c:f>
              <c:strCache>
                <c:ptCount val="4"/>
                <c:pt idx="0">
                  <c:v>May</c:v>
                </c:pt>
                <c:pt idx="1">
                  <c:v>Jun</c:v>
                </c:pt>
                <c:pt idx="2">
                  <c:v>Jul</c:v>
                </c:pt>
                <c:pt idx="3">
                  <c:v>Aug</c:v>
                </c:pt>
              </c:strCache>
            </c:strRef>
          </c:cat>
          <c:val>
            <c:numRef>
              <c:f>POD!$D$18:$G$18</c:f>
              <c:numCache>
                <c:formatCode>0.00</c:formatCode>
                <c:ptCount val="4"/>
                <c:pt idx="0">
                  <c:v>22.480769230769184</c:v>
                </c:pt>
                <c:pt idx="1">
                  <c:v>14.785714285714286</c:v>
                </c:pt>
                <c:pt idx="2">
                  <c:v>12.60416666666667</c:v>
                </c:pt>
                <c:pt idx="3">
                  <c:v>5.8376623376623415</c:v>
                </c:pt>
              </c:numCache>
            </c:numRef>
          </c:val>
        </c:ser>
        <c:ser>
          <c:idx val="1"/>
          <c:order val="1"/>
          <c:tx>
            <c:v>GLD</c:v>
          </c:tx>
          <c:val>
            <c:numRef>
              <c:f>POD!$M$18:$P$18</c:f>
              <c:numCache>
                <c:formatCode>0.00</c:formatCode>
                <c:ptCount val="4"/>
                <c:pt idx="0">
                  <c:v>6.8181818181818139</c:v>
                </c:pt>
                <c:pt idx="1">
                  <c:v>11.16477272727272</c:v>
                </c:pt>
                <c:pt idx="2">
                  <c:v>2.4999999999999987</c:v>
                </c:pt>
                <c:pt idx="3">
                  <c:v>0.5</c:v>
                </c:pt>
              </c:numCache>
            </c:numRef>
          </c:val>
        </c:ser>
        <c:ser>
          <c:idx val="2"/>
          <c:order val="2"/>
          <c:tx>
            <c:v>DDC</c:v>
          </c:tx>
          <c:spPr>
            <a:ln>
              <a:solidFill>
                <a:schemeClr val="tx1">
                  <a:lumMod val="75000"/>
                  <a:lumOff val="25000"/>
                </a:schemeClr>
              </a:solidFill>
            </a:ln>
          </c:spPr>
          <c:marker>
            <c:spPr>
              <a:solidFill>
                <a:schemeClr val="tx1">
                  <a:lumMod val="75000"/>
                  <a:lumOff val="25000"/>
                </a:schemeClr>
              </a:solidFill>
              <a:ln w="57150">
                <a:solidFill>
                  <a:srgbClr val="333300">
                    <a:lumMod val="75000"/>
                    <a:lumOff val="25000"/>
                  </a:srgbClr>
                </a:solidFill>
              </a:ln>
            </c:spPr>
          </c:marker>
          <c:val>
            <c:numRef>
              <c:f>POD!$D$38:$G$38</c:f>
              <c:numCache>
                <c:formatCode>0.00</c:formatCode>
                <c:ptCount val="4"/>
                <c:pt idx="0">
                  <c:v>22.986111111111097</c:v>
                </c:pt>
                <c:pt idx="1">
                  <c:v>13.076923076923077</c:v>
                </c:pt>
                <c:pt idx="2">
                  <c:v>2.7840909090909092</c:v>
                </c:pt>
                <c:pt idx="3">
                  <c:v>0</c:v>
                </c:pt>
              </c:numCache>
            </c:numRef>
          </c:val>
        </c:ser>
        <c:ser>
          <c:idx val="3"/>
          <c:order val="3"/>
          <c:tx>
            <c:v>GID</c:v>
          </c:tx>
          <c:marker>
            <c:spPr>
              <a:ln w="57150"/>
            </c:spPr>
          </c:marker>
          <c:val>
            <c:numRef>
              <c:f>POD!$M$38:$P$38</c:f>
              <c:numCache>
                <c:formatCode>0.00</c:formatCode>
                <c:ptCount val="4"/>
                <c:pt idx="0">
                  <c:v>30.952380952380931</c:v>
                </c:pt>
                <c:pt idx="1">
                  <c:v>7.9411764705882364</c:v>
                </c:pt>
                <c:pt idx="2">
                  <c:v>2.0833333333333348</c:v>
                </c:pt>
                <c:pt idx="3">
                  <c:v>0</c:v>
                </c:pt>
              </c:numCache>
            </c:numRef>
          </c:val>
        </c:ser>
        <c:marker val="1"/>
        <c:axId val="70290048"/>
        <c:axId val="70312704"/>
      </c:lineChart>
      <c:catAx>
        <c:axId val="70290048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70312704"/>
        <c:crosses val="autoZero"/>
        <c:auto val="1"/>
        <c:lblAlgn val="ctr"/>
        <c:lblOffset val="100"/>
      </c:catAx>
      <c:valAx>
        <c:axId val="70312704"/>
        <c:scaling>
          <c:orientation val="minMax"/>
        </c:scaling>
        <c:axPos val="l"/>
        <c:majorGridlines/>
        <c:numFmt formatCode="0" sourceLinked="0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70290048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b="1"/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v>GID</c:v>
          </c:tx>
          <c:spPr>
            <a:ln>
              <a:solidFill>
                <a:schemeClr val="tx1">
                  <a:lumMod val="90000"/>
                  <a:lumOff val="10000"/>
                </a:schemeClr>
              </a:solidFill>
            </a:ln>
          </c:spPr>
          <c:marker>
            <c:spPr>
              <a:solidFill>
                <a:schemeClr val="tx1">
                  <a:lumMod val="90000"/>
                  <a:lumOff val="10000"/>
                </a:schemeClr>
              </a:solidFill>
              <a:ln w="88900">
                <a:solidFill>
                  <a:schemeClr val="tx1">
                    <a:lumMod val="90000"/>
                    <a:lumOff val="10000"/>
                  </a:schemeClr>
                </a:solidFill>
              </a:ln>
            </c:spPr>
          </c:marker>
          <c:cat>
            <c:strRef>
              <c:f>'5yearData'!$AB$13:$AB$16</c:f>
              <c:strCache>
                <c:ptCount val="4"/>
                <c:pt idx="0">
                  <c:v>May</c:v>
                </c:pt>
                <c:pt idx="1">
                  <c:v>Jun</c:v>
                </c:pt>
                <c:pt idx="2">
                  <c:v>Jul</c:v>
                </c:pt>
                <c:pt idx="3">
                  <c:v>Aug</c:v>
                </c:pt>
              </c:strCache>
            </c:strRef>
          </c:cat>
          <c:val>
            <c:numRef>
              <c:f>('5yearData'!$I$30,'5yearData'!$N$30,'5yearData'!$S$30,'5yearData'!$X$30)</c:f>
              <c:numCache>
                <c:formatCode>0.0</c:formatCode>
                <c:ptCount val="4"/>
                <c:pt idx="0" formatCode="General">
                  <c:v>23.870967741935491</c:v>
                </c:pt>
                <c:pt idx="1">
                  <c:v>32.666666666666558</c:v>
                </c:pt>
                <c:pt idx="2">
                  <c:v>23.225806451612904</c:v>
                </c:pt>
                <c:pt idx="3">
                  <c:v>18.70967741935484</c:v>
                </c:pt>
              </c:numCache>
            </c:numRef>
          </c:val>
        </c:ser>
        <c:ser>
          <c:idx val="1"/>
          <c:order val="1"/>
          <c:tx>
            <c:v>LBF</c:v>
          </c:tx>
          <c:spPr>
            <a:ln>
              <a:prstDash val="sysDash"/>
            </a:ln>
          </c:spPr>
          <c:val>
            <c:numRef>
              <c:f>('5yearData'!$I$33,'5yearData'!$N$33,'5yearData'!$S$33,'5yearData'!$X$33)</c:f>
              <c:numCache>
                <c:formatCode>0.0</c:formatCode>
                <c:ptCount val="4"/>
                <c:pt idx="0">
                  <c:v>29.677419354838708</c:v>
                </c:pt>
                <c:pt idx="1">
                  <c:v>40.666666666666551</c:v>
                </c:pt>
                <c:pt idx="2">
                  <c:v>36.129032258064512</c:v>
                </c:pt>
                <c:pt idx="3">
                  <c:v>33.548387096774199</c:v>
                </c:pt>
              </c:numCache>
            </c:numRef>
          </c:val>
        </c:ser>
        <c:ser>
          <c:idx val="2"/>
          <c:order val="2"/>
          <c:tx>
            <c:v>DDC</c:v>
          </c:tx>
          <c:spPr>
            <a:ln>
              <a:solidFill>
                <a:schemeClr val="accent4">
                  <a:lumMod val="75000"/>
                  <a:lumOff val="25000"/>
                </a:schemeClr>
              </a:solidFill>
            </a:ln>
          </c:spPr>
          <c:marker>
            <c:spPr>
              <a:solidFill>
                <a:schemeClr val="tx1">
                  <a:lumMod val="75000"/>
                  <a:lumOff val="25000"/>
                </a:schemeClr>
              </a:solidFill>
              <a:ln w="41275">
                <a:solidFill>
                  <a:schemeClr val="tx1">
                    <a:lumMod val="75000"/>
                    <a:lumOff val="25000"/>
                  </a:schemeClr>
                </a:solidFill>
              </a:ln>
            </c:spPr>
          </c:marker>
          <c:val>
            <c:numRef>
              <c:f>('5yearData'!$I$31,'5yearData'!$N$31,'5yearData'!$S$31,'5yearData'!$X$31)</c:f>
              <c:numCache>
                <c:formatCode>0.0</c:formatCode>
                <c:ptCount val="4"/>
                <c:pt idx="0">
                  <c:v>30.322580645161231</c:v>
                </c:pt>
                <c:pt idx="1">
                  <c:v>40.666666666666551</c:v>
                </c:pt>
                <c:pt idx="2">
                  <c:v>28.387096774193527</c:v>
                </c:pt>
                <c:pt idx="3">
                  <c:v>24.516129032258064</c:v>
                </c:pt>
              </c:numCache>
            </c:numRef>
          </c:val>
        </c:ser>
        <c:ser>
          <c:idx val="3"/>
          <c:order val="3"/>
          <c:tx>
            <c:v>GLD</c:v>
          </c:tx>
          <c:marker>
            <c:spPr>
              <a:ln w="41275"/>
            </c:spPr>
          </c:marker>
          <c:val>
            <c:numRef>
              <c:f>('5yearData'!$I$32,'5yearData'!$N$32,'5yearData'!$S$32,'5yearData'!$X$32)</c:f>
              <c:numCache>
                <c:formatCode>0.0</c:formatCode>
                <c:ptCount val="4"/>
                <c:pt idx="0">
                  <c:v>32.903225806451609</c:v>
                </c:pt>
                <c:pt idx="1">
                  <c:v>44</c:v>
                </c:pt>
                <c:pt idx="2">
                  <c:v>25.806451612903224</c:v>
                </c:pt>
                <c:pt idx="3">
                  <c:v>29.032258064516135</c:v>
                </c:pt>
              </c:numCache>
            </c:numRef>
          </c:val>
        </c:ser>
        <c:marker val="1"/>
        <c:axId val="56646656"/>
        <c:axId val="56661120"/>
      </c:lineChart>
      <c:catAx>
        <c:axId val="56646656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56661120"/>
        <c:crosses val="autoZero"/>
        <c:auto val="1"/>
        <c:lblAlgn val="ctr"/>
        <c:lblOffset val="100"/>
      </c:catAx>
      <c:valAx>
        <c:axId val="5666112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56646656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b="1"/>
          </a:pPr>
          <a:endParaRPr lang="en-US"/>
        </a:p>
      </c:txPr>
    </c:legend>
    <c:plotVisOnly val="1"/>
  </c:chart>
  <c:externalData r:id="rId1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perspective val="30"/>
    </c:view3D>
    <c:plotArea>
      <c:layout/>
      <c:bar3DChart>
        <c:barDir val="col"/>
        <c:grouping val="standard"/>
        <c:ser>
          <c:idx val="3"/>
          <c:order val="0"/>
          <c:tx>
            <c:v>GID</c:v>
          </c:tx>
          <c:dLbls>
            <c:dLbl>
              <c:idx val="0"/>
              <c:layout>
                <c:manualLayout>
                  <c:x val="1.7921146953405037E-3"/>
                  <c:y val="-3.90625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FAR!$Q$38</c:f>
              <c:numCache>
                <c:formatCode>0.00%</c:formatCode>
                <c:ptCount val="1"/>
                <c:pt idx="0">
                  <c:v>0.25433256286197481</c:v>
                </c:pt>
              </c:numCache>
            </c:numRef>
          </c:val>
        </c:ser>
        <c:ser>
          <c:idx val="1"/>
          <c:order val="1"/>
          <c:tx>
            <c:v>GLD</c:v>
          </c:tx>
          <c:dLbls>
            <c:dLbl>
              <c:idx val="0"/>
              <c:layout>
                <c:manualLayout>
                  <c:x val="-5.3763440860215145E-3"/>
                  <c:y val="-3.3854166666666755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FAR!$Q$18</c:f>
              <c:numCache>
                <c:formatCode>0.00%</c:formatCode>
                <c:ptCount val="1"/>
                <c:pt idx="0">
                  <c:v>0.26901230348598781</c:v>
                </c:pt>
              </c:numCache>
            </c:numRef>
          </c:val>
        </c:ser>
        <c:ser>
          <c:idx val="2"/>
          <c:order val="2"/>
          <c:tx>
            <c:v>DDC</c:v>
          </c:tx>
          <c:dLbls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FAR!$H$38</c:f>
              <c:numCache>
                <c:formatCode>0.00%</c:formatCode>
                <c:ptCount val="1"/>
                <c:pt idx="0">
                  <c:v>0.4568889166389169</c:v>
                </c:pt>
              </c:numCache>
            </c:numRef>
          </c:val>
        </c:ser>
        <c:ser>
          <c:idx val="0"/>
          <c:order val="3"/>
          <c:tx>
            <c:v>LBF</c:v>
          </c:tx>
          <c:dLbls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FAR!$H$18</c:f>
              <c:numCache>
                <c:formatCode>0.00%</c:formatCode>
                <c:ptCount val="1"/>
                <c:pt idx="0">
                  <c:v>0.4777098942723943</c:v>
                </c:pt>
              </c:numCache>
            </c:numRef>
          </c:val>
        </c:ser>
        <c:shape val="box"/>
        <c:axId val="70394240"/>
        <c:axId val="70395776"/>
        <c:axId val="70236352"/>
      </c:bar3DChart>
      <c:catAx>
        <c:axId val="70394240"/>
        <c:scaling>
          <c:orientation val="minMax"/>
        </c:scaling>
        <c:delete val="1"/>
        <c:axPos val="b"/>
        <c:numFmt formatCode="General" sourceLinked="1"/>
        <c:tickLblPos val="none"/>
        <c:crossAx val="70395776"/>
        <c:crosses val="autoZero"/>
        <c:auto val="1"/>
        <c:lblAlgn val="ctr"/>
        <c:lblOffset val="100"/>
      </c:catAx>
      <c:valAx>
        <c:axId val="70395776"/>
        <c:scaling>
          <c:orientation val="minMax"/>
        </c:scaling>
        <c:axPos val="l"/>
        <c:majorGridlines/>
        <c:numFmt formatCode="0%" sourceLinked="0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70394240"/>
        <c:crosses val="autoZero"/>
        <c:crossBetween val="between"/>
      </c:valAx>
      <c:serAx>
        <c:axId val="70236352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70395776"/>
        <c:crosses val="autoZero"/>
      </c:serAx>
    </c:plotArea>
    <c:plotVisOnly val="1"/>
  </c:chart>
  <c:externalData r:id="rId1"/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0"/>
          <c:order val="0"/>
          <c:tx>
            <c:v>LBF</c:v>
          </c:tx>
          <c:spPr>
            <a:ln>
              <a:solidFill>
                <a:schemeClr val="tx1">
                  <a:lumMod val="75000"/>
                  <a:lumOff val="25000"/>
                </a:schemeClr>
              </a:solidFill>
            </a:ln>
          </c:spPr>
          <c:marker>
            <c:spPr>
              <a:solidFill>
                <a:srgbClr val="333300">
                  <a:lumMod val="75000"/>
                  <a:lumOff val="25000"/>
                </a:srgbClr>
              </a:solidFill>
              <a:ln w="57150">
                <a:solidFill>
                  <a:srgbClr val="333300">
                    <a:lumMod val="75000"/>
                    <a:lumOff val="25000"/>
                  </a:srgbClr>
                </a:solidFill>
              </a:ln>
            </c:spPr>
          </c:marker>
          <c:cat>
            <c:strRef>
              <c:f>FAR!$D$21:$G$21</c:f>
              <c:strCache>
                <c:ptCount val="4"/>
                <c:pt idx="0">
                  <c:v>May</c:v>
                </c:pt>
                <c:pt idx="1">
                  <c:v>Jun</c:v>
                </c:pt>
                <c:pt idx="2">
                  <c:v>Jul</c:v>
                </c:pt>
                <c:pt idx="3">
                  <c:v>Aug</c:v>
                </c:pt>
              </c:strCache>
            </c:strRef>
          </c:cat>
          <c:val>
            <c:numRef>
              <c:f>FAR!$D$18:$G$18</c:f>
              <c:numCache>
                <c:formatCode>0.00%</c:formatCode>
                <c:ptCount val="4"/>
                <c:pt idx="0">
                  <c:v>0.44951923076923078</c:v>
                </c:pt>
                <c:pt idx="1">
                  <c:v>0.41095238095238112</c:v>
                </c:pt>
                <c:pt idx="2">
                  <c:v>0.49036796536796612</c:v>
                </c:pt>
                <c:pt idx="3">
                  <c:v>0.55999999999999994</c:v>
                </c:pt>
              </c:numCache>
            </c:numRef>
          </c:val>
        </c:ser>
        <c:ser>
          <c:idx val="1"/>
          <c:order val="1"/>
          <c:tx>
            <c:v>GLD</c:v>
          </c:tx>
          <c:val>
            <c:numRef>
              <c:f>FAR!$M$18:$P$18</c:f>
              <c:numCache>
                <c:formatCode>0.00%</c:formatCode>
                <c:ptCount val="4"/>
                <c:pt idx="0">
                  <c:v>0.15454545454545482</c:v>
                </c:pt>
                <c:pt idx="1">
                  <c:v>0.33578947368421108</c:v>
                </c:pt>
                <c:pt idx="2">
                  <c:v>0.38571428571428623</c:v>
                </c:pt>
                <c:pt idx="3">
                  <c:v>0.2</c:v>
                </c:pt>
              </c:numCache>
            </c:numRef>
          </c:val>
        </c:ser>
        <c:ser>
          <c:idx val="2"/>
          <c:order val="2"/>
          <c:tx>
            <c:v>DDC</c:v>
          </c:tx>
          <c:spPr>
            <a:ln>
              <a:solidFill>
                <a:schemeClr val="tx1">
                  <a:lumMod val="90000"/>
                  <a:lumOff val="10000"/>
                </a:schemeClr>
              </a:solidFill>
            </a:ln>
          </c:spPr>
          <c:marker>
            <c:spPr>
              <a:solidFill>
                <a:schemeClr val="tx1">
                  <a:lumMod val="90000"/>
                  <a:lumOff val="10000"/>
                </a:schemeClr>
              </a:solidFill>
              <a:ln w="57150">
                <a:solidFill>
                  <a:schemeClr val="tx1">
                    <a:lumMod val="90000"/>
                    <a:lumOff val="10000"/>
                  </a:schemeClr>
                </a:solidFill>
              </a:ln>
            </c:spPr>
          </c:marker>
          <c:val>
            <c:numRef>
              <c:f>FAR!$D$38:$G$38</c:f>
              <c:numCache>
                <c:formatCode>0.00%</c:formatCode>
                <c:ptCount val="4"/>
                <c:pt idx="0">
                  <c:v>0.43525407925407955</c:v>
                </c:pt>
                <c:pt idx="1">
                  <c:v>0.34388888888888941</c:v>
                </c:pt>
                <c:pt idx="2">
                  <c:v>0.64841269841269844</c:v>
                </c:pt>
                <c:pt idx="3">
                  <c:v>0.4</c:v>
                </c:pt>
              </c:numCache>
            </c:numRef>
          </c:val>
        </c:ser>
        <c:ser>
          <c:idx val="3"/>
          <c:order val="3"/>
          <c:tx>
            <c:v>GID</c:v>
          </c:tx>
          <c:val>
            <c:numRef>
              <c:f>FAR!$M$38:$P$38</c:f>
              <c:numCache>
                <c:formatCode>0.00%</c:formatCode>
                <c:ptCount val="4"/>
                <c:pt idx="0">
                  <c:v>0.35667665667665682</c:v>
                </c:pt>
                <c:pt idx="1">
                  <c:v>0.32666666666666705</c:v>
                </c:pt>
                <c:pt idx="2">
                  <c:v>0.31176470588235339</c:v>
                </c:pt>
                <c:pt idx="3">
                  <c:v>2.2222222222222244E-2</c:v>
                </c:pt>
              </c:numCache>
            </c:numRef>
          </c:val>
        </c:ser>
        <c:marker val="1"/>
        <c:axId val="72647424"/>
        <c:axId val="72648960"/>
      </c:lineChart>
      <c:catAx>
        <c:axId val="7264742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72648960"/>
        <c:crosses val="autoZero"/>
        <c:auto val="1"/>
        <c:lblAlgn val="ctr"/>
        <c:lblOffset val="100"/>
      </c:catAx>
      <c:valAx>
        <c:axId val="72648960"/>
        <c:scaling>
          <c:orientation val="minMax"/>
        </c:scaling>
        <c:axPos val="l"/>
        <c:majorGridlines/>
        <c:numFmt formatCode="0%" sourceLinked="0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72647424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b="1"/>
          </a:pPr>
          <a:endParaRPr lang="en-US"/>
        </a:p>
      </c:txPr>
    </c:legend>
    <c:plotVisOnly val="1"/>
  </c:chart>
  <c:externalData r:id="rId1"/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v>LBF</c:v>
          </c:tx>
          <c:dLbls>
            <c:dLbl>
              <c:idx val="0"/>
              <c:layout>
                <c:manualLayout>
                  <c:x val="-3.4364261168384883E-2"/>
                  <c:y val="-3.2786885245901592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HSS!$D$18</c:f>
              <c:numCache>
                <c:formatCode>0.00%</c:formatCode>
                <c:ptCount val="1"/>
                <c:pt idx="0">
                  <c:v>3.953000000000001E-2</c:v>
                </c:pt>
              </c:numCache>
            </c:numRef>
          </c:val>
        </c:ser>
        <c:ser>
          <c:idx val="3"/>
          <c:order val="1"/>
          <c:tx>
            <c:v>GID</c:v>
          </c:tx>
          <c:dLbls>
            <c:dLbl>
              <c:idx val="0"/>
              <c:layout>
                <c:manualLayout>
                  <c:x val="-2.5773331168655485E-2"/>
                  <c:y val="-2.7322404371584674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HSS!$H$38</c:f>
              <c:numCache>
                <c:formatCode>0.00%</c:formatCode>
                <c:ptCount val="1"/>
                <c:pt idx="0">
                  <c:v>4.3738000000000013E-2</c:v>
                </c:pt>
              </c:numCache>
            </c:numRef>
          </c:val>
        </c:ser>
        <c:ser>
          <c:idx val="1"/>
          <c:order val="2"/>
          <c:tx>
            <c:v>GLD</c:v>
          </c:tx>
          <c:dLbls>
            <c:dLbl>
              <c:idx val="0"/>
              <c:layout>
                <c:manualLayout>
                  <c:x val="-1.8900343642611696E-2"/>
                  <c:y val="-2.4590163934426229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HSS!$H$18</c:f>
              <c:numCache>
                <c:formatCode>0.00%</c:formatCode>
                <c:ptCount val="1"/>
                <c:pt idx="0">
                  <c:v>4.9200000000000021E-2</c:v>
                </c:pt>
              </c:numCache>
            </c:numRef>
          </c:val>
        </c:ser>
        <c:ser>
          <c:idx val="2"/>
          <c:order val="3"/>
          <c:tx>
            <c:v>DDC</c:v>
          </c:tx>
          <c:dLbls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HSS!$D$38</c:f>
              <c:numCache>
                <c:formatCode>0.00%</c:formatCode>
                <c:ptCount val="1"/>
                <c:pt idx="0">
                  <c:v>6.9999999999999993E-2</c:v>
                </c:pt>
              </c:numCache>
            </c:numRef>
          </c:val>
        </c:ser>
        <c:shape val="box"/>
        <c:axId val="70168576"/>
        <c:axId val="70170112"/>
        <c:axId val="72645696"/>
      </c:bar3DChart>
      <c:catAx>
        <c:axId val="70168576"/>
        <c:scaling>
          <c:orientation val="minMax"/>
        </c:scaling>
        <c:delete val="1"/>
        <c:axPos val="b"/>
        <c:numFmt formatCode="General" sourceLinked="1"/>
        <c:tickLblPos val="none"/>
        <c:crossAx val="70170112"/>
        <c:crosses val="autoZero"/>
        <c:auto val="1"/>
        <c:lblAlgn val="ctr"/>
        <c:lblOffset val="100"/>
      </c:catAx>
      <c:valAx>
        <c:axId val="70170112"/>
        <c:scaling>
          <c:orientation val="minMax"/>
        </c:scaling>
        <c:axPos val="l"/>
        <c:majorGridlines/>
        <c:numFmt formatCode="0%" sourceLinked="0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70168576"/>
        <c:crosses val="autoZero"/>
        <c:crossBetween val="between"/>
      </c:valAx>
      <c:serAx>
        <c:axId val="72645696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70170112"/>
        <c:crosses val="autoZero"/>
      </c:serAx>
    </c:plotArea>
    <c:plotVisOnly val="1"/>
  </c:chart>
  <c:externalData r:id="rId1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v>LBF</c:v>
          </c:tx>
          <c:spPr>
            <a:ln>
              <a:solidFill>
                <a:schemeClr val="tx1">
                  <a:lumMod val="90000"/>
                  <a:lumOff val="10000"/>
                </a:schemeClr>
              </a:solidFill>
            </a:ln>
          </c:spPr>
          <c:marker>
            <c:spPr>
              <a:solidFill>
                <a:schemeClr val="tx1">
                  <a:lumMod val="90000"/>
                  <a:lumOff val="10000"/>
                </a:schemeClr>
              </a:solidFill>
              <a:ln w="57150">
                <a:solidFill>
                  <a:schemeClr val="tx1">
                    <a:lumMod val="90000"/>
                    <a:lumOff val="10000"/>
                  </a:schemeClr>
                </a:solidFill>
              </a:ln>
            </c:spPr>
          </c:marker>
          <c:cat>
            <c:strRef>
              <c:f>POD!$D$21:$G$21</c:f>
              <c:strCache>
                <c:ptCount val="4"/>
                <c:pt idx="0">
                  <c:v>May</c:v>
                </c:pt>
                <c:pt idx="1">
                  <c:v>Jun</c:v>
                </c:pt>
                <c:pt idx="2">
                  <c:v>Jul</c:v>
                </c:pt>
                <c:pt idx="3">
                  <c:v>Aug</c:v>
                </c:pt>
              </c:strCache>
            </c:strRef>
          </c:cat>
          <c:val>
            <c:numRef>
              <c:f>(HSS!$Z$4,HSS!$Z$8,HSS!$Z$13,HSS!$Z$18)</c:f>
              <c:numCache>
                <c:formatCode>0.00%</c:formatCode>
                <c:ptCount val="4"/>
                <c:pt idx="0">
                  <c:v>0.13973920000000012</c:v>
                </c:pt>
                <c:pt idx="1">
                  <c:v>6.926000000000003E-2</c:v>
                </c:pt>
                <c:pt idx="2">
                  <c:v>6.2623600000000029E-2</c:v>
                </c:pt>
                <c:pt idx="3">
                  <c:v>5.2394000000000043E-3</c:v>
                </c:pt>
              </c:numCache>
            </c:numRef>
          </c:val>
        </c:ser>
        <c:ser>
          <c:idx val="1"/>
          <c:order val="1"/>
          <c:tx>
            <c:v>GLD</c:v>
          </c:tx>
          <c:cat>
            <c:strRef>
              <c:f>POD!$D$21:$G$21</c:f>
              <c:strCache>
                <c:ptCount val="4"/>
                <c:pt idx="0">
                  <c:v>May</c:v>
                </c:pt>
                <c:pt idx="1">
                  <c:v>Jun</c:v>
                </c:pt>
                <c:pt idx="2">
                  <c:v>Jul</c:v>
                </c:pt>
                <c:pt idx="3">
                  <c:v>Aug</c:v>
                </c:pt>
              </c:strCache>
            </c:strRef>
          </c:cat>
          <c:val>
            <c:numRef>
              <c:f>(HSS!$X$4,HSS!$X$8,HSS!$X$13,HSS!$X$18)</c:f>
              <c:numCache>
                <c:formatCode>0.00%</c:formatCode>
                <c:ptCount val="4"/>
                <c:pt idx="0">
                  <c:v>7.0592000000000057E-2</c:v>
                </c:pt>
                <c:pt idx="1">
                  <c:v>4.3239999999999987E-2</c:v>
                </c:pt>
                <c:pt idx="2">
                  <c:v>1.5359999999999992E-2</c:v>
                </c:pt>
                <c:pt idx="3">
                  <c:v>6.7200000000000029E-3</c:v>
                </c:pt>
              </c:numCache>
            </c:numRef>
          </c:val>
        </c:ser>
        <c:ser>
          <c:idx val="2"/>
          <c:order val="2"/>
          <c:tx>
            <c:v>DDC</c:v>
          </c:tx>
          <c:spPr>
            <a:ln>
              <a:solidFill>
                <a:schemeClr val="tx1">
                  <a:lumMod val="75000"/>
                  <a:lumOff val="25000"/>
                </a:schemeClr>
              </a:solidFill>
            </a:ln>
          </c:spPr>
          <c:marker>
            <c:spPr>
              <a:solidFill>
                <a:schemeClr val="tx1">
                  <a:lumMod val="75000"/>
                  <a:lumOff val="25000"/>
                </a:schemeClr>
              </a:solidFill>
              <a:ln w="57150">
                <a:solidFill>
                  <a:srgbClr val="333300">
                    <a:lumMod val="75000"/>
                    <a:lumOff val="25000"/>
                  </a:srgbClr>
                </a:solidFill>
              </a:ln>
            </c:spPr>
          </c:marker>
          <c:cat>
            <c:strRef>
              <c:f>POD!$D$21:$G$21</c:f>
              <c:strCache>
                <c:ptCount val="4"/>
                <c:pt idx="0">
                  <c:v>May</c:v>
                </c:pt>
                <c:pt idx="1">
                  <c:v>Jun</c:v>
                </c:pt>
                <c:pt idx="2">
                  <c:v>Jul</c:v>
                </c:pt>
                <c:pt idx="3">
                  <c:v>Aug</c:v>
                </c:pt>
              </c:strCache>
            </c:strRef>
          </c:cat>
          <c:val>
            <c:numRef>
              <c:f>(HSS!$X$31,HSS!$X$35,HSS!$X$40,HSS!$X$45)</c:f>
              <c:numCache>
                <c:formatCode>0.00%</c:formatCode>
                <c:ptCount val="4"/>
                <c:pt idx="0">
                  <c:v>0.17338000000000001</c:v>
                </c:pt>
                <c:pt idx="1">
                  <c:v>7.4060000000000042E-2</c:v>
                </c:pt>
                <c:pt idx="2">
                  <c:v>-1.7718000000000001E-2</c:v>
                </c:pt>
                <c:pt idx="3">
                  <c:v>-1.2279999999999998E-2</c:v>
                </c:pt>
              </c:numCache>
            </c:numRef>
          </c:val>
        </c:ser>
        <c:ser>
          <c:idx val="3"/>
          <c:order val="3"/>
          <c:tx>
            <c:v>GID</c:v>
          </c:tx>
          <c:marker>
            <c:spPr>
              <a:ln w="57150"/>
            </c:spPr>
          </c:marker>
          <c:cat>
            <c:strRef>
              <c:f>POD!$D$21:$G$21</c:f>
              <c:strCache>
                <c:ptCount val="4"/>
                <c:pt idx="0">
                  <c:v>May</c:v>
                </c:pt>
                <c:pt idx="1">
                  <c:v>Jun</c:v>
                </c:pt>
                <c:pt idx="2">
                  <c:v>Jul</c:v>
                </c:pt>
                <c:pt idx="3">
                  <c:v>Aug</c:v>
                </c:pt>
              </c:strCache>
            </c:strRef>
          </c:cat>
          <c:val>
            <c:numRef>
              <c:f>(HSS!$Z$31,HSS!$Z$35,HSS!$Z$40,HSS!$Z$45)</c:f>
              <c:numCache>
                <c:formatCode>0.00%</c:formatCode>
                <c:ptCount val="4"/>
                <c:pt idx="0">
                  <c:v>0.15238000000000004</c:v>
                </c:pt>
                <c:pt idx="1">
                  <c:v>0.10249999999999998</c:v>
                </c:pt>
                <c:pt idx="2">
                  <c:v>3.2199999999999999E-2</c:v>
                </c:pt>
                <c:pt idx="3">
                  <c:v>1.1819999999999999E-2</c:v>
                </c:pt>
              </c:numCache>
            </c:numRef>
          </c:val>
        </c:ser>
        <c:marker val="1"/>
        <c:axId val="72557696"/>
        <c:axId val="72559616"/>
      </c:lineChart>
      <c:catAx>
        <c:axId val="72557696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72559616"/>
        <c:crosses val="autoZero"/>
        <c:auto val="1"/>
        <c:lblAlgn val="ctr"/>
        <c:lblOffset val="100"/>
      </c:catAx>
      <c:valAx>
        <c:axId val="72559616"/>
        <c:scaling>
          <c:orientation val="minMax"/>
        </c:scaling>
        <c:axPos val="l"/>
        <c:majorGridlines/>
        <c:numFmt formatCode="0.00%" sourceLinked="0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72557696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b="1"/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10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dLbl>
              <c:idx val="0"/>
              <c:layout>
                <c:manualLayout>
                  <c:x val="1.7006802721088437E-2"/>
                  <c:y val="-3.125E-2"/>
                </c:manualLayout>
              </c:layout>
              <c:showVal val="1"/>
            </c:dLbl>
            <c:dLbl>
              <c:idx val="1"/>
              <c:layout>
                <c:manualLayout>
                  <c:x val="2.5510204081632647E-2"/>
                  <c:y val="-1.8229166666666696E-2"/>
                </c:manualLayout>
              </c:layout>
              <c:showVal val="1"/>
            </c:dLbl>
            <c:dLbl>
              <c:idx val="2"/>
              <c:layout>
                <c:manualLayout>
                  <c:x val="1.8707482993197282E-2"/>
                  <c:y val="-2.8645833333333332E-2"/>
                </c:manualLayout>
              </c:layout>
              <c:showVal val="1"/>
            </c:dLbl>
            <c:dLbl>
              <c:idx val="3"/>
              <c:layout>
                <c:manualLayout>
                  <c:x val="2.2108843537415011E-2"/>
                  <c:y val="-1.5625E-2"/>
                </c:manualLayout>
              </c:layout>
              <c:showVal val="1"/>
            </c:dLbl>
            <c:txPr>
              <a:bodyPr/>
              <a:lstStyle/>
              <a:p>
                <a:pPr>
                  <a:defRPr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'5 Year Data'!$B$30:$B$33</c:f>
              <c:strCache>
                <c:ptCount val="4"/>
                <c:pt idx="0">
                  <c:v>LBF</c:v>
                </c:pt>
                <c:pt idx="1">
                  <c:v>GLD</c:v>
                </c:pt>
                <c:pt idx="2">
                  <c:v>DDC</c:v>
                </c:pt>
                <c:pt idx="3">
                  <c:v>GID</c:v>
                </c:pt>
              </c:strCache>
            </c:strRef>
          </c:cat>
          <c:val>
            <c:numRef>
              <c:f>'5 Year Data'!$C$30:$C$33</c:f>
              <c:numCache>
                <c:formatCode>0.00%</c:formatCode>
                <c:ptCount val="4"/>
                <c:pt idx="0">
                  <c:v>0.45168067226890807</c:v>
                </c:pt>
                <c:pt idx="1">
                  <c:v>0.43722943722943786</c:v>
                </c:pt>
                <c:pt idx="2">
                  <c:v>0.41850220264317178</c:v>
                </c:pt>
                <c:pt idx="3">
                  <c:v>0.3247311827956989</c:v>
                </c:pt>
              </c:numCache>
            </c:numRef>
          </c:val>
        </c:ser>
        <c:shape val="box"/>
        <c:axId val="56557952"/>
        <c:axId val="56559488"/>
        <c:axId val="0"/>
      </c:bar3DChart>
      <c:catAx>
        <c:axId val="56557952"/>
        <c:scaling>
          <c:orientation val="minMax"/>
        </c:scaling>
        <c:axPos val="b"/>
        <c:tickLblPos val="nextTo"/>
        <c:txPr>
          <a:bodyPr/>
          <a:lstStyle/>
          <a:p>
            <a: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56559488"/>
        <c:crosses val="autoZero"/>
        <c:auto val="1"/>
        <c:lblAlgn val="ctr"/>
        <c:lblOffset val="100"/>
      </c:catAx>
      <c:valAx>
        <c:axId val="56559488"/>
        <c:scaling>
          <c:orientation val="minMax"/>
        </c:scaling>
        <c:axPos val="l"/>
        <c:majorGridlines/>
        <c:numFmt formatCode="0%" sourceLinked="0"/>
        <c:tickLblPos val="nextTo"/>
        <c:txPr>
          <a:bodyPr/>
          <a:lstStyle/>
          <a:p>
            <a: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pPr>
            <a:endParaRPr lang="en-US"/>
          </a:p>
        </c:txPr>
        <c:crossAx val="5655795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perspective val="30"/>
    </c:view3D>
    <c:plotArea>
      <c:layout/>
      <c:bar3DChart>
        <c:barDir val="col"/>
        <c:grouping val="standard"/>
        <c:ser>
          <c:idx val="2"/>
          <c:order val="0"/>
          <c:tx>
            <c:v>GID</c:v>
          </c:tx>
          <c:dLbls>
            <c:dLbl>
              <c:idx val="0"/>
              <c:layout>
                <c:manualLayout>
                  <c:x val="-3.4013605442176935E-3"/>
                  <c:y val="-4.1062801932367193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n-US"/>
              </a:p>
            </c:txPr>
            <c:showVal val="1"/>
          </c:dLbls>
          <c:val>
            <c:numRef>
              <c:f>'[4]5yearData'!$AC$13</c:f>
              <c:numCache>
                <c:formatCode>0.00%</c:formatCode>
                <c:ptCount val="1"/>
                <c:pt idx="0">
                  <c:v>0.32173913043478253</c:v>
                </c:pt>
              </c:numCache>
            </c:numRef>
          </c:val>
        </c:ser>
        <c:ser>
          <c:idx val="3"/>
          <c:order val="1"/>
          <c:tx>
            <c:v>LBF</c:v>
          </c:tx>
          <c:dLbls>
            <c:dLbl>
              <c:idx val="0"/>
              <c:layout>
                <c:manualLayout>
                  <c:x val="-1.7006802721087821E-3"/>
                  <c:y val="-2.6570048309178786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n-US"/>
              </a:p>
            </c:txPr>
            <c:showVal val="1"/>
          </c:dLbls>
          <c:val>
            <c:numRef>
              <c:f>'[5]5 Year Data'!$I$23</c:f>
              <c:numCache>
                <c:formatCode>0.00%</c:formatCode>
                <c:ptCount val="1"/>
                <c:pt idx="0">
                  <c:v>0.4</c:v>
                </c:pt>
              </c:numCache>
            </c:numRef>
          </c:val>
        </c:ser>
        <c:ser>
          <c:idx val="1"/>
          <c:order val="2"/>
          <c:tx>
            <c:v>DDC</c:v>
          </c:tx>
          <c:dLbls>
            <c:dLbl>
              <c:idx val="0"/>
              <c:layout>
                <c:manualLayout>
                  <c:x val="-1.7006802721088437E-2"/>
                  <c:y val="-1.6908212560386472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n-US"/>
              </a:p>
            </c:txPr>
            <c:showVal val="1"/>
          </c:dLbls>
          <c:val>
            <c:numRef>
              <c:f>'[3]5yearData'!$AC$18</c:f>
              <c:numCache>
                <c:formatCode>0.00%</c:formatCode>
                <c:ptCount val="1"/>
                <c:pt idx="0">
                  <c:v>0.43518518518518567</c:v>
                </c:pt>
              </c:numCache>
            </c:numRef>
          </c:val>
        </c:ser>
        <c:ser>
          <c:idx val="0"/>
          <c:order val="3"/>
          <c:tx>
            <c:v>GLD</c:v>
          </c:tx>
          <c:dLbls>
            <c:dLbl>
              <c:idx val="0"/>
              <c:layout>
                <c:manualLayout>
                  <c:x val="1.0204081632653085E-2"/>
                  <c:y val="-1.9323671497584582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en-US"/>
              </a:p>
            </c:txPr>
            <c:showVal val="1"/>
          </c:dLbls>
          <c:cat>
            <c:strRef>
              <c:f>'5 Year Data'!$AB$3:$AE$3</c:f>
              <c:strCache>
                <c:ptCount val="4"/>
                <c:pt idx="0">
                  <c:v>May</c:v>
                </c:pt>
                <c:pt idx="1">
                  <c:v>Jun</c:v>
                </c:pt>
                <c:pt idx="2">
                  <c:v>Jul</c:v>
                </c:pt>
                <c:pt idx="3">
                  <c:v>Aug</c:v>
                </c:pt>
              </c:strCache>
            </c:strRef>
          </c:cat>
          <c:val>
            <c:numRef>
              <c:f>'5 Year Data'!$AB$23</c:f>
              <c:numCache>
                <c:formatCode>0.00%</c:formatCode>
                <c:ptCount val="1"/>
                <c:pt idx="0">
                  <c:v>0.45535714285714285</c:v>
                </c:pt>
              </c:numCache>
            </c:numRef>
          </c:val>
        </c:ser>
        <c:shape val="box"/>
        <c:axId val="56620544"/>
        <c:axId val="56622080"/>
        <c:axId val="56658560"/>
      </c:bar3DChart>
      <c:catAx>
        <c:axId val="56620544"/>
        <c:scaling>
          <c:orientation val="minMax"/>
        </c:scaling>
        <c:delete val="1"/>
        <c:axPos val="b"/>
        <c:numFmt formatCode="0.00%" sourceLinked="1"/>
        <c:tickLblPos val="none"/>
        <c:crossAx val="56622080"/>
        <c:crosses val="autoZero"/>
        <c:auto val="1"/>
        <c:lblAlgn val="ctr"/>
        <c:lblOffset val="100"/>
      </c:catAx>
      <c:valAx>
        <c:axId val="56622080"/>
        <c:scaling>
          <c:orientation val="minMax"/>
        </c:scaling>
        <c:axPos val="l"/>
        <c:majorGridlines/>
        <c:numFmt formatCode="0%" sourceLinked="0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56620544"/>
        <c:crosses val="autoZero"/>
        <c:crossBetween val="between"/>
      </c:valAx>
      <c:serAx>
        <c:axId val="56658560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 i="0" baseline="0"/>
            </a:pPr>
            <a:endParaRPr lang="en-US"/>
          </a:p>
        </c:txPr>
        <c:crossAx val="56622080"/>
        <c:crosses val="autoZero"/>
      </c:serAx>
    </c:plotArea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perspective val="30"/>
    </c:view3D>
    <c:plotArea>
      <c:layout/>
      <c:bar3DChart>
        <c:barDir val="col"/>
        <c:grouping val="standard"/>
        <c:ser>
          <c:idx val="2"/>
          <c:order val="0"/>
          <c:tx>
            <c:v>GID</c:v>
          </c:tx>
          <c:dLbls>
            <c:dLbl>
              <c:idx val="0"/>
              <c:layout>
                <c:manualLayout>
                  <c:x val="-8.4175084175084347E-3"/>
                  <c:y val="-4.1666666666666664E-2"/>
                </c:manualLayout>
              </c:layout>
              <c:spPr/>
              <c:txPr>
                <a:bodyPr/>
                <a:lstStyle/>
                <a:p>
                  <a:pPr>
                    <a:defRPr sz="1200" b="1"/>
                  </a:pPr>
                  <a:endParaRPr lang="en-US"/>
                </a:p>
              </c:txPr>
              <c:showVal val="1"/>
            </c:dLbl>
            <c:showVal val="1"/>
          </c:dLbls>
          <c:val>
            <c:numRef>
              <c:f>'[4]5yearData'!$AC$14</c:f>
              <c:numCache>
                <c:formatCode>0.00%</c:formatCode>
                <c:ptCount val="1"/>
                <c:pt idx="0">
                  <c:v>0.39200000000000057</c:v>
                </c:pt>
              </c:numCache>
            </c:numRef>
          </c:val>
        </c:ser>
        <c:ser>
          <c:idx val="1"/>
          <c:order val="1"/>
          <c:tx>
            <c:v>DDC</c:v>
          </c:tx>
          <c:dLbls>
            <c:dLbl>
              <c:idx val="0"/>
              <c:layout>
                <c:manualLayout>
                  <c:x val="-1.1784511784511814E-2"/>
                  <c:y val="-2.3148148148148147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'[3]5yearData'!$AC$19</c:f>
              <c:numCache>
                <c:formatCode>0.00%</c:formatCode>
                <c:ptCount val="1"/>
                <c:pt idx="0">
                  <c:v>0.49193548387096842</c:v>
                </c:pt>
              </c:numCache>
            </c:numRef>
          </c:val>
        </c:ser>
        <c:ser>
          <c:idx val="3"/>
          <c:order val="2"/>
          <c:tx>
            <c:v>LBF</c:v>
          </c:tx>
          <c:dLbls>
            <c:dLbl>
              <c:idx val="0"/>
              <c:layout>
                <c:manualLayout>
                  <c:x val="-1.1784511784511814E-2"/>
                  <c:y val="-2.3148148148148168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'[5]5 Year Data'!$N$23</c:f>
              <c:numCache>
                <c:formatCode>0.00%</c:formatCode>
                <c:ptCount val="1"/>
                <c:pt idx="0">
                  <c:v>0.5</c:v>
                </c:pt>
              </c:numCache>
            </c:numRef>
          </c:val>
        </c:ser>
        <c:ser>
          <c:idx val="0"/>
          <c:order val="3"/>
          <c:tx>
            <c:v>GLD</c:v>
          </c:tx>
          <c:dLbls>
            <c:dLbl>
              <c:idx val="0"/>
              <c:layout>
                <c:manualLayout>
                  <c:x val="-1.6836342426893608E-3"/>
                  <c:y val="-1.6203703703703703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cat>
            <c:strRef>
              <c:f>'5 Year Data'!$AB$3:$AE$3</c:f>
              <c:strCache>
                <c:ptCount val="4"/>
                <c:pt idx="0">
                  <c:v>May</c:v>
                </c:pt>
                <c:pt idx="1">
                  <c:v>Jun</c:v>
                </c:pt>
                <c:pt idx="2">
                  <c:v>Jul</c:v>
                </c:pt>
                <c:pt idx="3">
                  <c:v>Aug</c:v>
                </c:pt>
              </c:strCache>
            </c:strRef>
          </c:cat>
          <c:val>
            <c:numRef>
              <c:f>'5 Year Data'!$AC$23</c:f>
              <c:numCache>
                <c:formatCode>0.00%</c:formatCode>
                <c:ptCount val="1"/>
                <c:pt idx="0">
                  <c:v>0.55932203389830504</c:v>
                </c:pt>
              </c:numCache>
            </c:numRef>
          </c:val>
        </c:ser>
        <c:shape val="box"/>
        <c:axId val="59167104"/>
        <c:axId val="59168640"/>
        <c:axId val="56599872"/>
      </c:bar3DChart>
      <c:catAx>
        <c:axId val="59167104"/>
        <c:scaling>
          <c:orientation val="minMax"/>
        </c:scaling>
        <c:delete val="1"/>
        <c:axPos val="b"/>
        <c:numFmt formatCode="0.00%" sourceLinked="1"/>
        <c:tickLblPos val="none"/>
        <c:crossAx val="59168640"/>
        <c:crosses val="autoZero"/>
        <c:auto val="1"/>
        <c:lblAlgn val="ctr"/>
        <c:lblOffset val="100"/>
      </c:catAx>
      <c:valAx>
        <c:axId val="59168640"/>
        <c:scaling>
          <c:orientation val="minMax"/>
        </c:scaling>
        <c:axPos val="l"/>
        <c:majorGridlines/>
        <c:numFmt formatCode="0%" sourceLinked="0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59167104"/>
        <c:crosses val="autoZero"/>
        <c:crossBetween val="between"/>
      </c:valAx>
      <c:serAx>
        <c:axId val="56599872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 i="0" baseline="0"/>
            </a:pPr>
            <a:endParaRPr lang="en-US"/>
          </a:p>
        </c:txPr>
        <c:crossAx val="59168640"/>
        <c:crosses val="autoZero"/>
      </c:serAx>
    </c:plotArea>
    <c:plotVisOnly val="1"/>
  </c:chart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perspective val="30"/>
    </c:view3D>
    <c:plotArea>
      <c:layout/>
      <c:bar3DChart>
        <c:barDir val="col"/>
        <c:grouping val="standard"/>
        <c:ser>
          <c:idx val="2"/>
          <c:order val="0"/>
          <c:tx>
            <c:v>GID</c:v>
          </c:tx>
          <c:dLbls>
            <c:dLbl>
              <c:idx val="0"/>
              <c:layout>
                <c:manualLayout>
                  <c:x val="-6.8027210884353826E-3"/>
                  <c:y val="-2.5114155251141548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'[4]5yearData'!$AC$15</c:f>
              <c:numCache>
                <c:formatCode>0.00%</c:formatCode>
                <c:ptCount val="1"/>
                <c:pt idx="0">
                  <c:v>0.32142857142857245</c:v>
                </c:pt>
              </c:numCache>
            </c:numRef>
          </c:val>
        </c:ser>
        <c:ser>
          <c:idx val="0"/>
          <c:order val="1"/>
          <c:tx>
            <c:v>GLD</c:v>
          </c:tx>
          <c:dLbls>
            <c:dLbl>
              <c:idx val="0"/>
              <c:layout>
                <c:manualLayout>
                  <c:x val="-1.5306122448979605E-2"/>
                  <c:y val="-1.8264840182648401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cat>
            <c:strRef>
              <c:f>'5 Year Data'!$AB$3:$AE$3</c:f>
              <c:strCache>
                <c:ptCount val="4"/>
                <c:pt idx="0">
                  <c:v>May</c:v>
                </c:pt>
                <c:pt idx="1">
                  <c:v>Jun</c:v>
                </c:pt>
                <c:pt idx="2">
                  <c:v>Jul</c:v>
                </c:pt>
                <c:pt idx="3">
                  <c:v>Aug</c:v>
                </c:pt>
              </c:strCache>
            </c:strRef>
          </c:cat>
          <c:val>
            <c:numRef>
              <c:f>'5 Year Data'!$AD$23</c:f>
              <c:numCache>
                <c:formatCode>0.00%</c:formatCode>
                <c:ptCount val="1"/>
                <c:pt idx="0">
                  <c:v>0.37037037037037129</c:v>
                </c:pt>
              </c:numCache>
            </c:numRef>
          </c:val>
        </c:ser>
        <c:ser>
          <c:idx val="1"/>
          <c:order val="2"/>
          <c:tx>
            <c:v>DDC</c:v>
          </c:tx>
          <c:dLbls>
            <c:dLbl>
              <c:idx val="0"/>
              <c:layout>
                <c:manualLayout>
                  <c:x val="-1.8707482993197282E-2"/>
                  <c:y val="-2.0547945205479506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'[3]5yearData'!$AC$20</c:f>
              <c:numCache>
                <c:formatCode>0.00%</c:formatCode>
                <c:ptCount val="1"/>
                <c:pt idx="0">
                  <c:v>0.43137254901960898</c:v>
                </c:pt>
              </c:numCache>
            </c:numRef>
          </c:val>
        </c:ser>
        <c:ser>
          <c:idx val="3"/>
          <c:order val="3"/>
          <c:tx>
            <c:v>LBF</c:v>
          </c:tx>
          <c:dLbls>
            <c:dLbl>
              <c:idx val="0"/>
              <c:layout>
                <c:manualLayout>
                  <c:x val="0"/>
                  <c:y val="-1.1415525114155277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'[5]5 Year Data'!$S$23</c:f>
              <c:numCache>
                <c:formatCode>0.00%</c:formatCode>
                <c:ptCount val="1"/>
                <c:pt idx="0">
                  <c:v>0.48275862068965586</c:v>
                </c:pt>
              </c:numCache>
            </c:numRef>
          </c:val>
        </c:ser>
        <c:shape val="box"/>
        <c:axId val="53525120"/>
        <c:axId val="53539200"/>
        <c:axId val="59162624"/>
      </c:bar3DChart>
      <c:catAx>
        <c:axId val="53525120"/>
        <c:scaling>
          <c:orientation val="minMax"/>
        </c:scaling>
        <c:delete val="1"/>
        <c:axPos val="b"/>
        <c:numFmt formatCode="0.00%" sourceLinked="1"/>
        <c:tickLblPos val="none"/>
        <c:crossAx val="53539200"/>
        <c:crosses val="autoZero"/>
        <c:auto val="1"/>
        <c:lblAlgn val="ctr"/>
        <c:lblOffset val="100"/>
      </c:catAx>
      <c:valAx>
        <c:axId val="53539200"/>
        <c:scaling>
          <c:orientation val="minMax"/>
        </c:scaling>
        <c:axPos val="l"/>
        <c:majorGridlines/>
        <c:numFmt formatCode="0%" sourceLinked="0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53525120"/>
        <c:crosses val="autoZero"/>
        <c:crossBetween val="between"/>
      </c:valAx>
      <c:serAx>
        <c:axId val="59162624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53539200"/>
        <c:crosses val="autoZero"/>
      </c:serAx>
    </c:plotArea>
    <c:plotVisOnly val="1"/>
  </c:chart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perspective val="30"/>
    </c:view3D>
    <c:plotArea>
      <c:layout/>
      <c:bar3DChart>
        <c:barDir val="col"/>
        <c:grouping val="standard"/>
        <c:ser>
          <c:idx val="2"/>
          <c:order val="0"/>
          <c:tx>
            <c:v>GID</c:v>
          </c:tx>
          <c:dLbls>
            <c:dLbl>
              <c:idx val="0"/>
              <c:layout>
                <c:manualLayout>
                  <c:x val="-1.3468013468013467E-2"/>
                  <c:y val="-3.3783783783783786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'[4]5yearData'!$AC$16</c:f>
              <c:numCache>
                <c:formatCode>0.00%</c:formatCode>
                <c:ptCount val="1"/>
                <c:pt idx="0">
                  <c:v>0.25663716814159243</c:v>
                </c:pt>
              </c:numCache>
            </c:numRef>
          </c:val>
        </c:ser>
        <c:ser>
          <c:idx val="1"/>
          <c:order val="1"/>
          <c:tx>
            <c:v>DDC</c:v>
          </c:tx>
          <c:dLbls>
            <c:dLbl>
              <c:idx val="0"/>
              <c:layout>
                <c:manualLayout>
                  <c:x val="-1.6835016835016835E-2"/>
                  <c:y val="-2.9279279279279365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'[3]5yearData'!$AC$21</c:f>
              <c:numCache>
                <c:formatCode>0.00%</c:formatCode>
                <c:ptCount val="1"/>
                <c:pt idx="0">
                  <c:v>0.31666666666666743</c:v>
                </c:pt>
              </c:numCache>
            </c:numRef>
          </c:val>
        </c:ser>
        <c:ser>
          <c:idx val="0"/>
          <c:order val="2"/>
          <c:tx>
            <c:v>GLD</c:v>
          </c:tx>
          <c:dLbls>
            <c:dLbl>
              <c:idx val="0"/>
              <c:layout>
                <c:manualLayout>
                  <c:x val="-1.5151515151515171E-2"/>
                  <c:y val="-1.3513513513513545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cat>
            <c:strRef>
              <c:f>'5 Year Data'!$AB$3:$AE$3</c:f>
              <c:strCache>
                <c:ptCount val="4"/>
                <c:pt idx="0">
                  <c:v>May</c:v>
                </c:pt>
                <c:pt idx="1">
                  <c:v>Jun</c:v>
                </c:pt>
                <c:pt idx="2">
                  <c:v>Jul</c:v>
                </c:pt>
                <c:pt idx="3">
                  <c:v>Aug</c:v>
                </c:pt>
              </c:strCache>
            </c:strRef>
          </c:cat>
          <c:val>
            <c:numRef>
              <c:f>'5 Year Data'!$AE$23</c:f>
              <c:numCache>
                <c:formatCode>0.00%</c:formatCode>
                <c:ptCount val="1"/>
                <c:pt idx="0">
                  <c:v>0.36290322580645212</c:v>
                </c:pt>
              </c:numCache>
            </c:numRef>
          </c:val>
        </c:ser>
        <c:ser>
          <c:idx val="3"/>
          <c:order val="3"/>
          <c:tx>
            <c:v>LBF</c:v>
          </c:tx>
          <c:dLbls>
            <c:dLbl>
              <c:idx val="0"/>
              <c:layout>
                <c:manualLayout>
                  <c:x val="5.0505050505050475E-3"/>
                  <c:y val="-1.1261261261261285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'[5]5 Year Data'!$X$23</c:f>
              <c:numCache>
                <c:formatCode>0.00%</c:formatCode>
                <c:ptCount val="1"/>
                <c:pt idx="0">
                  <c:v>0.42276422764227689</c:v>
                </c:pt>
              </c:numCache>
            </c:numRef>
          </c:val>
        </c:ser>
        <c:shape val="box"/>
        <c:axId val="59294848"/>
        <c:axId val="59296384"/>
        <c:axId val="59165312"/>
      </c:bar3DChart>
      <c:catAx>
        <c:axId val="59294848"/>
        <c:scaling>
          <c:orientation val="minMax"/>
        </c:scaling>
        <c:delete val="1"/>
        <c:axPos val="b"/>
        <c:numFmt formatCode="0.00%" sourceLinked="1"/>
        <c:tickLblPos val="none"/>
        <c:crossAx val="59296384"/>
        <c:crosses val="autoZero"/>
        <c:auto val="1"/>
        <c:lblAlgn val="ctr"/>
        <c:lblOffset val="100"/>
      </c:catAx>
      <c:valAx>
        <c:axId val="59296384"/>
        <c:scaling>
          <c:orientation val="minMax"/>
        </c:scaling>
        <c:axPos val="l"/>
        <c:majorGridlines/>
        <c:numFmt formatCode="0%" sourceLinked="0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59294848"/>
        <c:crosses val="autoZero"/>
        <c:crossBetween val="between"/>
      </c:valAx>
      <c:serAx>
        <c:axId val="59165312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59296384"/>
        <c:crosses val="autoZero"/>
      </c:serAx>
    </c:plotArea>
    <c:plotVisOnly val="1"/>
  </c:chart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perspective val="30"/>
    </c:view3D>
    <c:plotArea>
      <c:layout>
        <c:manualLayout>
          <c:layoutTarget val="inner"/>
          <c:xMode val="edge"/>
          <c:yMode val="edge"/>
          <c:x val="0.16482042869641297"/>
          <c:y val="7.4548702245552628E-2"/>
          <c:w val="0.6920800524934404"/>
          <c:h val="0.79822506561679785"/>
        </c:manualLayout>
      </c:layout>
      <c:bar3DChart>
        <c:barDir val="col"/>
        <c:grouping val="standard"/>
        <c:ser>
          <c:idx val="1"/>
          <c:order val="0"/>
          <c:tx>
            <c:v>GLD</c:v>
          </c:tx>
          <c:dLbls>
            <c:dLbl>
              <c:idx val="0"/>
              <c:layout>
                <c:manualLayout>
                  <c:x val="-6.0090256575070977E-3"/>
                  <c:y val="-4.1666666666666664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POD!$Q$19</c:f>
              <c:numCache>
                <c:formatCode>0.00</c:formatCode>
                <c:ptCount val="1"/>
                <c:pt idx="0">
                  <c:v>19.650368480725625</c:v>
                </c:pt>
              </c:numCache>
            </c:numRef>
          </c:val>
        </c:ser>
        <c:ser>
          <c:idx val="2"/>
          <c:order val="1"/>
          <c:tx>
            <c:v>DDC</c:v>
          </c:tx>
          <c:dLbls>
            <c:dLbl>
              <c:idx val="0"/>
              <c:layout>
                <c:manualLayout>
                  <c:x val="-3.7414965986394502E-2"/>
                  <c:y val="-2.5463145231846018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POD!$H$39</c:f>
              <c:numCache>
                <c:formatCode>0.00</c:formatCode>
                <c:ptCount val="1"/>
                <c:pt idx="0">
                  <c:v>26.59381456828023</c:v>
                </c:pt>
              </c:numCache>
            </c:numRef>
          </c:val>
        </c:ser>
        <c:ser>
          <c:idx val="3"/>
          <c:order val="2"/>
          <c:tx>
            <c:v>GID</c:v>
          </c:tx>
          <c:dLbls>
            <c:dLbl>
              <c:idx val="0"/>
              <c:layout>
                <c:manualLayout>
                  <c:x val="-1.5589613798275163E-2"/>
                  <c:y val="-2.0833333333333398E-2"/>
                </c:manualLayout>
              </c:layout>
              <c:showVal val="1"/>
            </c:dLbl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POD!$Q$39</c:f>
              <c:numCache>
                <c:formatCode>0.00</c:formatCode>
                <c:ptCount val="1"/>
                <c:pt idx="0">
                  <c:v>29.180217541562037</c:v>
                </c:pt>
              </c:numCache>
            </c:numRef>
          </c:val>
        </c:ser>
        <c:ser>
          <c:idx val="0"/>
          <c:order val="3"/>
          <c:tx>
            <c:v>LBF</c:v>
          </c:tx>
          <c:dLbls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Val val="1"/>
          </c:dLbls>
          <c:val>
            <c:numRef>
              <c:f>POD!$H$19</c:f>
              <c:numCache>
                <c:formatCode>0.00</c:formatCode>
                <c:ptCount val="1"/>
                <c:pt idx="0">
                  <c:v>37.631091131091125</c:v>
                </c:pt>
              </c:numCache>
            </c:numRef>
          </c:val>
        </c:ser>
        <c:shape val="box"/>
        <c:axId val="59346304"/>
        <c:axId val="59360384"/>
        <c:axId val="59352384"/>
      </c:bar3DChart>
      <c:catAx>
        <c:axId val="59346304"/>
        <c:scaling>
          <c:orientation val="minMax"/>
        </c:scaling>
        <c:delete val="1"/>
        <c:axPos val="b"/>
        <c:numFmt formatCode="General" sourceLinked="1"/>
        <c:tickLblPos val="none"/>
        <c:crossAx val="59360384"/>
        <c:crosses val="autoZero"/>
        <c:auto val="1"/>
        <c:lblAlgn val="ctr"/>
        <c:lblOffset val="100"/>
      </c:catAx>
      <c:valAx>
        <c:axId val="59360384"/>
        <c:scaling>
          <c:orientation val="minMax"/>
        </c:scaling>
        <c:delete val="1"/>
        <c:axPos val="l"/>
        <c:majorGridlines/>
        <c:numFmt formatCode="#\ ?/2" sourceLinked="0"/>
        <c:tickLblPos val="none"/>
        <c:crossAx val="59346304"/>
        <c:crosses val="autoZero"/>
        <c:crossBetween val="between"/>
      </c:valAx>
      <c:serAx>
        <c:axId val="59352384"/>
        <c:scaling>
          <c:orientation val="minMax"/>
        </c:scaling>
        <c:axPos val="b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59360384"/>
        <c:crosses val="autoZero"/>
      </c:serAx>
    </c:plotArea>
    <c:plotVisOnly val="1"/>
  </c:chart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v>LBF</c:v>
          </c:tx>
          <c:spPr>
            <a:ln>
              <a:solidFill>
                <a:schemeClr val="tx1">
                  <a:lumMod val="90000"/>
                  <a:lumOff val="10000"/>
                </a:schemeClr>
              </a:solidFill>
            </a:ln>
          </c:spPr>
          <c:marker>
            <c:spPr>
              <a:solidFill>
                <a:schemeClr val="tx1">
                  <a:lumMod val="90000"/>
                  <a:lumOff val="10000"/>
                </a:schemeClr>
              </a:solidFill>
              <a:ln w="57150">
                <a:solidFill>
                  <a:schemeClr val="tx1">
                    <a:lumMod val="90000"/>
                    <a:lumOff val="10000"/>
                  </a:schemeClr>
                </a:solidFill>
              </a:ln>
            </c:spPr>
          </c:marker>
          <c:cat>
            <c:strRef>
              <c:f>POD!$D$1:$G$1</c:f>
              <c:strCache>
                <c:ptCount val="4"/>
                <c:pt idx="0">
                  <c:v>May</c:v>
                </c:pt>
                <c:pt idx="1">
                  <c:v>Jun</c:v>
                </c:pt>
                <c:pt idx="2">
                  <c:v>Jul</c:v>
                </c:pt>
                <c:pt idx="3">
                  <c:v>Aug</c:v>
                </c:pt>
              </c:strCache>
            </c:strRef>
          </c:cat>
          <c:val>
            <c:numRef>
              <c:f>POD!$D$19:$G$19</c:f>
              <c:numCache>
                <c:formatCode>0.00</c:formatCode>
                <c:ptCount val="4"/>
                <c:pt idx="0">
                  <c:v>42.900432900432911</c:v>
                </c:pt>
                <c:pt idx="1">
                  <c:v>43.826530612244902</c:v>
                </c:pt>
                <c:pt idx="2">
                  <c:v>34.441391941391942</c:v>
                </c:pt>
                <c:pt idx="3">
                  <c:v>29.356009070294785</c:v>
                </c:pt>
              </c:numCache>
            </c:numRef>
          </c:val>
        </c:ser>
        <c:ser>
          <c:idx val="1"/>
          <c:order val="1"/>
          <c:tx>
            <c:v>GLD</c:v>
          </c:tx>
          <c:val>
            <c:numRef>
              <c:f>POD!$M$19:$P$19</c:f>
              <c:numCache>
                <c:formatCode>0.00</c:formatCode>
                <c:ptCount val="4"/>
                <c:pt idx="0">
                  <c:v>24.9206349206349</c:v>
                </c:pt>
                <c:pt idx="1">
                  <c:v>26.059523809523764</c:v>
                </c:pt>
                <c:pt idx="2">
                  <c:v>20.396825396825399</c:v>
                </c:pt>
                <c:pt idx="3">
                  <c:v>7.2244897959183714</c:v>
                </c:pt>
              </c:numCache>
            </c:numRef>
          </c:val>
        </c:ser>
        <c:ser>
          <c:idx val="2"/>
          <c:order val="2"/>
          <c:tx>
            <c:v>DDC</c:v>
          </c:tx>
          <c:spPr>
            <a:ln>
              <a:solidFill>
                <a:schemeClr val="tx1">
                  <a:lumMod val="75000"/>
                  <a:lumOff val="25000"/>
                </a:schemeClr>
              </a:solidFill>
            </a:ln>
          </c:spPr>
          <c:marker>
            <c:spPr>
              <a:solidFill>
                <a:schemeClr val="tx1">
                  <a:lumMod val="75000"/>
                  <a:lumOff val="25000"/>
                </a:schemeClr>
              </a:solidFill>
              <a:ln w="57150">
                <a:solidFill>
                  <a:schemeClr val="tx1">
                    <a:lumMod val="75000"/>
                    <a:lumOff val="25000"/>
                  </a:schemeClr>
                </a:solidFill>
              </a:ln>
            </c:spPr>
          </c:marker>
          <c:val>
            <c:numRef>
              <c:f>POD!$D$39:$G$39</c:f>
              <c:numCache>
                <c:formatCode>0.00</c:formatCode>
                <c:ptCount val="4"/>
                <c:pt idx="0">
                  <c:v>44.206349206349202</c:v>
                </c:pt>
                <c:pt idx="1">
                  <c:v>29.790018116452195</c:v>
                </c:pt>
                <c:pt idx="2">
                  <c:v>16.630591630591628</c:v>
                </c:pt>
                <c:pt idx="3">
                  <c:v>15.748299319727892</c:v>
                </c:pt>
              </c:numCache>
            </c:numRef>
          </c:val>
        </c:ser>
        <c:ser>
          <c:idx val="3"/>
          <c:order val="3"/>
          <c:tx>
            <c:v>GID</c:v>
          </c:tx>
          <c:marker>
            <c:spPr>
              <a:ln w="57150"/>
            </c:spPr>
          </c:marker>
          <c:val>
            <c:numRef>
              <c:f>POD!$M$39:$P$39</c:f>
              <c:numCache>
                <c:formatCode>0.00</c:formatCode>
                <c:ptCount val="4"/>
                <c:pt idx="0">
                  <c:v>44.578231292517003</c:v>
                </c:pt>
                <c:pt idx="1">
                  <c:v>30.598421186656491</c:v>
                </c:pt>
                <c:pt idx="2">
                  <c:v>22.857142857142836</c:v>
                </c:pt>
                <c:pt idx="3">
                  <c:v>18.687074829931973</c:v>
                </c:pt>
              </c:numCache>
            </c:numRef>
          </c:val>
        </c:ser>
        <c:marker val="1"/>
        <c:axId val="59438592"/>
        <c:axId val="59440512"/>
      </c:lineChart>
      <c:catAx>
        <c:axId val="59438592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59440512"/>
        <c:crosses val="autoZero"/>
        <c:auto val="1"/>
        <c:lblAlgn val="ctr"/>
        <c:lblOffset val="100"/>
      </c:catAx>
      <c:valAx>
        <c:axId val="59440512"/>
        <c:scaling>
          <c:orientation val="minMax"/>
        </c:scaling>
        <c:axPos val="l"/>
        <c:majorGridlines/>
        <c:numFmt formatCode="0" sourceLinked="0"/>
        <c:tickLblPos val="nextTo"/>
        <c:txPr>
          <a:bodyPr/>
          <a:lstStyle/>
          <a:p>
            <a:pPr>
              <a:defRPr sz="1200" b="1"/>
            </a:pPr>
            <a:endParaRPr lang="en-US"/>
          </a:p>
        </c:txPr>
        <c:crossAx val="59438592"/>
        <c:crosses val="autoZero"/>
        <c:crossBetween val="between"/>
      </c:valAx>
    </c:plotArea>
    <c:legend>
      <c:legendPos val="r"/>
      <c:layout/>
      <c:txPr>
        <a:bodyPr/>
        <a:lstStyle/>
        <a:p>
          <a:pPr>
            <a:defRPr b="1"/>
          </a:pPr>
          <a:endParaRPr lang="en-US"/>
        </a:p>
      </c:txPr>
    </c:legend>
    <c:plotVisOnly val="1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0.88889</cdr:y>
    </cdr:from>
    <cdr:to>
      <cdr:x>1</cdr:x>
      <cdr:y>0.96182</cdr:y>
    </cdr:to>
    <cdr:sp macro="" textlink="">
      <cdr:nvSpPr>
        <cdr:cNvPr id="2" name="TextBox 5"/>
        <cdr:cNvSpPr txBox="1"/>
      </cdr:nvSpPr>
      <cdr:spPr>
        <a:xfrm xmlns:a="http://schemas.openxmlformats.org/drawingml/2006/main">
          <a:off x="0" y="4876800"/>
          <a:ext cx="7467600" cy="4001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rgbClr val="333300"/>
              </a:solidFill>
              <a:latin typeface="Times New Roman" pitchFamily="18" charset="0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rgbClr val="333300"/>
              </a:solidFill>
              <a:latin typeface="Times New Roman" pitchFamily="18" charset="0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rgbClr val="333300"/>
              </a:solidFill>
              <a:latin typeface="Times New Roman" pitchFamily="18" charset="0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rgbClr val="333300"/>
              </a:solidFill>
              <a:latin typeface="Times New Roman" pitchFamily="18" charset="0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sz="2400" kern="1200">
              <a:solidFill>
                <a:srgbClr val="333300"/>
              </a:solidFill>
              <a:latin typeface="Times New Roman" pitchFamily="18" charset="0"/>
            </a:defRPr>
          </a:lvl5pPr>
          <a:lvl6pPr marL="2286000" algn="l" defTabSz="914400" rtl="0" eaLnBrk="1" latinLnBrk="0" hangingPunct="1">
            <a:defRPr sz="2400" kern="1200">
              <a:solidFill>
                <a:srgbClr val="333300"/>
              </a:solidFill>
              <a:latin typeface="Times New Roman" pitchFamily="18" charset="0"/>
            </a:defRPr>
          </a:lvl6pPr>
          <a:lvl7pPr marL="2743200" algn="l" defTabSz="914400" rtl="0" eaLnBrk="1" latinLnBrk="0" hangingPunct="1">
            <a:defRPr sz="2400" kern="1200">
              <a:solidFill>
                <a:srgbClr val="333300"/>
              </a:solidFill>
              <a:latin typeface="Times New Roman" pitchFamily="18" charset="0"/>
            </a:defRPr>
          </a:lvl7pPr>
          <a:lvl8pPr marL="3200400" algn="l" defTabSz="914400" rtl="0" eaLnBrk="1" latinLnBrk="0" hangingPunct="1">
            <a:defRPr sz="2400" kern="1200">
              <a:solidFill>
                <a:srgbClr val="333300"/>
              </a:solidFill>
              <a:latin typeface="Times New Roman" pitchFamily="18" charset="0"/>
            </a:defRPr>
          </a:lvl8pPr>
          <a:lvl9pPr marL="3657600" algn="l" defTabSz="914400" rtl="0" eaLnBrk="1" latinLnBrk="0" hangingPunct="1">
            <a:defRPr sz="2400" kern="1200">
              <a:solidFill>
                <a:srgbClr val="333300"/>
              </a:solidFill>
              <a:latin typeface="Times New Roman" pitchFamily="18" charset="0"/>
            </a:defRPr>
          </a:lvl9pPr>
        </a:lstStyle>
        <a:p xmlns:a="http://schemas.openxmlformats.org/drawingml/2006/main">
          <a:r>
            <a:rPr lang="en-US" sz="2000" b="1" dirty="0" smtClean="0"/>
            <a:t>       ____ of the events that occurred were predicted to occur</a:t>
          </a:r>
          <a:endParaRPr lang="en-US" sz="2000" b="1" dirty="0"/>
        </a:p>
      </cdr:txBody>
    </cdr:sp>
  </cdr:relSizeAnchor>
  <cdr:relSizeAnchor xmlns:cdr="http://schemas.openxmlformats.org/drawingml/2006/chartDrawing">
    <cdr:from>
      <cdr:x>0.19388</cdr:x>
      <cdr:y>0.25</cdr:y>
    </cdr:from>
    <cdr:to>
      <cdr:x>0.29592</cdr:x>
      <cdr:y>0.30556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447800" y="1371600"/>
          <a:ext cx="7620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200" b="1" dirty="0" smtClean="0"/>
            <a:t>40%</a:t>
          </a:r>
        </a:p>
        <a:p xmlns:a="http://schemas.openxmlformats.org/drawingml/2006/main">
          <a:endParaRPr lang="en-US" sz="1200" b="1" dirty="0"/>
        </a:p>
      </cdr:txBody>
    </cdr:sp>
  </cdr:relSizeAnchor>
  <cdr:relSizeAnchor xmlns:cdr="http://schemas.openxmlformats.org/drawingml/2006/chartDrawing">
    <cdr:from>
      <cdr:x>0.18367</cdr:x>
      <cdr:y>0.31944</cdr:y>
    </cdr:from>
    <cdr:to>
      <cdr:x>0.28571</cdr:x>
      <cdr:y>0.375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1371600" y="1752600"/>
          <a:ext cx="7620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Verdana"/>
            </a:defRPr>
          </a:lvl1pPr>
          <a:lvl2pPr marL="457200" indent="0">
            <a:defRPr sz="1100">
              <a:latin typeface="Verdana"/>
            </a:defRPr>
          </a:lvl2pPr>
          <a:lvl3pPr marL="914400" indent="0">
            <a:defRPr sz="1100">
              <a:latin typeface="Verdana"/>
            </a:defRPr>
          </a:lvl3pPr>
          <a:lvl4pPr marL="1371600" indent="0">
            <a:defRPr sz="1100">
              <a:latin typeface="Verdana"/>
            </a:defRPr>
          </a:lvl4pPr>
          <a:lvl5pPr marL="1828800" indent="0">
            <a:defRPr sz="1100">
              <a:latin typeface="Verdana"/>
            </a:defRPr>
          </a:lvl5pPr>
          <a:lvl6pPr marL="2286000" indent="0">
            <a:defRPr sz="1100">
              <a:latin typeface="Verdana"/>
            </a:defRPr>
          </a:lvl6pPr>
          <a:lvl7pPr marL="2743200" indent="0">
            <a:defRPr sz="1100">
              <a:latin typeface="Verdana"/>
            </a:defRPr>
          </a:lvl7pPr>
          <a:lvl8pPr marL="3200400" indent="0">
            <a:defRPr sz="1100">
              <a:latin typeface="Verdana"/>
            </a:defRPr>
          </a:lvl8pPr>
          <a:lvl9pPr marL="3657600" indent="0">
            <a:defRPr sz="1100">
              <a:latin typeface="Verdana"/>
            </a:defRPr>
          </a:lvl9pPr>
        </a:lstStyle>
        <a:p xmlns:a="http://schemas.openxmlformats.org/drawingml/2006/main">
          <a:r>
            <a:rPr lang="en-US" sz="1200" b="1" dirty="0" smtClean="0"/>
            <a:t>  35%</a:t>
          </a:r>
        </a:p>
        <a:p xmlns:a="http://schemas.openxmlformats.org/drawingml/2006/main">
          <a:endParaRPr lang="en-US" sz="1200" b="1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0.88889</cdr:y>
    </cdr:from>
    <cdr:to>
      <cdr:x>1</cdr:x>
      <cdr:y>0.96182</cdr:y>
    </cdr:to>
    <cdr:sp macro="" textlink="">
      <cdr:nvSpPr>
        <cdr:cNvPr id="2" name="TextBox 5"/>
        <cdr:cNvSpPr txBox="1"/>
      </cdr:nvSpPr>
      <cdr:spPr>
        <a:xfrm xmlns:a="http://schemas.openxmlformats.org/drawingml/2006/main">
          <a:off x="0" y="4876800"/>
          <a:ext cx="7467600" cy="40011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Verdana"/>
            </a:defRPr>
          </a:lvl1pPr>
          <a:lvl2pPr marL="457200" indent="0">
            <a:defRPr sz="1100">
              <a:latin typeface="Verdana"/>
            </a:defRPr>
          </a:lvl2pPr>
          <a:lvl3pPr marL="914400" indent="0">
            <a:defRPr sz="1100">
              <a:latin typeface="Verdana"/>
            </a:defRPr>
          </a:lvl3pPr>
          <a:lvl4pPr marL="1371600" indent="0">
            <a:defRPr sz="1100">
              <a:latin typeface="Verdana"/>
            </a:defRPr>
          </a:lvl4pPr>
          <a:lvl5pPr marL="1828800" indent="0">
            <a:defRPr sz="1100">
              <a:latin typeface="Verdana"/>
            </a:defRPr>
          </a:lvl5pPr>
          <a:lvl6pPr marL="2286000" indent="0">
            <a:defRPr sz="1100">
              <a:latin typeface="Verdana"/>
            </a:defRPr>
          </a:lvl6pPr>
          <a:lvl7pPr marL="2743200" indent="0">
            <a:defRPr sz="1100">
              <a:latin typeface="Verdana"/>
            </a:defRPr>
          </a:lvl7pPr>
          <a:lvl8pPr marL="3200400" indent="0">
            <a:defRPr sz="1100">
              <a:latin typeface="Verdana"/>
            </a:defRPr>
          </a:lvl8pPr>
          <a:lvl9pPr marL="3657600" indent="0">
            <a:defRPr sz="1100">
              <a:latin typeface="Verdana"/>
            </a:defRPr>
          </a:lvl9pPr>
        </a:lstStyle>
        <a:p xmlns:a="http://schemas.openxmlformats.org/drawingml/2006/main">
          <a:r>
            <a:rPr lang="en-US" sz="2000" b="1" dirty="0" smtClean="0"/>
            <a:t>       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____ of the forecasts for </a:t>
          </a:r>
          <a:r>
            <a:rPr lang="en-US" sz="2000" b="1" dirty="0" err="1" smtClean="0">
              <a:latin typeface="Times New Roman" pitchFamily="18" charset="0"/>
              <a:cs typeface="Times New Roman" pitchFamily="18" charset="0"/>
            </a:rPr>
            <a:t>swx</a:t>
          </a:r>
          <a:r>
            <a:rPr lang="en-US" sz="2000" b="1" dirty="0" smtClean="0">
              <a:latin typeface="Times New Roman" pitchFamily="18" charset="0"/>
              <a:cs typeface="Times New Roman" pitchFamily="18" charset="0"/>
            </a:rPr>
            <a:t> turned out to be false alarms</a:t>
          </a:r>
          <a:endParaRPr lang="en-US" sz="2000" b="1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41AF5EB9-7D60-4C48-A676-52C6FA857C5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5748BED3-E4EF-4297-879F-7AE49C92ABC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4" name="Rectangle 32"/>
          <p:cNvSpPr>
            <a:spLocks noGrp="1" noChangeArrowheads="1"/>
          </p:cNvSpPr>
          <p:nvPr>
            <p:ph type="ctrTitle" sz="quarter"/>
          </p:nvPr>
        </p:nvSpPr>
        <p:spPr>
          <a:xfrm>
            <a:off x="2362200" y="1143000"/>
            <a:ext cx="5638800" cy="2438400"/>
          </a:xfrm>
        </p:spPr>
        <p:txBody>
          <a:bodyPr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667000" y="3886200"/>
            <a:ext cx="5334000" cy="12858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18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166" name="Rectangle 9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67" name="Rectangle 9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68" name="Rectangle 9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79281DA-55B3-425B-B7DA-A5A21CF683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A06A5A-4C47-4578-AFDA-7611008129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228600"/>
            <a:ext cx="16383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81200" y="228600"/>
            <a:ext cx="47625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F1F3C7-B19B-4B05-97FA-241A702D91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1CF450-825F-4867-B92E-5420533E4C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401764-8EC7-49B8-9F70-1095D8D276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0" y="1371600"/>
            <a:ext cx="3048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371600"/>
            <a:ext cx="30480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51D73A-89FB-48FF-8766-B3060BD550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0C055B-2246-4D60-B44E-BDB78A9B54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57E730-4F8E-44C8-94FA-36D68DB1A0E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C33580-9DE9-4815-A679-14351074FC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673D34-781C-40A0-ADCA-68433D5ED2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CAF3D1-DE1E-4614-926C-0296C589580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Rectangle 32"/>
          <p:cNvSpPr>
            <a:spLocks noGrp="1" noChangeArrowheads="1"/>
          </p:cNvSpPr>
          <p:nvPr>
            <p:ph type="title"/>
          </p:nvPr>
        </p:nvSpPr>
        <p:spPr bwMode="auto">
          <a:xfrm>
            <a:off x="1981200" y="228600"/>
            <a:ext cx="65532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57" name="Rectangle 3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0" y="1371600"/>
            <a:ext cx="6248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1524000" y="6324600"/>
            <a:ext cx="1371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0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69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4267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1070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67600" y="63246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+mn-lt"/>
              </a:defRPr>
            </a:lvl1pPr>
          </a:lstStyle>
          <a:p>
            <a:fld id="{4AC21B87-61C9-4A61-86C2-5AAA27F5C17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10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Verdana" pitchFamily="34" charset="0"/>
        <a:buChar char="−"/>
        <a:defRPr sz="22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Verdana" pitchFamily="34" charset="0"/>
        <a:buChar char="−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spc.noaa.gov/climo/online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hyperlink" Target="http://www.spc.noaa.gov/climo/online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5715000"/>
            <a:ext cx="5334000" cy="990600"/>
          </a:xfrm>
        </p:spPr>
        <p:txBody>
          <a:bodyPr/>
          <a:lstStyle/>
          <a:p>
            <a:r>
              <a:rPr lang="en-US" sz="1200" b="1" i="1" dirty="0" smtClean="0"/>
              <a:t>Mick McGuire</a:t>
            </a:r>
          </a:p>
          <a:p>
            <a:r>
              <a:rPr lang="en-US" sz="1000" b="1" i="1" dirty="0" smtClean="0"/>
              <a:t>Christina Henderson</a:t>
            </a:r>
          </a:p>
          <a:p>
            <a:r>
              <a:rPr lang="en-US" sz="1000" b="1" i="1" dirty="0" smtClean="0"/>
              <a:t>Kelly </a:t>
            </a:r>
            <a:r>
              <a:rPr lang="en-US" sz="1000" b="1" i="1" dirty="0" err="1" smtClean="0"/>
              <a:t>Ranae</a:t>
            </a:r>
            <a:r>
              <a:rPr lang="en-US" sz="1000" b="1" i="1" dirty="0" smtClean="0"/>
              <a:t> </a:t>
            </a:r>
            <a:r>
              <a:rPr lang="en-US" sz="1000" b="1" i="1" dirty="0" err="1" smtClean="0"/>
              <a:t>Giedd</a:t>
            </a:r>
            <a:r>
              <a:rPr lang="en-US" sz="1000" b="1" i="1" dirty="0" smtClean="0"/>
              <a:t>-James</a:t>
            </a:r>
          </a:p>
        </p:txBody>
      </p:sp>
      <p:sp>
        <p:nvSpPr>
          <p:cNvPr id="6" name="Rectangle 5"/>
          <p:cNvSpPr/>
          <p:nvPr/>
        </p:nvSpPr>
        <p:spPr>
          <a:xfrm>
            <a:off x="1828800" y="609600"/>
            <a:ext cx="7010400" cy="206210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 Detailed Look at the</a:t>
            </a:r>
          </a:p>
          <a:p>
            <a:r>
              <a:rPr lang="en-US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/>
            </a:r>
            <a:br>
              <a:rPr lang="en-US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</a:br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Hazardous Weather Outlook</a:t>
            </a:r>
            <a:endParaRPr lang="en-U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4" name="Picture 3" descr="04072008Hook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05200" y="2819400"/>
            <a:ext cx="4891088" cy="3712991"/>
          </a:xfrm>
          <a:prstGeom prst="rect">
            <a:avLst/>
          </a:prstGeom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1295400" y="1447800"/>
          <a:ext cx="7467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1219200" y="152400"/>
            <a:ext cx="7619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/>
              <a:t>% PCPN SWX </a:t>
            </a:r>
            <a:r>
              <a:rPr lang="en-US" sz="3600" b="1" dirty="0" smtClean="0"/>
              <a:t>MJJA 2004-2008</a:t>
            </a:r>
            <a:r>
              <a:rPr lang="en-US" sz="3600" dirty="0" smtClean="0"/>
              <a:t> </a:t>
            </a:r>
            <a:endParaRPr lang="en-US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1295400" y="1447800"/>
          <a:ext cx="74676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ctangle 4"/>
          <p:cNvSpPr/>
          <p:nvPr/>
        </p:nvSpPr>
        <p:spPr>
          <a:xfrm>
            <a:off x="1219200" y="0"/>
            <a:ext cx="7619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% PCPN SWX May 2004-2008</a:t>
            </a:r>
            <a:endParaRPr lang="en-U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219200" y="1371600"/>
          <a:ext cx="75438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219200" y="0"/>
            <a:ext cx="7620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% PCPN SWX June 2004-2008</a:t>
            </a:r>
            <a:endParaRPr lang="en-U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295400" y="1295400"/>
          <a:ext cx="7467600" cy="556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itle 4"/>
          <p:cNvSpPr>
            <a:spLocks noGrp="1"/>
          </p:cNvSpPr>
          <p:nvPr>
            <p:ph type="title"/>
          </p:nvPr>
        </p:nvSpPr>
        <p:spPr>
          <a:xfrm>
            <a:off x="1219200" y="0"/>
            <a:ext cx="7620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% PCPN SWX July 2004-2008</a:t>
            </a:r>
            <a:endParaRPr lang="en-U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295400" y="1219200"/>
          <a:ext cx="75438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219200" y="0"/>
            <a:ext cx="7620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% PCPN SWX </a:t>
            </a:r>
            <a:r>
              <a:rPr lang="en-US" sz="40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aug</a:t>
            </a:r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2004-2008</a:t>
            </a:r>
            <a:endParaRPr lang="en-U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95400" y="6396335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295400" y="1371600"/>
          <a:ext cx="74676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219200" y="0"/>
            <a:ext cx="7620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Day 1-7 POD MJJA </a:t>
            </a:r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2004-2008</a:t>
            </a:r>
            <a:endParaRPr lang="en-U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0" y="990600"/>
            <a:ext cx="39004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POD = Hits / (Hits + Misses)</a:t>
            </a:r>
            <a:endParaRPr lang="en-US" b="1" dirty="0"/>
          </a:p>
        </p:txBody>
      </p:sp>
      <p:sp>
        <p:nvSpPr>
          <p:cNvPr id="10" name="TextBox 1"/>
          <p:cNvSpPr txBox="1"/>
          <p:nvPr/>
        </p:nvSpPr>
        <p:spPr>
          <a:xfrm>
            <a:off x="2743200" y="35052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30%</a:t>
            </a:r>
          </a:p>
          <a:p>
            <a:endParaRPr lang="en-US" sz="1200" b="1" dirty="0"/>
          </a:p>
        </p:txBody>
      </p:sp>
      <p:sp>
        <p:nvSpPr>
          <p:cNvPr id="11" name="TextBox 1"/>
          <p:cNvSpPr txBox="1"/>
          <p:nvPr/>
        </p:nvSpPr>
        <p:spPr>
          <a:xfrm>
            <a:off x="2819400" y="38862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25%</a:t>
            </a:r>
          </a:p>
          <a:p>
            <a:endParaRPr lang="en-US" sz="1200" b="1" dirty="0"/>
          </a:p>
        </p:txBody>
      </p:sp>
      <p:sp>
        <p:nvSpPr>
          <p:cNvPr id="12" name="TextBox 1"/>
          <p:cNvSpPr txBox="1"/>
          <p:nvPr/>
        </p:nvSpPr>
        <p:spPr>
          <a:xfrm>
            <a:off x="2819400" y="4267200"/>
            <a:ext cx="8382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20%</a:t>
            </a:r>
          </a:p>
          <a:p>
            <a:endParaRPr lang="en-US" sz="1200" b="1" dirty="0"/>
          </a:p>
        </p:txBody>
      </p:sp>
      <p:sp>
        <p:nvSpPr>
          <p:cNvPr id="13" name="TextBox 1"/>
          <p:cNvSpPr txBox="1"/>
          <p:nvPr/>
        </p:nvSpPr>
        <p:spPr>
          <a:xfrm>
            <a:off x="2819400" y="4648200"/>
            <a:ext cx="9144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15%</a:t>
            </a:r>
          </a:p>
          <a:p>
            <a:endParaRPr lang="en-US" sz="1200" b="1" dirty="0"/>
          </a:p>
        </p:txBody>
      </p:sp>
      <p:sp>
        <p:nvSpPr>
          <p:cNvPr id="14" name="TextBox 1"/>
          <p:cNvSpPr txBox="1"/>
          <p:nvPr/>
        </p:nvSpPr>
        <p:spPr>
          <a:xfrm>
            <a:off x="2819400" y="5029200"/>
            <a:ext cx="9906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10%</a:t>
            </a:r>
          </a:p>
          <a:p>
            <a:endParaRPr lang="en-US" sz="1200" b="1" dirty="0"/>
          </a:p>
        </p:txBody>
      </p:sp>
      <p:sp>
        <p:nvSpPr>
          <p:cNvPr id="15" name="TextBox 1"/>
          <p:cNvSpPr txBox="1"/>
          <p:nvPr/>
        </p:nvSpPr>
        <p:spPr>
          <a:xfrm>
            <a:off x="2971800" y="54102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5%</a:t>
            </a:r>
          </a:p>
          <a:p>
            <a:endParaRPr lang="en-US" sz="1200" b="1" dirty="0"/>
          </a:p>
        </p:txBody>
      </p:sp>
      <p:sp>
        <p:nvSpPr>
          <p:cNvPr id="16" name="TextBox 1"/>
          <p:cNvSpPr txBox="1"/>
          <p:nvPr/>
        </p:nvSpPr>
        <p:spPr>
          <a:xfrm>
            <a:off x="4648200" y="37338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%</a:t>
            </a:r>
          </a:p>
          <a:p>
            <a:endParaRPr lang="en-US" sz="1200" b="1" dirty="0"/>
          </a:p>
        </p:txBody>
      </p:sp>
      <p:sp>
        <p:nvSpPr>
          <p:cNvPr id="17" name="TextBox 1"/>
          <p:cNvSpPr txBox="1"/>
          <p:nvPr/>
        </p:nvSpPr>
        <p:spPr>
          <a:xfrm>
            <a:off x="5029200" y="2895600"/>
            <a:ext cx="8382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18" name="TextBox 1"/>
          <p:cNvSpPr txBox="1"/>
          <p:nvPr/>
        </p:nvSpPr>
        <p:spPr>
          <a:xfrm>
            <a:off x="5638800" y="24384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19" name="TextBox 1"/>
          <p:cNvSpPr txBox="1"/>
          <p:nvPr/>
        </p:nvSpPr>
        <p:spPr>
          <a:xfrm>
            <a:off x="6172200" y="18288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 %</a:t>
            </a:r>
          </a:p>
          <a:p>
            <a:endParaRPr lang="en-US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 bwMode="auto">
          <a:xfrm>
            <a:off x="1219200" y="0"/>
            <a:ext cx="7620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all" spc="0" normalizeH="0" baseline="0" noProof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Day 1-7 POD MJJA 2004-2008</a:t>
            </a:r>
            <a:endParaRPr kumimoji="0" lang="en-US" sz="4000" b="1" i="0" u="none" strike="noStrike" kern="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0" y="990600"/>
            <a:ext cx="39004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POD = Hits / (Hits + Misses)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6248400"/>
            <a:ext cx="7467600" cy="400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/>
              <a:t>     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____ of the events that occurred were predicted to occur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1295400" y="1447800"/>
          <a:ext cx="7467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1"/>
          <p:cNvSpPr txBox="1"/>
          <p:nvPr/>
        </p:nvSpPr>
        <p:spPr>
          <a:xfrm>
            <a:off x="1524000" y="14478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9" name="TextBox 1"/>
          <p:cNvSpPr txBox="1"/>
          <p:nvPr/>
        </p:nvSpPr>
        <p:spPr>
          <a:xfrm>
            <a:off x="1524000" y="18288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10" name="TextBox 1"/>
          <p:cNvSpPr txBox="1"/>
          <p:nvPr/>
        </p:nvSpPr>
        <p:spPr>
          <a:xfrm>
            <a:off x="1524000" y="22860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11" name="TextBox 1"/>
          <p:cNvSpPr txBox="1"/>
          <p:nvPr/>
        </p:nvSpPr>
        <p:spPr>
          <a:xfrm>
            <a:off x="1524000" y="27432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12" name="TextBox 1"/>
          <p:cNvSpPr txBox="1"/>
          <p:nvPr/>
        </p:nvSpPr>
        <p:spPr>
          <a:xfrm>
            <a:off x="1524000" y="31242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13" name="TextBox 1"/>
          <p:cNvSpPr txBox="1"/>
          <p:nvPr/>
        </p:nvSpPr>
        <p:spPr>
          <a:xfrm>
            <a:off x="1524000" y="35052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14" name="TextBox 1"/>
          <p:cNvSpPr txBox="1"/>
          <p:nvPr/>
        </p:nvSpPr>
        <p:spPr>
          <a:xfrm>
            <a:off x="1524000" y="39624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15" name="TextBox 1"/>
          <p:cNvSpPr txBox="1"/>
          <p:nvPr/>
        </p:nvSpPr>
        <p:spPr>
          <a:xfrm>
            <a:off x="1524000" y="43434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16" name="TextBox 1"/>
          <p:cNvSpPr txBox="1"/>
          <p:nvPr/>
        </p:nvSpPr>
        <p:spPr>
          <a:xfrm>
            <a:off x="1524000" y="48006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17" name="TextBox 1"/>
          <p:cNvSpPr txBox="1"/>
          <p:nvPr/>
        </p:nvSpPr>
        <p:spPr>
          <a:xfrm>
            <a:off x="1524000" y="51816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18" name="TextBox 1"/>
          <p:cNvSpPr txBox="1"/>
          <p:nvPr/>
        </p:nvSpPr>
        <p:spPr>
          <a:xfrm>
            <a:off x="1524000" y="56388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219200" y="0"/>
            <a:ext cx="7620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Day 1-7 FAR MJJA </a:t>
            </a:r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2004-2008</a:t>
            </a:r>
            <a:endParaRPr lang="en-U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990600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          FAR = False Alarms / (Hits + False Alarms)</a:t>
            </a:r>
            <a:endParaRPr lang="en-US" b="1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1295400" y="1371600"/>
          <a:ext cx="74676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 bwMode="auto">
          <a:xfrm>
            <a:off x="1219200" y="0"/>
            <a:ext cx="7620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Day 1-7 FAR MJJA 2004-2008</a:t>
            </a:r>
            <a:endParaRPr kumimoji="0" lang="en-US" sz="4000" b="1" i="0" u="none" strike="noStrike" kern="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9200" y="990600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          FAR = False Alarms / (Hits + False Alarms)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6248400"/>
            <a:ext cx="7467600" cy="400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/>
              <a:t>     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____ of the forecasts for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swx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turned out to be false alarms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Chart 7"/>
          <p:cNvGraphicFramePr/>
          <p:nvPr/>
        </p:nvGraphicFramePr>
        <p:xfrm>
          <a:off x="1295400" y="1371600"/>
          <a:ext cx="7467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 bwMode="auto">
          <a:xfrm>
            <a:off x="1219200" y="0"/>
            <a:ext cx="7620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Day 1-7 </a:t>
            </a:r>
            <a:r>
              <a:rPr lang="en-US" sz="4000" b="1" kern="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pitchFamily="18" charset="0"/>
              </a:rPr>
              <a:t>HSS</a:t>
            </a:r>
            <a:r>
              <a:rPr kumimoji="0" lang="en-US" sz="4000" b="1" i="0" u="none" strike="noStrike" kern="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MJJA 2004-2008</a:t>
            </a:r>
            <a:endParaRPr kumimoji="0" lang="en-US" sz="4000" b="1" i="0" u="none" strike="noStrike" kern="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9200" y="990601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          </a:t>
            </a:r>
            <a:r>
              <a:rPr lang="en-US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HSS= 2(ad-</a:t>
            </a:r>
            <a:r>
              <a:rPr lang="en-US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bc</a:t>
            </a:r>
            <a:r>
              <a:rPr lang="en-US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) / [(</a:t>
            </a:r>
            <a:r>
              <a:rPr lang="en-US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a+c</a:t>
            </a:r>
            <a:r>
              <a:rPr lang="en-US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)(</a:t>
            </a:r>
            <a:r>
              <a:rPr lang="en-US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c+d</a:t>
            </a:r>
            <a:r>
              <a:rPr lang="en-US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)+(</a:t>
            </a:r>
            <a:r>
              <a:rPr lang="en-US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a+b</a:t>
            </a:r>
            <a:r>
              <a:rPr lang="en-US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)(</a:t>
            </a:r>
            <a:r>
              <a:rPr lang="en-US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b+d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)]</a:t>
            </a:r>
          </a:p>
          <a:p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6019800"/>
            <a:ext cx="7467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/>
              <a:t>     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There was a ___% improvement in forecast accuracy when     compared to random chance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1219200" y="1524000"/>
          <a:ext cx="76200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1828800" y="1524000"/>
          <a:ext cx="6248400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2100"/>
                <a:gridCol w="1562100"/>
                <a:gridCol w="1562100"/>
                <a:gridCol w="15621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Event Forecast</a:t>
                      </a:r>
                      <a:endParaRPr 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Event Observed</a:t>
                      </a:r>
                      <a:endParaRPr 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Marginal Total</a:t>
                      </a:r>
                      <a:endParaRPr lang="en-US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Yes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Hits</a:t>
                      </a:r>
                    </a:p>
                    <a:p>
                      <a:pPr algn="ctr"/>
                      <a:r>
                        <a:rPr lang="en-US" sz="1600" dirty="0" smtClean="0"/>
                        <a:t>(a)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False Alarms</a:t>
                      </a:r>
                    </a:p>
                    <a:p>
                      <a:pPr algn="ctr"/>
                      <a:r>
                        <a:rPr lang="en-US" sz="1600" dirty="0" smtClean="0"/>
                        <a:t>(b)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dirty="0" err="1" smtClean="0"/>
                        <a:t>a+b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Misses</a:t>
                      </a:r>
                    </a:p>
                    <a:p>
                      <a:pPr algn="ctr"/>
                      <a:r>
                        <a:rPr lang="en-US" sz="1600" dirty="0" smtClean="0"/>
                        <a:t>(c)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Correct</a:t>
                      </a:r>
                      <a:r>
                        <a:rPr lang="en-US" sz="1600" baseline="0" dirty="0" smtClean="0"/>
                        <a:t> Neg.</a:t>
                      </a:r>
                    </a:p>
                    <a:p>
                      <a:pPr algn="ctr"/>
                      <a:r>
                        <a:rPr lang="en-US" sz="1600" baseline="0" dirty="0" smtClean="0"/>
                        <a:t>(d)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r>
                        <a:rPr lang="en-US" dirty="0" err="1" smtClean="0"/>
                        <a:t>c+d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Marginal Total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dirty="0" err="1" smtClean="0"/>
                        <a:t>a+c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dirty="0" err="1" smtClean="0"/>
                        <a:t>b+d</a:t>
                      </a:r>
                      <a:endParaRPr lang="en-US" sz="1600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a+b+c+d</a:t>
                      </a:r>
                      <a:r>
                        <a:rPr lang="en-US" sz="1600" baseline="0" dirty="0" smtClean="0"/>
                        <a:t> =n</a:t>
                      </a:r>
                    </a:p>
                    <a:p>
                      <a:pPr algn="ctr"/>
                      <a:r>
                        <a:rPr lang="en-US" sz="1600" baseline="0" dirty="0" smtClean="0"/>
                        <a:t>Total</a:t>
                      </a:r>
                      <a:endParaRPr lang="en-US" sz="1600" dirty="0" smtClean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219200" y="228600"/>
            <a:ext cx="7620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Hazardous weather outlook</a:t>
            </a:r>
            <a:endParaRPr lang="en-US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52600" y="4419600"/>
            <a:ext cx="66906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standard categorical verification scores </a:t>
            </a:r>
            <a:endParaRPr lang="en-US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371600" y="1295400"/>
          <a:ext cx="73914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219200" y="0"/>
            <a:ext cx="7620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Day 1-3 POD MJJA </a:t>
            </a:r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2004-2008</a:t>
            </a:r>
            <a:endParaRPr lang="en-U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0" y="990600"/>
            <a:ext cx="39004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POD = Hits / (Hits + Misses)</a:t>
            </a:r>
            <a:endParaRPr lang="en-US" b="1" dirty="0"/>
          </a:p>
        </p:txBody>
      </p:sp>
      <p:sp>
        <p:nvSpPr>
          <p:cNvPr id="7" name="TextBox 5"/>
          <p:cNvSpPr txBox="1"/>
          <p:nvPr/>
        </p:nvSpPr>
        <p:spPr>
          <a:xfrm>
            <a:off x="1295400" y="6324600"/>
            <a:ext cx="746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/>
              <a:t>     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____ of the events that occurred were predicted to occur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1"/>
          <p:cNvSpPr txBox="1"/>
          <p:nvPr/>
        </p:nvSpPr>
        <p:spPr>
          <a:xfrm>
            <a:off x="2667000" y="2514600"/>
            <a:ext cx="9144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9" name="TextBox 1"/>
          <p:cNvSpPr txBox="1"/>
          <p:nvPr/>
        </p:nvSpPr>
        <p:spPr>
          <a:xfrm>
            <a:off x="2667000" y="29718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10" name="TextBox 1"/>
          <p:cNvSpPr txBox="1"/>
          <p:nvPr/>
        </p:nvSpPr>
        <p:spPr>
          <a:xfrm>
            <a:off x="2743200" y="34290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%</a:t>
            </a:r>
          </a:p>
          <a:p>
            <a:endParaRPr lang="en-US" sz="1200" b="1" dirty="0"/>
          </a:p>
        </p:txBody>
      </p:sp>
      <p:sp>
        <p:nvSpPr>
          <p:cNvPr id="11" name="TextBox 1"/>
          <p:cNvSpPr txBox="1"/>
          <p:nvPr/>
        </p:nvSpPr>
        <p:spPr>
          <a:xfrm>
            <a:off x="2743200" y="3886200"/>
            <a:ext cx="762000" cy="3810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%</a:t>
            </a:r>
          </a:p>
          <a:p>
            <a:endParaRPr lang="en-US" sz="1200" b="1" dirty="0"/>
          </a:p>
        </p:txBody>
      </p:sp>
      <p:sp>
        <p:nvSpPr>
          <p:cNvPr id="12" name="TextBox 1"/>
          <p:cNvSpPr txBox="1"/>
          <p:nvPr/>
        </p:nvSpPr>
        <p:spPr>
          <a:xfrm>
            <a:off x="2743200" y="42672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%</a:t>
            </a:r>
          </a:p>
          <a:p>
            <a:endParaRPr lang="en-US" sz="1200" b="1" dirty="0"/>
          </a:p>
        </p:txBody>
      </p:sp>
      <p:sp>
        <p:nvSpPr>
          <p:cNvPr id="13" name="TextBox 1"/>
          <p:cNvSpPr txBox="1"/>
          <p:nvPr/>
        </p:nvSpPr>
        <p:spPr>
          <a:xfrm>
            <a:off x="2743200" y="47244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14" name="TextBox 1"/>
          <p:cNvSpPr txBox="1"/>
          <p:nvPr/>
        </p:nvSpPr>
        <p:spPr>
          <a:xfrm>
            <a:off x="2743200" y="51816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15" name="TextBox 1"/>
          <p:cNvSpPr txBox="1"/>
          <p:nvPr/>
        </p:nvSpPr>
        <p:spPr>
          <a:xfrm>
            <a:off x="2819400" y="56388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%</a:t>
            </a:r>
          </a:p>
          <a:p>
            <a:endParaRPr lang="en-US" sz="1200" b="1" dirty="0"/>
          </a:p>
        </p:txBody>
      </p:sp>
      <p:sp>
        <p:nvSpPr>
          <p:cNvPr id="16" name="TextBox 1"/>
          <p:cNvSpPr txBox="1"/>
          <p:nvPr/>
        </p:nvSpPr>
        <p:spPr>
          <a:xfrm>
            <a:off x="2895600" y="60198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%</a:t>
            </a:r>
          </a:p>
          <a:p>
            <a:endParaRPr lang="en-US" sz="1200" b="1" dirty="0"/>
          </a:p>
        </p:txBody>
      </p:sp>
      <p:sp>
        <p:nvSpPr>
          <p:cNvPr id="17" name="TextBox 1"/>
          <p:cNvSpPr txBox="1"/>
          <p:nvPr/>
        </p:nvSpPr>
        <p:spPr>
          <a:xfrm>
            <a:off x="4343400" y="35052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18" name="TextBox 1"/>
          <p:cNvSpPr txBox="1"/>
          <p:nvPr/>
        </p:nvSpPr>
        <p:spPr>
          <a:xfrm>
            <a:off x="5029200" y="28956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%</a:t>
            </a:r>
          </a:p>
          <a:p>
            <a:endParaRPr lang="en-US" sz="1200" b="1" dirty="0"/>
          </a:p>
        </p:txBody>
      </p:sp>
      <p:sp>
        <p:nvSpPr>
          <p:cNvPr id="19" name="TextBox 1"/>
          <p:cNvSpPr txBox="1"/>
          <p:nvPr/>
        </p:nvSpPr>
        <p:spPr>
          <a:xfrm>
            <a:off x="5638800" y="22098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%</a:t>
            </a:r>
          </a:p>
          <a:p>
            <a:endParaRPr lang="en-US" sz="1200" b="1" dirty="0"/>
          </a:p>
        </p:txBody>
      </p:sp>
      <p:sp>
        <p:nvSpPr>
          <p:cNvPr id="20" name="TextBox 1"/>
          <p:cNvSpPr txBox="1"/>
          <p:nvPr/>
        </p:nvSpPr>
        <p:spPr>
          <a:xfrm>
            <a:off x="6248400" y="15240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295400" y="1295400"/>
          <a:ext cx="7467600" cy="5105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/>
          <p:cNvSpPr txBox="1">
            <a:spLocks/>
          </p:cNvSpPr>
          <p:nvPr/>
        </p:nvSpPr>
        <p:spPr bwMode="auto">
          <a:xfrm>
            <a:off x="1219200" y="0"/>
            <a:ext cx="7620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all" spc="0" normalizeH="0" baseline="0" noProof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Day 1-3 POD MJJA 2004-2008</a:t>
            </a:r>
            <a:endParaRPr kumimoji="0" lang="en-US" sz="4000" b="1" i="0" u="none" strike="noStrike" kern="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0" y="990600"/>
            <a:ext cx="39004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POD = Hits / (Hits + Misses)</a:t>
            </a:r>
            <a:endParaRPr lang="en-US" b="1" dirty="0"/>
          </a:p>
        </p:txBody>
      </p:sp>
      <p:sp>
        <p:nvSpPr>
          <p:cNvPr id="7" name="TextBox 1"/>
          <p:cNvSpPr txBox="1"/>
          <p:nvPr/>
        </p:nvSpPr>
        <p:spPr>
          <a:xfrm>
            <a:off x="1524000" y="12954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8" name="TextBox 1"/>
          <p:cNvSpPr txBox="1"/>
          <p:nvPr/>
        </p:nvSpPr>
        <p:spPr>
          <a:xfrm>
            <a:off x="1524000" y="17526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9" name="TextBox 1"/>
          <p:cNvSpPr txBox="1"/>
          <p:nvPr/>
        </p:nvSpPr>
        <p:spPr>
          <a:xfrm>
            <a:off x="1524000" y="22860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10" name="TextBox 1"/>
          <p:cNvSpPr txBox="1"/>
          <p:nvPr/>
        </p:nvSpPr>
        <p:spPr>
          <a:xfrm>
            <a:off x="1524000" y="27432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11" name="TextBox 1"/>
          <p:cNvSpPr txBox="1"/>
          <p:nvPr/>
        </p:nvSpPr>
        <p:spPr>
          <a:xfrm>
            <a:off x="1524000" y="32766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12" name="TextBox 1"/>
          <p:cNvSpPr txBox="1"/>
          <p:nvPr/>
        </p:nvSpPr>
        <p:spPr>
          <a:xfrm>
            <a:off x="1524000" y="37338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13" name="TextBox 1"/>
          <p:cNvSpPr txBox="1"/>
          <p:nvPr/>
        </p:nvSpPr>
        <p:spPr>
          <a:xfrm>
            <a:off x="1524000" y="42672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14" name="TextBox 1"/>
          <p:cNvSpPr txBox="1"/>
          <p:nvPr/>
        </p:nvSpPr>
        <p:spPr>
          <a:xfrm>
            <a:off x="1524000" y="47244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15" name="TextBox 1"/>
          <p:cNvSpPr txBox="1"/>
          <p:nvPr/>
        </p:nvSpPr>
        <p:spPr>
          <a:xfrm>
            <a:off x="1524000" y="52578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16" name="TextBox 1"/>
          <p:cNvSpPr txBox="1"/>
          <p:nvPr/>
        </p:nvSpPr>
        <p:spPr>
          <a:xfrm>
            <a:off x="1524000" y="57912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295400" y="1524000"/>
          <a:ext cx="74676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219200" y="0"/>
            <a:ext cx="7620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Day 1-3 FAR MJJA </a:t>
            </a:r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2004-2008</a:t>
            </a:r>
            <a:endParaRPr lang="en-U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990600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          FAR = False Alarms / (Hits + False Alarms)</a:t>
            </a:r>
            <a:endParaRPr lang="en-US" b="1" dirty="0"/>
          </a:p>
        </p:txBody>
      </p:sp>
      <p:sp>
        <p:nvSpPr>
          <p:cNvPr id="7" name="TextBox 5"/>
          <p:cNvSpPr txBox="1"/>
          <p:nvPr/>
        </p:nvSpPr>
        <p:spPr>
          <a:xfrm>
            <a:off x="1295400" y="6248400"/>
            <a:ext cx="7467600" cy="400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/>
              <a:t>     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____ of the forecasts for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swx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turned out to be false alarms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219200" y="0"/>
            <a:ext cx="7620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Day 1-3 FAR MJJA </a:t>
            </a:r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2004-2008</a:t>
            </a:r>
            <a:endParaRPr lang="en-U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990600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          FAR = False Alarms / (Hits + False Alarms)</a:t>
            </a:r>
            <a:endParaRPr lang="en-US" b="1" dirty="0"/>
          </a:p>
        </p:txBody>
      </p:sp>
      <p:sp>
        <p:nvSpPr>
          <p:cNvPr id="7" name="TextBox 5"/>
          <p:cNvSpPr txBox="1"/>
          <p:nvPr/>
        </p:nvSpPr>
        <p:spPr>
          <a:xfrm>
            <a:off x="1295400" y="6248400"/>
            <a:ext cx="7467600" cy="400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/>
              <a:t>     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____ of the forecasts for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swx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turned out to be false alarms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1295400" y="1447800"/>
          <a:ext cx="7467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 bwMode="auto">
          <a:xfrm>
            <a:off x="1219200" y="0"/>
            <a:ext cx="7620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Day 1 POD MJJA 2004-2008</a:t>
            </a:r>
            <a:endParaRPr kumimoji="0" lang="en-US" sz="4000" b="1" i="0" u="none" strike="noStrike" kern="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0" y="990600"/>
            <a:ext cx="39004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POD = Hits / (Hits + Misses)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6324600"/>
            <a:ext cx="746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/>
              <a:t>     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____ of the events that occurred were predicted to occur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1371600" y="1447800"/>
          <a:ext cx="73152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1"/>
          <p:cNvSpPr txBox="1"/>
          <p:nvPr/>
        </p:nvSpPr>
        <p:spPr>
          <a:xfrm>
            <a:off x="2743200" y="2590800"/>
            <a:ext cx="10668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 %</a:t>
            </a:r>
          </a:p>
          <a:p>
            <a:endParaRPr lang="en-US" sz="1200" b="1" dirty="0"/>
          </a:p>
        </p:txBody>
      </p:sp>
      <p:sp>
        <p:nvSpPr>
          <p:cNvPr id="9" name="TextBox 1"/>
          <p:cNvSpPr txBox="1"/>
          <p:nvPr/>
        </p:nvSpPr>
        <p:spPr>
          <a:xfrm>
            <a:off x="2819400" y="3276600"/>
            <a:ext cx="9906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10" name="TextBox 1"/>
          <p:cNvSpPr txBox="1"/>
          <p:nvPr/>
        </p:nvSpPr>
        <p:spPr>
          <a:xfrm>
            <a:off x="2819400" y="3886200"/>
            <a:ext cx="10668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11" name="TextBox 1"/>
          <p:cNvSpPr txBox="1"/>
          <p:nvPr/>
        </p:nvSpPr>
        <p:spPr>
          <a:xfrm>
            <a:off x="2819400" y="4495800"/>
            <a:ext cx="10668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12" name="TextBox 1"/>
          <p:cNvSpPr txBox="1"/>
          <p:nvPr/>
        </p:nvSpPr>
        <p:spPr>
          <a:xfrm>
            <a:off x="2819400" y="5105400"/>
            <a:ext cx="10668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13" name="TextBox 1"/>
          <p:cNvSpPr txBox="1"/>
          <p:nvPr/>
        </p:nvSpPr>
        <p:spPr>
          <a:xfrm>
            <a:off x="2819400" y="5715000"/>
            <a:ext cx="10668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 %</a:t>
            </a:r>
          </a:p>
          <a:p>
            <a:endParaRPr lang="en-US" sz="1200" b="1" dirty="0"/>
          </a:p>
        </p:txBody>
      </p:sp>
      <p:sp>
        <p:nvSpPr>
          <p:cNvPr id="14" name="TextBox 1"/>
          <p:cNvSpPr txBox="1"/>
          <p:nvPr/>
        </p:nvSpPr>
        <p:spPr>
          <a:xfrm>
            <a:off x="4343400" y="44196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%</a:t>
            </a:r>
          </a:p>
          <a:p>
            <a:endParaRPr lang="en-US" sz="1200" b="1" dirty="0"/>
          </a:p>
        </p:txBody>
      </p:sp>
      <p:sp>
        <p:nvSpPr>
          <p:cNvPr id="15" name="TextBox 1"/>
          <p:cNvSpPr txBox="1"/>
          <p:nvPr/>
        </p:nvSpPr>
        <p:spPr>
          <a:xfrm>
            <a:off x="5105400" y="38862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%</a:t>
            </a:r>
          </a:p>
          <a:p>
            <a:endParaRPr lang="en-US" sz="1200" b="1" dirty="0"/>
          </a:p>
        </p:txBody>
      </p:sp>
      <p:sp>
        <p:nvSpPr>
          <p:cNvPr id="16" name="TextBox 1"/>
          <p:cNvSpPr txBox="1"/>
          <p:nvPr/>
        </p:nvSpPr>
        <p:spPr>
          <a:xfrm>
            <a:off x="5562600" y="2362200"/>
            <a:ext cx="8382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%</a:t>
            </a:r>
          </a:p>
          <a:p>
            <a:endParaRPr lang="en-US" sz="1200" b="1" dirty="0"/>
          </a:p>
        </p:txBody>
      </p:sp>
      <p:sp>
        <p:nvSpPr>
          <p:cNvPr id="17" name="TextBox 1"/>
          <p:cNvSpPr txBox="1"/>
          <p:nvPr/>
        </p:nvSpPr>
        <p:spPr>
          <a:xfrm>
            <a:off x="6172200" y="18288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219200" y="0"/>
            <a:ext cx="7620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Day 4-7 POD MJJA </a:t>
            </a:r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2004-2008</a:t>
            </a:r>
            <a:endParaRPr lang="en-U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48000" y="990600"/>
            <a:ext cx="39004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POD = Hits / (Hits + Misses)</a:t>
            </a:r>
            <a:endParaRPr lang="en-US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1295400" y="6248400"/>
            <a:ext cx="7467600" cy="400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/>
              <a:t>     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____ of the events that occurred were predicted to occur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2" name="Chart 21"/>
          <p:cNvGraphicFramePr/>
          <p:nvPr/>
        </p:nvGraphicFramePr>
        <p:xfrm>
          <a:off x="1295400" y="1295400"/>
          <a:ext cx="74676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3" name="TextBox 1"/>
          <p:cNvSpPr txBox="1"/>
          <p:nvPr/>
        </p:nvSpPr>
        <p:spPr>
          <a:xfrm>
            <a:off x="4267200" y="39624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24" name="TextBox 1"/>
          <p:cNvSpPr txBox="1"/>
          <p:nvPr/>
        </p:nvSpPr>
        <p:spPr>
          <a:xfrm>
            <a:off x="6248400" y="13716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25" name="TextBox 1"/>
          <p:cNvSpPr txBox="1"/>
          <p:nvPr/>
        </p:nvSpPr>
        <p:spPr>
          <a:xfrm>
            <a:off x="5638800" y="22098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 %</a:t>
            </a:r>
          </a:p>
          <a:p>
            <a:endParaRPr lang="en-US" sz="1200" b="1" dirty="0"/>
          </a:p>
        </p:txBody>
      </p:sp>
      <p:sp>
        <p:nvSpPr>
          <p:cNvPr id="26" name="TextBox 1"/>
          <p:cNvSpPr txBox="1"/>
          <p:nvPr/>
        </p:nvSpPr>
        <p:spPr>
          <a:xfrm>
            <a:off x="4953000" y="27432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27" name="TextBox 1"/>
          <p:cNvSpPr txBox="1"/>
          <p:nvPr/>
        </p:nvSpPr>
        <p:spPr>
          <a:xfrm>
            <a:off x="2743200" y="25146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28" name="TextBox 1"/>
          <p:cNvSpPr txBox="1"/>
          <p:nvPr/>
        </p:nvSpPr>
        <p:spPr>
          <a:xfrm>
            <a:off x="2743200" y="29718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29" name="TextBox 1"/>
          <p:cNvSpPr txBox="1"/>
          <p:nvPr/>
        </p:nvSpPr>
        <p:spPr>
          <a:xfrm>
            <a:off x="2743200" y="34290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30" name="TextBox 1"/>
          <p:cNvSpPr txBox="1"/>
          <p:nvPr/>
        </p:nvSpPr>
        <p:spPr>
          <a:xfrm>
            <a:off x="2743200" y="38862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31" name="TextBox 1"/>
          <p:cNvSpPr txBox="1"/>
          <p:nvPr/>
        </p:nvSpPr>
        <p:spPr>
          <a:xfrm>
            <a:off x="2743200" y="43434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 %</a:t>
            </a:r>
          </a:p>
          <a:p>
            <a:endParaRPr lang="en-US" sz="1200" b="1" dirty="0"/>
          </a:p>
        </p:txBody>
      </p:sp>
      <p:sp>
        <p:nvSpPr>
          <p:cNvPr id="32" name="TextBox 1"/>
          <p:cNvSpPr txBox="1"/>
          <p:nvPr/>
        </p:nvSpPr>
        <p:spPr>
          <a:xfrm>
            <a:off x="2743200" y="48006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 %</a:t>
            </a:r>
          </a:p>
          <a:p>
            <a:endParaRPr lang="en-US" sz="1200" b="1" dirty="0"/>
          </a:p>
        </p:txBody>
      </p:sp>
      <p:sp>
        <p:nvSpPr>
          <p:cNvPr id="33" name="TextBox 1"/>
          <p:cNvSpPr txBox="1"/>
          <p:nvPr/>
        </p:nvSpPr>
        <p:spPr>
          <a:xfrm>
            <a:off x="2819400" y="52578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34" name="TextBox 1"/>
          <p:cNvSpPr txBox="1"/>
          <p:nvPr/>
        </p:nvSpPr>
        <p:spPr>
          <a:xfrm>
            <a:off x="2819400" y="57150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 bwMode="auto">
          <a:xfrm>
            <a:off x="1219200" y="0"/>
            <a:ext cx="7620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Day 4-7 POD MJJA 2004-2008</a:t>
            </a:r>
            <a:endParaRPr kumimoji="0" lang="en-US" sz="4000" b="1" i="0" u="none" strike="noStrike" kern="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0" y="990600"/>
            <a:ext cx="39004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POD = Hits / (Hits + Misses)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6248400"/>
            <a:ext cx="7467600" cy="400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/>
              <a:t>     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____ of the events that occurred were predicted to occur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Chart 7"/>
          <p:cNvGraphicFramePr/>
          <p:nvPr/>
        </p:nvGraphicFramePr>
        <p:xfrm>
          <a:off x="1295400" y="1447800"/>
          <a:ext cx="7467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1"/>
          <p:cNvSpPr txBox="1"/>
          <p:nvPr/>
        </p:nvSpPr>
        <p:spPr>
          <a:xfrm>
            <a:off x="1524000" y="14478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9" name="TextBox 1"/>
          <p:cNvSpPr txBox="1"/>
          <p:nvPr/>
        </p:nvSpPr>
        <p:spPr>
          <a:xfrm>
            <a:off x="1524000" y="20574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10" name="TextBox 1"/>
          <p:cNvSpPr txBox="1"/>
          <p:nvPr/>
        </p:nvSpPr>
        <p:spPr>
          <a:xfrm>
            <a:off x="1524000" y="26670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11" name="TextBox 1"/>
          <p:cNvSpPr txBox="1"/>
          <p:nvPr/>
        </p:nvSpPr>
        <p:spPr>
          <a:xfrm>
            <a:off x="1524000" y="32766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12" name="TextBox 1"/>
          <p:cNvSpPr txBox="1"/>
          <p:nvPr/>
        </p:nvSpPr>
        <p:spPr>
          <a:xfrm>
            <a:off x="1524000" y="38862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13" name="TextBox 1"/>
          <p:cNvSpPr txBox="1"/>
          <p:nvPr/>
        </p:nvSpPr>
        <p:spPr>
          <a:xfrm>
            <a:off x="1524000" y="44958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14" name="TextBox 1"/>
          <p:cNvSpPr txBox="1"/>
          <p:nvPr/>
        </p:nvSpPr>
        <p:spPr>
          <a:xfrm>
            <a:off x="1524000" y="51054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  <p:sp>
        <p:nvSpPr>
          <p:cNvPr id="15" name="TextBox 1"/>
          <p:cNvSpPr txBox="1"/>
          <p:nvPr/>
        </p:nvSpPr>
        <p:spPr>
          <a:xfrm>
            <a:off x="1524000" y="5715000"/>
            <a:ext cx="762000" cy="304800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 smtClean="0"/>
              <a:t> %</a:t>
            </a:r>
          </a:p>
          <a:p>
            <a:endParaRPr lang="en-US" sz="1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219200" y="0"/>
            <a:ext cx="7620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Day 4-7 FAR MJJA </a:t>
            </a:r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2004-2008</a:t>
            </a:r>
            <a:endParaRPr lang="en-U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990600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          FAR = False Alarms / (Hits + False Alarms)</a:t>
            </a:r>
            <a:endParaRPr lang="en-US" b="1" dirty="0"/>
          </a:p>
        </p:txBody>
      </p:sp>
      <p:sp>
        <p:nvSpPr>
          <p:cNvPr id="7" name="TextBox 5"/>
          <p:cNvSpPr txBox="1"/>
          <p:nvPr/>
        </p:nvSpPr>
        <p:spPr>
          <a:xfrm>
            <a:off x="1295400" y="6248400"/>
            <a:ext cx="7467600" cy="400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/>
              <a:t>     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____ of the forecasts for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swx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turned out to be false alarms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1524000" y="1447800"/>
          <a:ext cx="70866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219200" y="0"/>
            <a:ext cx="7620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Day 4-7 FAR MJJA </a:t>
            </a:r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2004-2008</a:t>
            </a:r>
            <a:endParaRPr lang="en-U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990600"/>
            <a:ext cx="754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          FAR = False Alarms / (Hits + False Alarms)</a:t>
            </a:r>
            <a:endParaRPr lang="en-US" b="1" dirty="0"/>
          </a:p>
        </p:txBody>
      </p:sp>
      <p:sp>
        <p:nvSpPr>
          <p:cNvPr id="7" name="TextBox 5"/>
          <p:cNvSpPr txBox="1"/>
          <p:nvPr/>
        </p:nvSpPr>
        <p:spPr>
          <a:xfrm>
            <a:off x="1295400" y="6248400"/>
            <a:ext cx="7467600" cy="4001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/>
              <a:t>     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____ of the forecasts for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swx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turned out to be false alarms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1981200" y="1447800"/>
          <a:ext cx="62484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 bwMode="auto">
          <a:xfrm>
            <a:off x="1219200" y="0"/>
            <a:ext cx="7620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Day 4-7 </a:t>
            </a:r>
            <a:r>
              <a:rPr lang="en-US" sz="4000" b="1" kern="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pitchFamily="18" charset="0"/>
              </a:rPr>
              <a:t>HSS</a:t>
            </a:r>
            <a:r>
              <a:rPr kumimoji="0" lang="en-US" sz="4000" b="1" i="0" u="none" strike="noStrike" kern="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MJJA 2004-2008</a:t>
            </a:r>
            <a:endParaRPr kumimoji="0" lang="en-US" sz="4000" b="1" i="0" u="none" strike="noStrike" kern="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9200" y="990601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          </a:t>
            </a:r>
            <a:r>
              <a:rPr lang="en-US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HSS= 2(ad-</a:t>
            </a:r>
            <a:r>
              <a:rPr lang="en-US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bc</a:t>
            </a:r>
            <a:r>
              <a:rPr lang="en-US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) / [(</a:t>
            </a:r>
            <a:r>
              <a:rPr lang="en-US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a+c</a:t>
            </a:r>
            <a:r>
              <a:rPr lang="en-US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)(</a:t>
            </a:r>
            <a:r>
              <a:rPr lang="en-US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c+d</a:t>
            </a:r>
            <a:r>
              <a:rPr lang="en-US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)+(</a:t>
            </a:r>
            <a:r>
              <a:rPr lang="en-US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a+b</a:t>
            </a:r>
            <a:r>
              <a:rPr lang="en-US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)(</a:t>
            </a:r>
            <a:r>
              <a:rPr lang="en-US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b+d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)</a:t>
            </a:r>
          </a:p>
          <a:p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6019800"/>
            <a:ext cx="7467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/>
              <a:t>     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There was a ___% improvement in forecast accuracy when     compared to random chance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Chart 7"/>
          <p:cNvGraphicFramePr/>
          <p:nvPr/>
        </p:nvGraphicFramePr>
        <p:xfrm>
          <a:off x="1295400" y="1447800"/>
          <a:ext cx="73914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ontent Placeholder 9"/>
          <p:cNvGraphicFramePr>
            <a:graphicFrameLocks noGrp="1"/>
          </p:cNvGraphicFramePr>
          <p:nvPr>
            <p:ph idx="1"/>
          </p:nvPr>
        </p:nvGraphicFramePr>
        <p:xfrm>
          <a:off x="2971800" y="1219200"/>
          <a:ext cx="4343400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5850"/>
                <a:gridCol w="1085850"/>
                <a:gridCol w="1085850"/>
                <a:gridCol w="1085850"/>
              </a:tblGrid>
              <a:tr h="359833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Event Forecast</a:t>
                      </a:r>
                      <a:endParaRPr lang="en-US" sz="12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Event Observed</a:t>
                      </a:r>
                      <a:endParaRPr lang="en-US" sz="12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Marginal Total</a:t>
                      </a:r>
                      <a:endParaRPr lang="en-US" sz="1200" dirty="0"/>
                    </a:p>
                  </a:txBody>
                  <a:tcPr>
                    <a:solidFill>
                      <a:srgbClr val="002060"/>
                    </a:solidFill>
                  </a:tcPr>
                </a:tc>
              </a:tr>
              <a:tr h="311856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Yes</a:t>
                      </a:r>
                      <a:endParaRPr lang="en-US" sz="1000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Hits</a:t>
                      </a:r>
                    </a:p>
                    <a:p>
                      <a:pPr algn="ctr"/>
                      <a:r>
                        <a:rPr lang="en-US" sz="1000" dirty="0" smtClean="0"/>
                        <a:t>(a)</a:t>
                      </a:r>
                      <a:endParaRPr lang="en-US" sz="1000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False Alarms</a:t>
                      </a:r>
                    </a:p>
                    <a:p>
                      <a:pPr algn="ctr"/>
                      <a:r>
                        <a:rPr lang="en-US" sz="1000" dirty="0" smtClean="0"/>
                        <a:t>(b)</a:t>
                      </a:r>
                      <a:endParaRPr lang="en-US" sz="1000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 smtClean="0"/>
                    </a:p>
                    <a:p>
                      <a:pPr algn="ctr"/>
                      <a:r>
                        <a:rPr lang="en-US" sz="1000" dirty="0" err="1" smtClean="0"/>
                        <a:t>a+b</a:t>
                      </a:r>
                      <a:endParaRPr lang="en-US" sz="1000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  <a:tr h="311856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No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Misses</a:t>
                      </a:r>
                    </a:p>
                    <a:p>
                      <a:pPr algn="ctr"/>
                      <a:r>
                        <a:rPr lang="en-US" sz="1000" dirty="0" smtClean="0"/>
                        <a:t>(c)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Correct</a:t>
                      </a:r>
                      <a:r>
                        <a:rPr lang="en-US" sz="1000" baseline="0" dirty="0" smtClean="0"/>
                        <a:t> Neg.</a:t>
                      </a:r>
                    </a:p>
                    <a:p>
                      <a:pPr algn="ctr"/>
                      <a:r>
                        <a:rPr lang="en-US" sz="1000" baseline="0" dirty="0" smtClean="0"/>
                        <a:t>(d)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 smtClean="0"/>
                    </a:p>
                    <a:p>
                      <a:pPr algn="ctr"/>
                      <a:r>
                        <a:rPr lang="en-US" sz="1000" dirty="0" err="1" smtClean="0"/>
                        <a:t>c+d</a:t>
                      </a:r>
                      <a:endParaRPr lang="en-US" sz="1000" dirty="0"/>
                    </a:p>
                  </a:txBody>
                  <a:tcPr/>
                </a:tc>
              </a:tr>
              <a:tr h="311856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Marginal Total</a:t>
                      </a:r>
                      <a:endParaRPr lang="en-US" sz="1000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 smtClean="0"/>
                    </a:p>
                    <a:p>
                      <a:pPr algn="ctr"/>
                      <a:r>
                        <a:rPr lang="en-US" sz="1000" dirty="0" err="1" smtClean="0"/>
                        <a:t>a+c</a:t>
                      </a:r>
                      <a:endParaRPr lang="en-US" sz="1000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000" dirty="0" smtClean="0"/>
                    </a:p>
                    <a:p>
                      <a:pPr algn="ctr"/>
                      <a:r>
                        <a:rPr lang="en-US" sz="1000" dirty="0" err="1" smtClean="0"/>
                        <a:t>b+d</a:t>
                      </a:r>
                      <a:endParaRPr lang="en-US" sz="1000" dirty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err="1" smtClean="0"/>
                        <a:t>a+b+c+d</a:t>
                      </a:r>
                      <a:r>
                        <a:rPr lang="en-US" sz="1000" baseline="0" dirty="0" smtClean="0"/>
                        <a:t> =n</a:t>
                      </a:r>
                    </a:p>
                    <a:p>
                      <a:pPr algn="ctr"/>
                      <a:r>
                        <a:rPr lang="en-US" sz="1000" baseline="0" dirty="0" smtClean="0"/>
                        <a:t>Total</a:t>
                      </a:r>
                      <a:endParaRPr lang="en-US" sz="1000" dirty="0" smtClean="0"/>
                    </a:p>
                  </a:txBody>
                  <a:tcPr>
                    <a:solidFill>
                      <a:schemeClr val="accent3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1219200" y="228600"/>
            <a:ext cx="7620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Hazardous weather outlook</a:t>
            </a:r>
            <a:endParaRPr lang="en-US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0" y="3200400"/>
            <a:ext cx="64770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POD = a / (</a:t>
            </a:r>
            <a:r>
              <a:rPr lang="en-US" sz="2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a+c</a:t>
            </a:r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)</a:t>
            </a:r>
          </a:p>
          <a:p>
            <a:endParaRPr lang="en-US" sz="2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FAR = b / (</a:t>
            </a:r>
            <a:r>
              <a:rPr lang="en-US" sz="2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a+b</a:t>
            </a:r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)</a:t>
            </a:r>
          </a:p>
          <a:p>
            <a:endParaRPr lang="en-US" sz="2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*TS=CSI = a / (</a:t>
            </a:r>
            <a:r>
              <a:rPr lang="en-US" sz="2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a+c+b</a:t>
            </a:r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)</a:t>
            </a:r>
          </a:p>
          <a:p>
            <a:endParaRPr lang="en-US" sz="2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HSS= 2(ad-</a:t>
            </a:r>
            <a:r>
              <a:rPr lang="en-US" sz="2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bc</a:t>
            </a:r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) / [(</a:t>
            </a:r>
            <a:r>
              <a:rPr lang="en-US" sz="2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a+c</a:t>
            </a:r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)(</a:t>
            </a:r>
            <a:r>
              <a:rPr lang="en-US" sz="2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c+d</a:t>
            </a:r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)+(</a:t>
            </a:r>
            <a:r>
              <a:rPr lang="en-US" sz="2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a+b</a:t>
            </a:r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)(</a:t>
            </a:r>
            <a:r>
              <a:rPr lang="en-US" sz="20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b+d</a:t>
            </a:r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)</a:t>
            </a:r>
            <a:endParaRPr lang="en-US" sz="2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19200" y="6604084"/>
            <a:ext cx="391645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/>
              <a:t>http://www.bom.gov.au/bmrc/wefor/staff/eee/verif/Finley/Finley_Tornados.html</a:t>
            </a:r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 bwMode="auto">
          <a:xfrm>
            <a:off x="1219200" y="0"/>
            <a:ext cx="7620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Day 4-7 </a:t>
            </a:r>
            <a:r>
              <a:rPr lang="en-US" sz="4000" b="1" kern="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pitchFamily="18" charset="0"/>
              </a:rPr>
              <a:t>HSS</a:t>
            </a:r>
            <a:r>
              <a:rPr kumimoji="0" lang="en-US" sz="4000" b="1" i="0" u="none" strike="noStrike" kern="0" cap="all" spc="0" normalizeH="0" baseline="0" noProof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MJJA 2004-2008</a:t>
            </a:r>
            <a:endParaRPr kumimoji="0" lang="en-US" sz="4000" b="1" i="0" u="none" strike="noStrike" kern="0" cap="all" spc="0" normalizeH="0" baseline="0" noProof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19200" y="990601"/>
            <a:ext cx="754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          </a:t>
            </a:r>
            <a:r>
              <a:rPr lang="en-US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HSS= 2(ad-</a:t>
            </a:r>
            <a:r>
              <a:rPr lang="en-US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bc</a:t>
            </a:r>
            <a:r>
              <a:rPr lang="en-US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) / [(</a:t>
            </a:r>
            <a:r>
              <a:rPr lang="en-US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a+c</a:t>
            </a:r>
            <a:r>
              <a:rPr lang="en-US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)(</a:t>
            </a:r>
            <a:r>
              <a:rPr lang="en-US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c+d</a:t>
            </a:r>
            <a:r>
              <a:rPr lang="en-US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)+(</a:t>
            </a:r>
            <a:r>
              <a:rPr lang="en-US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a+b</a:t>
            </a:r>
            <a:r>
              <a:rPr lang="en-US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)(</a:t>
            </a:r>
            <a:r>
              <a:rPr lang="en-US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b+d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)</a:t>
            </a:r>
          </a:p>
          <a:p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95400" y="6019800"/>
            <a:ext cx="7467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dirty="0" smtClean="0"/>
              <a:t>      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There was a ___% improvement in forecast accuracy when     compared to random chance</a:t>
            </a:r>
            <a:endParaRPr lang="en-US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1371600" y="1447800"/>
          <a:ext cx="7391400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 txBox="1">
            <a:spLocks/>
          </p:cNvSpPr>
          <p:nvPr/>
        </p:nvSpPr>
        <p:spPr bwMode="auto">
          <a:xfrm>
            <a:off x="1143000" y="109240"/>
            <a:ext cx="7620000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kern="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pitchFamily="18" charset="0"/>
              </a:rPr>
              <a:t>What </a:t>
            </a:r>
            <a:r>
              <a:rPr lang="en-US" sz="4000" b="1" kern="0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pitchFamily="18" charset="0"/>
              </a:rPr>
              <a:t>iF</a:t>
            </a:r>
            <a:r>
              <a:rPr lang="en-US" sz="4000" b="1" kern="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pitchFamily="18" charset="0"/>
              </a:rPr>
              <a:t>...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4000" b="1" i="0" u="none" strike="noStrike" kern="0" cap="all" spc="0" normalizeH="0" baseline="0" noProof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kern="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pitchFamily="18" charset="0"/>
              </a:rPr>
              <a:t>     Days 4-7 ( May-Aug 2004-2008)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800" b="1" kern="0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ea typeface="+mj-ea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kern="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pitchFamily="18" charset="0"/>
              </a:rPr>
              <a:t>     Thunderstorms                    </a:t>
            </a:r>
            <a:r>
              <a:rPr lang="en-US" sz="2800" b="1" kern="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pitchFamily="18" charset="0"/>
              </a:rPr>
              <a:t>severe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800" b="1" kern="0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ea typeface="+mj-ea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800" b="1" kern="0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ea typeface="+mj-ea"/>
              <a:cs typeface="Times New Roman" pitchFamily="18" charset="0"/>
            </a:endParaRPr>
          </a:p>
          <a:p>
            <a:pPr lvl="0" algn="ctr">
              <a:defRPr/>
            </a:pPr>
            <a:r>
              <a:rPr lang="en-US" sz="3200" b="1" kern="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pitchFamily="18" charset="0"/>
              </a:rPr>
              <a:t>Impact on categorical </a:t>
            </a:r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verification scores </a:t>
            </a:r>
            <a:endParaRPr lang="en-US" sz="3200" b="1" kern="0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ea typeface="+mj-ea"/>
              <a:cs typeface="Times New Roman" pitchFamily="18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 bwMode="auto">
          <a:xfrm>
            <a:off x="5105400" y="2514600"/>
            <a:ext cx="1219200" cy="1588"/>
          </a:xfrm>
          <a:prstGeom prst="straightConnector1">
            <a:avLst/>
          </a:prstGeom>
          <a:solidFill>
            <a:schemeClr val="accent1"/>
          </a:solidFill>
          <a:ln w="44450" cap="sq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295400" y="914400"/>
            <a:ext cx="74676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LBF		GLD		DDC		GID</a:t>
            </a:r>
          </a:p>
          <a:p>
            <a:endParaRPr lang="en-US" sz="2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HSS	+6.06		+4.69		+6.86		+6.18</a:t>
            </a:r>
          </a:p>
          <a:p>
            <a:endParaRPr lang="en-US" sz="2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FAR	+10.39		+35.08		+11.18		+30.14</a:t>
            </a:r>
          </a:p>
          <a:p>
            <a:endParaRPr lang="en-US" sz="2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POD	+35.57		+35.08		+25.96		+45.12</a:t>
            </a:r>
          </a:p>
          <a:p>
            <a:endParaRPr lang="en-US" sz="2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2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en-US" sz="2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HSS	 10.81		 9.61		 13.06		 10.55</a:t>
            </a:r>
          </a:p>
          <a:p>
            <a:endParaRPr lang="en-US" sz="2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>
                  <a:lumMod val="75000"/>
                  <a:lumOff val="2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FAR	 58.16		 61.98		 56.87		 55.57</a:t>
            </a:r>
          </a:p>
          <a:p>
            <a:endParaRPr lang="en-US" sz="2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>
                  <a:lumMod val="75000"/>
                  <a:lumOff val="2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POD	 49.50		 40.33		 35.67		 55.36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endParaRPr lang="en-US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4"/>
          <p:cNvSpPr txBox="1">
            <a:spLocks/>
          </p:cNvSpPr>
          <p:nvPr/>
        </p:nvSpPr>
        <p:spPr bwMode="auto">
          <a:xfrm>
            <a:off x="1219200" y="0"/>
            <a:ext cx="7620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kern="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pitchFamily="18" charset="0"/>
              </a:rPr>
              <a:t>Day 4-7 what if… </a:t>
            </a: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1219200" y="838200"/>
            <a:ext cx="7620000" cy="0"/>
          </a:xfrm>
          <a:prstGeom prst="line">
            <a:avLst/>
          </a:prstGeom>
          <a:solidFill>
            <a:schemeClr val="accent1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</p:cxn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4"/>
          <p:cNvSpPr txBox="1">
            <a:spLocks/>
          </p:cNvSpPr>
          <p:nvPr/>
        </p:nvSpPr>
        <p:spPr bwMode="auto">
          <a:xfrm>
            <a:off x="1219200" y="0"/>
            <a:ext cx="7620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="1" kern="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ea typeface="+mj-ea"/>
                <a:cs typeface="Times New Roman" pitchFamily="18" charset="0"/>
              </a:rPr>
              <a:t>Conclusions</a:t>
            </a:r>
            <a:endParaRPr lang="en-US" sz="3200" b="1" kern="0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ea typeface="+mj-ea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33600" y="1447800"/>
            <a:ext cx="66294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kern="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Why are we Reluctant </a:t>
            </a:r>
            <a:r>
              <a:rPr lang="en-US" sz="2800" b="1" kern="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to include </a:t>
            </a:r>
            <a:r>
              <a:rPr lang="en-US" sz="2800" b="1" kern="0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swx</a:t>
            </a:r>
            <a:r>
              <a:rPr lang="en-US" sz="2800" b="1" kern="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in </a:t>
            </a:r>
            <a:r>
              <a:rPr lang="en-US" sz="2800" b="1" kern="0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hwo</a:t>
            </a:r>
            <a:endParaRPr lang="en-US" sz="2800" b="1" kern="0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cs typeface="Times New Roman" pitchFamily="18" charset="0"/>
            </a:endParaRPr>
          </a:p>
          <a:p>
            <a:endParaRPr lang="en-US" sz="2800" b="1" kern="0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cs typeface="Times New Roman" pitchFamily="18" charset="0"/>
            </a:endParaRPr>
          </a:p>
          <a:p>
            <a:r>
              <a:rPr lang="en-US" sz="2800" b="1" kern="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The worst case scenario </a:t>
            </a:r>
          </a:p>
          <a:p>
            <a:endParaRPr lang="en-US" b="1" kern="0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cs typeface="Times New Roman" pitchFamily="18" charset="0"/>
            </a:endParaRPr>
          </a:p>
          <a:p>
            <a:r>
              <a:rPr lang="en-US" sz="2000" b="1" kern="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  -increased far</a:t>
            </a:r>
          </a:p>
          <a:p>
            <a:endParaRPr lang="en-US" sz="2000" b="1" kern="0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cs typeface="Times New Roman" pitchFamily="18" charset="0"/>
            </a:endParaRPr>
          </a:p>
          <a:p>
            <a:r>
              <a:rPr lang="en-US" sz="2000" b="1" kern="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  -increased pod</a:t>
            </a:r>
          </a:p>
          <a:p>
            <a:r>
              <a:rPr lang="en-US" sz="2000" b="1" kern="0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   -increased </a:t>
            </a:r>
            <a:r>
              <a:rPr lang="en-US" sz="2000" b="1" kern="0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cs typeface="Times New Roman" pitchFamily="18" charset="0"/>
              </a:rPr>
              <a:t>hss</a:t>
            </a:r>
            <a:endParaRPr lang="en-US" sz="2000" b="1" kern="0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cs typeface="Times New Roman" pitchFamily="18" charset="0"/>
            </a:endParaRPr>
          </a:p>
          <a:p>
            <a:endParaRPr lang="en-US" b="1" kern="0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19200" y="228600"/>
            <a:ext cx="76200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outline</a:t>
            </a:r>
            <a:endParaRPr lang="en-US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81200" y="2209800"/>
            <a:ext cx="6477000" cy="370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2004-2008 Warm seasons  - </a:t>
            </a:r>
            <a:r>
              <a:rPr lang="en-US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Mjja</a:t>
            </a:r>
            <a:endParaRPr lang="en-US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endParaRPr lang="en-US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Past storm reports</a:t>
            </a:r>
          </a:p>
          <a:p>
            <a:r>
              <a:rPr lang="en-US" sz="11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http://www.spc.noaa.gov/climo/online/</a:t>
            </a:r>
          </a:p>
          <a:p>
            <a:endParaRPr lang="en-US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Central high plains</a:t>
            </a:r>
          </a:p>
          <a:p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</a:t>
            </a:r>
            <a:r>
              <a:rPr lang="en-US" sz="1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gld</a:t>
            </a:r>
            <a:r>
              <a:rPr lang="en-US" sz="1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1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ddc</a:t>
            </a:r>
            <a:r>
              <a:rPr lang="en-US" sz="1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1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lbf</a:t>
            </a:r>
            <a:r>
              <a:rPr lang="en-US" sz="1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16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gid</a:t>
            </a:r>
            <a:endParaRPr lang="en-US" sz="16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endParaRPr lang="en-US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endParaRPr lang="en-US" sz="2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prelimHighPlainsMap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0" y="1005760"/>
            <a:ext cx="4497216" cy="5698044"/>
          </a:xfrm>
        </p:spPr>
      </p:pic>
      <p:sp>
        <p:nvSpPr>
          <p:cNvPr id="6" name="Rectangle 5"/>
          <p:cNvSpPr/>
          <p:nvPr/>
        </p:nvSpPr>
        <p:spPr>
          <a:xfrm>
            <a:off x="1219200" y="152400"/>
            <a:ext cx="7619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High Plains Offices</a:t>
            </a:r>
            <a:endParaRPr lang="en-U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prelimHighPlainsMap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0" y="914400"/>
            <a:ext cx="4497216" cy="5698044"/>
          </a:xfrm>
        </p:spPr>
      </p:pic>
      <p:sp>
        <p:nvSpPr>
          <p:cNvPr id="6" name="Rectangle 5"/>
          <p:cNvSpPr/>
          <p:nvPr/>
        </p:nvSpPr>
        <p:spPr>
          <a:xfrm>
            <a:off x="1219200" y="152400"/>
            <a:ext cx="7619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High Plains Offices</a:t>
            </a:r>
            <a:endParaRPr lang="en-U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114800" y="1600200"/>
            <a:ext cx="2056973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   </a:t>
            </a:r>
            <a:r>
              <a:rPr lang="en-US" sz="4000" dirty="0" smtClean="0">
                <a:solidFill>
                  <a:srgbClr val="FF0000"/>
                </a:solidFill>
              </a:rPr>
              <a:t>LBF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</a:p>
          <a:p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32948 </a:t>
            </a:r>
            <a:r>
              <a:rPr lang="en-US" sz="1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mi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²</a:t>
            </a:r>
            <a:endParaRPr lang="en-US" sz="4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86400" y="3124200"/>
            <a:ext cx="2056973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   </a:t>
            </a:r>
            <a:r>
              <a:rPr lang="en-US" sz="4000" dirty="0" smtClean="0">
                <a:solidFill>
                  <a:srgbClr val="FF0000"/>
                </a:solidFill>
              </a:rPr>
              <a:t>GID</a:t>
            </a:r>
          </a:p>
          <a:p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19253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1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mi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²</a:t>
            </a:r>
            <a:endParaRPr lang="en-US" sz="4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57600" y="3962400"/>
            <a:ext cx="2056973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   </a:t>
            </a:r>
            <a:r>
              <a:rPr lang="en-US" sz="4000" dirty="0" smtClean="0">
                <a:solidFill>
                  <a:srgbClr val="FF0000"/>
                </a:solidFill>
              </a:rPr>
              <a:t>GLD</a:t>
            </a:r>
          </a:p>
          <a:p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20997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1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mi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²</a:t>
            </a:r>
            <a:endParaRPr lang="en-US" sz="4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67200" y="5257800"/>
            <a:ext cx="2056973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dirty="0" smtClean="0">
                <a:solidFill>
                  <a:schemeClr val="bg1"/>
                </a:solidFill>
              </a:rPr>
              <a:t>  </a:t>
            </a:r>
            <a:r>
              <a:rPr lang="en-US" sz="4000" dirty="0" smtClean="0">
                <a:solidFill>
                  <a:srgbClr val="FF0000"/>
                </a:solidFill>
              </a:rPr>
              <a:t>DDC</a:t>
            </a:r>
          </a:p>
          <a:p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22442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1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mi</a:t>
            </a:r>
            <a:r>
              <a:rPr lang="en-US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²</a:t>
            </a:r>
            <a:endParaRPr lang="en-US" sz="4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219200" y="6611779"/>
            <a:ext cx="76200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i="1" dirty="0" smtClean="0"/>
              <a:t>http://www.nws.noaa.gov/mirs/public/prods/reports/pdf/office_facility/10-507_cwfa_counties(cr).pdf</a:t>
            </a:r>
            <a:endParaRPr lang="en-US" sz="1000" i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219200" y="152400"/>
            <a:ext cx="7619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High Plains SWX</a:t>
            </a:r>
            <a:endParaRPr lang="en-U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19200" y="990600"/>
            <a:ext cx="762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LBF 215 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  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GLD 202 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   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DDC 190 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   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GID 151 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                  	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(4)</a:t>
            </a:r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	         (1)	         (2)	         (3)</a:t>
            </a:r>
          </a:p>
          <a:p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        </a:t>
            </a:r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  </a:t>
            </a:r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43</a:t>
            </a:r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	           </a:t>
            </a:r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40</a:t>
            </a:r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	           </a:t>
            </a:r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38</a:t>
            </a:r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	           </a:t>
            </a:r>
            <a:r>
              <a:rPr lang="en-US" sz="2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  30</a:t>
            </a:r>
            <a:endParaRPr lang="en-US" sz="20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endParaRPr lang="en-US" b="1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1295400" y="6477000"/>
            <a:ext cx="4092148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Past storm reports  </a:t>
            </a:r>
            <a:r>
              <a:rPr lang="en-US" sz="1200" b="1" dirty="0" smtClean="0">
                <a:hlinkClick r:id="rId2"/>
              </a:rPr>
              <a:t>http://www.spc.noaa.gov/climo/online/</a:t>
            </a:r>
            <a:endParaRPr lang="en-US" sz="1200" b="1" dirty="0" smtClean="0"/>
          </a:p>
        </p:txBody>
      </p:sp>
      <p:graphicFrame>
        <p:nvGraphicFramePr>
          <p:cNvPr id="7" name="Chart 6"/>
          <p:cNvGraphicFramePr/>
          <p:nvPr/>
        </p:nvGraphicFramePr>
        <p:xfrm>
          <a:off x="1676400" y="2743200"/>
          <a:ext cx="6924675" cy="3724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/>
          <p:cNvSpPr txBox="1"/>
          <p:nvPr/>
        </p:nvSpPr>
        <p:spPr>
          <a:xfrm>
            <a:off x="1295400" y="6477000"/>
            <a:ext cx="4092148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b="1" dirty="0" smtClean="0"/>
              <a:t>Past storm reports  </a:t>
            </a:r>
            <a:r>
              <a:rPr lang="en-US" sz="1200" b="1" dirty="0" smtClean="0">
                <a:hlinkClick r:id="rId2"/>
              </a:rPr>
              <a:t>http://www.spc.noaa.gov/climo/online/</a:t>
            </a:r>
            <a:endParaRPr lang="en-US" sz="1200" b="1" dirty="0" smtClean="0"/>
          </a:p>
        </p:txBody>
      </p:sp>
      <p:graphicFrame>
        <p:nvGraphicFramePr>
          <p:cNvPr id="5" name="Chart 4"/>
          <p:cNvGraphicFramePr/>
          <p:nvPr/>
        </p:nvGraphicFramePr>
        <p:xfrm>
          <a:off x="1600200" y="2209800"/>
          <a:ext cx="67818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/>
          <p:cNvSpPr/>
          <p:nvPr/>
        </p:nvSpPr>
        <p:spPr>
          <a:xfrm>
            <a:off x="1219200" y="1600200"/>
            <a:ext cx="7619999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 smtClean="0"/>
              <a:t>% DAYS SWX MJJA 2004-2008</a:t>
            </a:r>
            <a:r>
              <a:rPr lang="en-US" sz="3200" dirty="0" smtClean="0"/>
              <a:t> </a:t>
            </a:r>
            <a:endParaRPr lang="en-US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219200" y="152400"/>
            <a:ext cx="7619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High Plains SWX</a:t>
            </a:r>
            <a:endParaRPr lang="en-U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219200" y="152400"/>
            <a:ext cx="7619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High Plains SWX</a:t>
            </a:r>
            <a:endParaRPr lang="en-US" sz="4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19200" y="1219200"/>
            <a:ext cx="76200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   </a:t>
            </a:r>
          </a:p>
          <a:p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Defining a precipitation event</a:t>
            </a:r>
          </a:p>
          <a:p>
            <a:endParaRPr lang="en-US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r>
              <a:rPr lang="en-US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xmACIS</a:t>
            </a:r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 http://xmacis.unl.edu/</a:t>
            </a:r>
          </a:p>
          <a:p>
            <a:endParaRPr lang="en-US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100 COOP</a:t>
            </a:r>
          </a:p>
          <a:p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14 ASOS</a:t>
            </a:r>
          </a:p>
          <a:p>
            <a:endParaRPr lang="en-US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endParaRPr lang="en-US" sz="1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endParaRPr lang="en-US" sz="1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endParaRPr lang="en-US" sz="1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r>
              <a:rPr lang="en-US" sz="1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Removed T, M and 0.01 (dew tips)     764/38325 or 1.99% and used </a:t>
            </a:r>
            <a:r>
              <a:rPr lang="en-US" sz="1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pcpn</a:t>
            </a:r>
            <a:r>
              <a:rPr lang="en-US" sz="1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1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≥ 0.02</a:t>
            </a:r>
            <a:endParaRPr lang="en-US" sz="1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endParaRPr lang="en-US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endParaRPr lang="en-US" b="1" dirty="0" smtClean="0"/>
          </a:p>
        </p:txBody>
      </p:sp>
      <p:pic>
        <p:nvPicPr>
          <p:cNvPr id="8" name="Picture 7" descr="prelimHighPlainsMa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62600" y="2971800"/>
            <a:ext cx="2946925" cy="373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ject status report">
  <a:themeElements>
    <a:clrScheme name="Default Design 3">
      <a:dk1>
        <a:srgbClr val="333300"/>
      </a:dk1>
      <a:lt1>
        <a:srgbClr val="FFFFFF"/>
      </a:lt1>
      <a:dk2>
        <a:srgbClr val="000000"/>
      </a:dk2>
      <a:lt2>
        <a:srgbClr val="969696"/>
      </a:lt2>
      <a:accent1>
        <a:srgbClr val="EAEAEA"/>
      </a:accent1>
      <a:accent2>
        <a:srgbClr val="969696"/>
      </a:accent2>
      <a:accent3>
        <a:srgbClr val="FFFFFF"/>
      </a:accent3>
      <a:accent4>
        <a:srgbClr val="2A2A00"/>
      </a:accent4>
      <a:accent5>
        <a:srgbClr val="F3F3F3"/>
      </a:accent5>
      <a:accent6>
        <a:srgbClr val="878787"/>
      </a:accent6>
      <a:hlink>
        <a:srgbClr val="5F5F5F"/>
      </a:hlink>
      <a:folHlink>
        <a:srgbClr val="CBCBCB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333300"/>
        </a:dk1>
        <a:lt1>
          <a:srgbClr val="FFFFFF"/>
        </a:lt1>
        <a:dk2>
          <a:srgbClr val="000000"/>
        </a:dk2>
        <a:lt2>
          <a:srgbClr val="969696"/>
        </a:lt2>
        <a:accent1>
          <a:srgbClr val="E5D58A"/>
        </a:accent1>
        <a:accent2>
          <a:srgbClr val="CCCC00"/>
        </a:accent2>
        <a:accent3>
          <a:srgbClr val="FFFFFF"/>
        </a:accent3>
        <a:accent4>
          <a:srgbClr val="2A2A00"/>
        </a:accent4>
        <a:accent5>
          <a:srgbClr val="F0E7C4"/>
        </a:accent5>
        <a:accent6>
          <a:srgbClr val="B9B900"/>
        </a:accent6>
        <a:hlink>
          <a:srgbClr val="999933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8EA1C0"/>
        </a:lt1>
        <a:dk2>
          <a:srgbClr val="FFFFFF"/>
        </a:dk2>
        <a:lt2>
          <a:srgbClr val="5F5F5F"/>
        </a:lt2>
        <a:accent1>
          <a:srgbClr val="B6CDDE"/>
        </a:accent1>
        <a:accent2>
          <a:srgbClr val="8A7CA2"/>
        </a:accent2>
        <a:accent3>
          <a:srgbClr val="C6CDDC"/>
        </a:accent3>
        <a:accent4>
          <a:srgbClr val="000000"/>
        </a:accent4>
        <a:accent5>
          <a:srgbClr val="D7E3EC"/>
        </a:accent5>
        <a:accent6>
          <a:srgbClr val="7D7092"/>
        </a:accent6>
        <a:hlink>
          <a:srgbClr val="336699"/>
        </a:hlink>
        <a:folHlink>
          <a:srgbClr val="0099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333300"/>
        </a:dk1>
        <a:lt1>
          <a:srgbClr val="FFFFFF"/>
        </a:lt1>
        <a:dk2>
          <a:srgbClr val="000000"/>
        </a:dk2>
        <a:lt2>
          <a:srgbClr val="969696"/>
        </a:lt2>
        <a:accent1>
          <a:srgbClr val="EAEAEA"/>
        </a:accent1>
        <a:accent2>
          <a:srgbClr val="969696"/>
        </a:accent2>
        <a:accent3>
          <a:srgbClr val="FFFFFF"/>
        </a:accent3>
        <a:accent4>
          <a:srgbClr val="2A2A00"/>
        </a:accent4>
        <a:accent5>
          <a:srgbClr val="F3F3F3"/>
        </a:accent5>
        <a:accent6>
          <a:srgbClr val="878787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Project status report</Template>
  <TotalTime>3411</TotalTime>
  <Words>1014</Words>
  <Application>Microsoft Office PowerPoint</Application>
  <PresentationFormat>On-screen Show (4:3)</PresentationFormat>
  <Paragraphs>318</Paragraphs>
  <Slides>33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Project status report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% PCPN SWX June 2004-2008</vt:lpstr>
      <vt:lpstr>% PCPN SWX July 2004-2008</vt:lpstr>
      <vt:lpstr>% PCPN SWX aug 2004-2008</vt:lpstr>
      <vt:lpstr>Day 1-7 POD MJJA 2004-2008</vt:lpstr>
      <vt:lpstr>Slide 16</vt:lpstr>
      <vt:lpstr>Day 1-7 FAR MJJA 2004-2008</vt:lpstr>
      <vt:lpstr>Slide 18</vt:lpstr>
      <vt:lpstr>Slide 19</vt:lpstr>
      <vt:lpstr>Day 1-3 POD MJJA 2004-2008</vt:lpstr>
      <vt:lpstr>Slide 21</vt:lpstr>
      <vt:lpstr>Day 1-3 FAR MJJA 2004-2008</vt:lpstr>
      <vt:lpstr>Day 1-3 FAR MJJA 2004-2008</vt:lpstr>
      <vt:lpstr>Slide 24</vt:lpstr>
      <vt:lpstr>Day 4-7 POD MJJA 2004-2008</vt:lpstr>
      <vt:lpstr>Slide 26</vt:lpstr>
      <vt:lpstr>Day 4-7 FAR MJJA 2004-2008</vt:lpstr>
      <vt:lpstr>Day 4-7 FAR MJJA 2004-2008</vt:lpstr>
      <vt:lpstr>Slide 29</vt:lpstr>
      <vt:lpstr>Slide 30</vt:lpstr>
      <vt:lpstr>Slide 31</vt:lpstr>
      <vt:lpstr>Slide 32</vt:lpstr>
      <vt:lpstr>Slide 33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Detailed Look at the Hazardous Weather Outlook</dc:title>
  <dc:subject/>
  <dc:creator>mickey.mcguire</dc:creator>
  <cp:keywords/>
  <dc:description/>
  <cp:lastModifiedBy>wxman1</cp:lastModifiedBy>
  <cp:revision>237</cp:revision>
  <cp:lastPrinted>1601-01-01T00:00:00Z</cp:lastPrinted>
  <dcterms:created xsi:type="dcterms:W3CDTF">2009-08-07T15:33:17Z</dcterms:created>
  <dcterms:modified xsi:type="dcterms:W3CDTF">2009-08-28T12:12:56Z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TC062070741033</vt:lpwstr>
  </property>
</Properties>
</file>