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69" r:id="rId3"/>
    <p:sldId id="311" r:id="rId4"/>
    <p:sldId id="261" r:id="rId5"/>
    <p:sldId id="300" r:id="rId6"/>
    <p:sldId id="265" r:id="rId7"/>
    <p:sldId id="262" r:id="rId8"/>
    <p:sldId id="263" r:id="rId9"/>
    <p:sldId id="264" r:id="rId10"/>
    <p:sldId id="266" r:id="rId11"/>
    <p:sldId id="306" r:id="rId12"/>
    <p:sldId id="258" r:id="rId13"/>
    <p:sldId id="267" r:id="rId14"/>
    <p:sldId id="268" r:id="rId15"/>
    <p:sldId id="273" r:id="rId16"/>
    <p:sldId id="270" r:id="rId17"/>
    <p:sldId id="272" r:id="rId18"/>
    <p:sldId id="271" r:id="rId19"/>
    <p:sldId id="308" r:id="rId20"/>
    <p:sldId id="299" r:id="rId21"/>
    <p:sldId id="312" r:id="rId22"/>
    <p:sldId id="314" r:id="rId23"/>
    <p:sldId id="305" r:id="rId24"/>
    <p:sldId id="309" r:id="rId25"/>
    <p:sldId id="31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3" r:id="rId45"/>
    <p:sldId id="301" r:id="rId46"/>
    <p:sldId id="302" r:id="rId47"/>
    <p:sldId id="310" r:id="rId48"/>
    <p:sldId id="304"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7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CBD95B-080B-41E7-B4E1-004423AB6228}" type="datetimeFigureOut">
              <a:rPr lang="en-US" smtClean="0"/>
              <a:pPr/>
              <a:t>8/26/2009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305047-C353-42EA-82B3-75F1576BC30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DD305047-C353-42EA-82B3-75F1576BC307}" type="slidenum">
              <a:rPr lang="en-US" smtClean="0"/>
              <a:pPr/>
              <a:t>23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right-hand side terms represent the advection of vertical vorticity (z), the tilting of horizontal vorticity</a:t>
            </a:r>
          </a:p>
          <a:p>
            <a:r>
              <a:rPr lang="en-US" sz="1200" b="0" kern="1200" baseline="0" dirty="0" smtClean="0">
                <a:solidFill>
                  <a:schemeClr val="tx1"/>
                </a:solidFill>
                <a:latin typeface="+mn-lt"/>
                <a:ea typeface="+mn-ea"/>
                <a:cs typeface="+mn-cs"/>
              </a:rPr>
              <a:t>(vh), and the stretching of vertical vorticity, respectively</a:t>
            </a:r>
            <a:endParaRPr lang="en-US" b="0" dirty="0"/>
          </a:p>
        </p:txBody>
      </p:sp>
      <p:sp>
        <p:nvSpPr>
          <p:cNvPr id="4" name="Slide Number Placeholder 3"/>
          <p:cNvSpPr>
            <a:spLocks noGrp="1"/>
          </p:cNvSpPr>
          <p:nvPr>
            <p:ph type="sldNum" sz="quarter" idx="10"/>
          </p:nvPr>
        </p:nvSpPr>
        <p:spPr/>
        <p:txBody>
          <a:bodyPr/>
          <a:lstStyle/>
          <a:p>
            <a:fld id="{DD305047-C353-42EA-82B3-75F1576BC307}" type="slidenum">
              <a:rPr lang="en-US" smtClean="0"/>
              <a:pPr/>
              <a:t>24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391353-D9A4-4162-BA5D-A28776A74191}" type="datetimeFigureOut">
              <a:rPr lang="en-US" smtClean="0"/>
              <a:pPr/>
              <a:t>8/26/2009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6D35314-EB22-4815-9253-DF305BF9696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391353-D9A4-4162-BA5D-A28776A74191}" type="datetimeFigureOut">
              <a:rPr lang="en-US" smtClean="0"/>
              <a:pPr/>
              <a:t>8/26/2009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6D35314-EB22-4815-9253-DF305BF9696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391353-D9A4-4162-BA5D-A28776A74191}" type="datetimeFigureOut">
              <a:rPr lang="en-US" smtClean="0"/>
              <a:pPr/>
              <a:t>8/26/2009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6D35314-EB22-4815-9253-DF305BF9696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391353-D9A4-4162-BA5D-A28776A74191}" type="datetimeFigureOut">
              <a:rPr lang="en-US" smtClean="0"/>
              <a:pPr/>
              <a:t>8/26/2009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6D35314-EB22-4815-9253-DF305BF9696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391353-D9A4-4162-BA5D-A28776A74191}" type="datetimeFigureOut">
              <a:rPr lang="en-US" smtClean="0"/>
              <a:pPr/>
              <a:t>8/26/2009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6D35314-EB22-4815-9253-DF305BF9696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391353-D9A4-4162-BA5D-A28776A74191}" type="datetimeFigureOut">
              <a:rPr lang="en-US" smtClean="0"/>
              <a:pPr/>
              <a:t>8/26/2009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6D35314-EB22-4815-9253-DF305BF9696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391353-D9A4-4162-BA5D-A28776A74191}" type="datetimeFigureOut">
              <a:rPr lang="en-US" smtClean="0"/>
              <a:pPr/>
              <a:t>8/26/2009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6D35314-EB22-4815-9253-DF305BF9696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391353-D9A4-4162-BA5D-A28776A74191}" type="datetimeFigureOut">
              <a:rPr lang="en-US" smtClean="0"/>
              <a:pPr/>
              <a:t>8/26/2009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6D35314-EB22-4815-9253-DF305BF9696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391353-D9A4-4162-BA5D-A28776A74191}" type="datetimeFigureOut">
              <a:rPr lang="en-US" smtClean="0"/>
              <a:pPr/>
              <a:t>8/26/2009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6D35314-EB22-4815-9253-DF305BF9696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391353-D9A4-4162-BA5D-A28776A74191}" type="datetimeFigureOut">
              <a:rPr lang="en-US" smtClean="0"/>
              <a:pPr/>
              <a:t>8/26/2009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6D35314-EB22-4815-9253-DF305BF9696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391353-D9A4-4162-BA5D-A28776A74191}" type="datetimeFigureOut">
              <a:rPr lang="en-US" smtClean="0"/>
              <a:pPr/>
              <a:t>8/26/2009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6D35314-EB22-4815-9253-DF305BF9696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391353-D9A4-4162-BA5D-A28776A74191}" type="datetimeFigureOut">
              <a:rPr lang="en-US" smtClean="0"/>
              <a:pPr/>
              <a:t>8/26/2009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D35314-EB22-4815-9253-DF305BF9696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gif"/></Relationships>
</file>

<file path=ppt/slides/_rels/slide24.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g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amage_Photo_3.bmp"/>
          <p:cNvPicPr>
            <a:picLocks noChangeAspect="1"/>
          </p:cNvPicPr>
          <p:nvPr/>
        </p:nvPicPr>
        <p:blipFill>
          <a:blip r:embed="rId2" cstate="print"/>
          <a:stretch>
            <a:fillRect/>
          </a:stretch>
        </p:blipFill>
        <p:spPr>
          <a:xfrm>
            <a:off x="0" y="533400"/>
            <a:ext cx="9144000" cy="6858000"/>
          </a:xfrm>
          <a:prstGeom prst="rect">
            <a:avLst/>
          </a:prstGeom>
        </p:spPr>
      </p:pic>
      <p:sp>
        <p:nvSpPr>
          <p:cNvPr id="2" name="Title 1"/>
          <p:cNvSpPr>
            <a:spLocks noGrp="1"/>
          </p:cNvSpPr>
          <p:nvPr>
            <p:ph type="ctrTitle"/>
          </p:nvPr>
        </p:nvSpPr>
        <p:spPr>
          <a:xfrm>
            <a:off x="762000" y="914400"/>
            <a:ext cx="7772400" cy="1470025"/>
          </a:xfrm>
        </p:spPr>
        <p:txBody>
          <a:bodyPr>
            <a:normAutofit fontScale="90000"/>
          </a:bodyPr>
          <a:lstStyle/>
          <a:p>
            <a:r>
              <a:rPr lang="en-US" b="1" i="1" dirty="0">
                <a:solidFill>
                  <a:srgbClr val="FFC000"/>
                </a:solidFill>
                <a:effectLst>
                  <a:outerShdw blurRad="38100" dist="38100" dir="2700000" algn="tl">
                    <a:srgbClr val="000000">
                      <a:alpha val="43137"/>
                    </a:srgbClr>
                  </a:outerShdw>
                </a:effectLst>
              </a:rPr>
              <a:t>MISOCYCLONE INTERACTION IN THE APRIL 4, 2009 </a:t>
            </a:r>
            <a:r>
              <a:rPr lang="en-US" b="1" i="1" dirty="0" smtClean="0">
                <a:solidFill>
                  <a:srgbClr val="FFC000"/>
                </a:solidFill>
                <a:effectLst>
                  <a:outerShdw blurRad="38100" dist="38100" dir="2700000" algn="tl">
                    <a:srgbClr val="000000">
                      <a:alpha val="43137"/>
                    </a:srgbClr>
                  </a:outerShdw>
                </a:effectLst>
              </a:rPr>
              <a:t>FAIRFIELD NEBRASKA TORNADIC EVENT </a:t>
            </a:r>
            <a:r>
              <a:rPr lang="en-US" dirty="0"/>
              <a:t/>
            </a:r>
            <a:br>
              <a:rPr lang="en-US" dirty="0"/>
            </a:br>
            <a:endParaRPr lang="en-US" dirty="0"/>
          </a:p>
        </p:txBody>
      </p:sp>
      <p:sp>
        <p:nvSpPr>
          <p:cNvPr id="3" name="Subtitle 2"/>
          <p:cNvSpPr>
            <a:spLocks noGrp="1"/>
          </p:cNvSpPr>
          <p:nvPr>
            <p:ph type="subTitle" idx="1"/>
          </p:nvPr>
        </p:nvSpPr>
        <p:spPr>
          <a:xfrm>
            <a:off x="1371600" y="5410200"/>
            <a:ext cx="6400800" cy="1752600"/>
          </a:xfrm>
        </p:spPr>
        <p:txBody>
          <a:bodyPr/>
          <a:lstStyle/>
          <a:p>
            <a:r>
              <a:rPr lang="en-US" sz="2400" b="1" i="1" dirty="0">
                <a:solidFill>
                  <a:srgbClr val="FFFF00"/>
                </a:solidFill>
                <a:effectLst>
                  <a:outerShdw blurRad="38100" dist="38100" dir="2700000" algn="tl">
                    <a:srgbClr val="000000">
                      <a:alpha val="43137"/>
                    </a:srgbClr>
                  </a:outerShdw>
                </a:effectLst>
              </a:rPr>
              <a:t>AARON W. JOHNSON</a:t>
            </a:r>
          </a:p>
          <a:p>
            <a:r>
              <a:rPr lang="en-US" sz="2400" b="1" i="1" dirty="0">
                <a:solidFill>
                  <a:srgbClr val="FFFF00"/>
                </a:solidFill>
                <a:effectLst>
                  <a:outerShdw blurRad="38100" dist="38100" dir="2700000" algn="tl">
                    <a:srgbClr val="000000">
                      <a:alpha val="43137"/>
                    </a:srgbClr>
                  </a:outerShdw>
                </a:effectLst>
              </a:rPr>
              <a:t>NOAA/NWS Weather Forecast </a:t>
            </a:r>
            <a:r>
              <a:rPr lang="en-US" sz="2400" b="1" i="1" dirty="0" smtClean="0">
                <a:solidFill>
                  <a:srgbClr val="FFFF00"/>
                </a:solidFill>
                <a:effectLst>
                  <a:outerShdw blurRad="38100" dist="38100" dir="2700000" algn="tl">
                    <a:srgbClr val="000000">
                      <a:alpha val="43137"/>
                    </a:srgbClr>
                  </a:outerShdw>
                </a:effectLst>
              </a:rPr>
              <a:t>Office </a:t>
            </a:r>
          </a:p>
          <a:p>
            <a:r>
              <a:rPr lang="en-US" sz="2400" b="1" i="1" dirty="0" smtClean="0">
                <a:solidFill>
                  <a:srgbClr val="FFFF00"/>
                </a:solidFill>
                <a:effectLst>
                  <a:outerShdw blurRad="38100" dist="38100" dir="2700000" algn="tl">
                    <a:srgbClr val="000000">
                      <a:alpha val="43137"/>
                    </a:srgbClr>
                  </a:outerShdw>
                </a:effectLst>
              </a:rPr>
              <a:t>Hastings </a:t>
            </a:r>
            <a:r>
              <a:rPr lang="en-US" sz="2400" b="1" i="1" dirty="0">
                <a:solidFill>
                  <a:srgbClr val="FFFF00"/>
                </a:solidFill>
                <a:effectLst>
                  <a:outerShdw blurRad="38100" dist="38100" dir="2700000" algn="tl">
                    <a:srgbClr val="000000">
                      <a:alpha val="43137"/>
                    </a:srgbClr>
                  </a:outerShdw>
                </a:effectLst>
              </a:rPr>
              <a:t>Nebraska</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62600" y="838200"/>
            <a:ext cx="3581400" cy="1447800"/>
          </a:xfrm>
        </p:spPr>
        <p:txBody>
          <a:bodyPr>
            <a:noAutofit/>
          </a:bodyPr>
          <a:lstStyle/>
          <a:p>
            <a:pPr algn="ctr"/>
            <a:r>
              <a:rPr lang="en-US" sz="32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review of </a:t>
            </a:r>
            <a:br>
              <a:rPr lang="en-US" sz="32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br>
            <a:r>
              <a:rPr lang="en-US" sz="32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APRIL 4 2009 </a:t>
            </a:r>
            <a:endParaRPr lang="en-US" sz="3200" i="1" cap="all"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descr="day1otlk_20090404_1200_prt.gif"/>
          <p:cNvPicPr>
            <a:picLocks noChangeAspect="1"/>
          </p:cNvPicPr>
          <p:nvPr/>
        </p:nvPicPr>
        <p:blipFill>
          <a:blip r:embed="rId3" cstate="print"/>
          <a:stretch>
            <a:fillRect/>
          </a:stretch>
        </p:blipFill>
        <p:spPr>
          <a:xfrm>
            <a:off x="0" y="0"/>
            <a:ext cx="5543550" cy="3886200"/>
          </a:xfrm>
          <a:prstGeom prst="rect">
            <a:avLst/>
          </a:prstGeom>
        </p:spPr>
      </p:pic>
      <p:pic>
        <p:nvPicPr>
          <p:cNvPr id="5" name="Picture 4" descr="day1probotlk_20090404_1200_torn_prt.gif"/>
          <p:cNvPicPr>
            <a:picLocks noChangeAspect="1"/>
          </p:cNvPicPr>
          <p:nvPr/>
        </p:nvPicPr>
        <p:blipFill>
          <a:blip r:embed="rId4" cstate="print"/>
          <a:stretch>
            <a:fillRect/>
          </a:stretch>
        </p:blipFill>
        <p:spPr>
          <a:xfrm>
            <a:off x="3600450" y="2971800"/>
            <a:ext cx="5543550" cy="38862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62600" y="838200"/>
            <a:ext cx="3581400" cy="1447800"/>
          </a:xfrm>
        </p:spPr>
        <p:txBody>
          <a:bodyPr>
            <a:noAutofit/>
          </a:bodyPr>
          <a:lstStyle/>
          <a:p>
            <a:pPr algn="ctr"/>
            <a:r>
              <a:rPr lang="en-US" sz="32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review of </a:t>
            </a:r>
            <a:br>
              <a:rPr lang="en-US" sz="32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br>
            <a:r>
              <a:rPr lang="en-US" sz="32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APRIL 4 2009 </a:t>
            </a:r>
            <a:endParaRPr lang="en-US" sz="3200" i="1" cap="all"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6" name="Picture 5" descr="day1otlk_20090404_1630_prt.gif"/>
          <p:cNvPicPr>
            <a:picLocks noChangeAspect="1"/>
          </p:cNvPicPr>
          <p:nvPr/>
        </p:nvPicPr>
        <p:blipFill>
          <a:blip r:embed="rId3" cstate="print"/>
          <a:stretch>
            <a:fillRect/>
          </a:stretch>
        </p:blipFill>
        <p:spPr>
          <a:xfrm>
            <a:off x="0" y="0"/>
            <a:ext cx="5543550" cy="3886200"/>
          </a:xfrm>
          <a:prstGeom prst="rect">
            <a:avLst/>
          </a:prstGeom>
        </p:spPr>
      </p:pic>
      <p:pic>
        <p:nvPicPr>
          <p:cNvPr id="7" name="Picture 6" descr="day1probotlk_20090404_1630_torn_prt.gif"/>
          <p:cNvPicPr>
            <a:picLocks noChangeAspect="1"/>
          </p:cNvPicPr>
          <p:nvPr/>
        </p:nvPicPr>
        <p:blipFill>
          <a:blip r:embed="rId4" cstate="print"/>
          <a:stretch>
            <a:fillRect/>
          </a:stretch>
        </p:blipFill>
        <p:spPr>
          <a:xfrm>
            <a:off x="3600450" y="2971800"/>
            <a:ext cx="5543550" cy="3886200"/>
          </a:xfrm>
          <a:prstGeom prst="rect">
            <a:avLst/>
          </a:prstGeom>
        </p:spPr>
      </p:pic>
    </p:spTree>
  </p:cSld>
  <p:clrMapOvr>
    <a:masterClrMapping/>
  </p:clrMapOvr>
  <p:transition>
    <p:randomBa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33400"/>
          </a:xfrm>
        </p:spPr>
        <p:txBody>
          <a:bodyPr>
            <a:noAutofit/>
          </a:bodyPr>
          <a:lstStyle/>
          <a:p>
            <a:pPr algn="ctr"/>
            <a:r>
              <a:rPr lang="en-US" sz="32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review of APRIL 4 2009 </a:t>
            </a:r>
            <a:endParaRPr lang="en-US" sz="3200" i="1" cap="all"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7" name="Picture 6" descr="090404_rpts.gif"/>
          <p:cNvPicPr>
            <a:picLocks noChangeAspect="1"/>
          </p:cNvPicPr>
          <p:nvPr/>
        </p:nvPicPr>
        <p:blipFill>
          <a:blip r:embed="rId3" cstate="print"/>
          <a:stretch>
            <a:fillRect/>
          </a:stretch>
        </p:blipFill>
        <p:spPr>
          <a:xfrm>
            <a:off x="198344" y="693656"/>
            <a:ext cx="8793256" cy="6164344"/>
          </a:xfrm>
          <a:prstGeom prst="rect">
            <a:avLst/>
          </a:prstGeom>
        </p:spPr>
      </p:pic>
    </p:spTree>
  </p:cSld>
  <p:clrMapOvr>
    <a:masterClrMapping/>
  </p:clrMapOvr>
  <p:transition>
    <p:randomBa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533400"/>
          </a:xfrm>
        </p:spPr>
        <p:txBody>
          <a:bodyPr>
            <a:noAutofit/>
          </a:bodyPr>
          <a:lstStyle/>
          <a:p>
            <a:pPr algn="ctr"/>
            <a:r>
              <a:rPr lang="en-US" sz="24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Tornado time estimated between 2038-2043 gmt</a:t>
            </a:r>
            <a:endParaRPr lang="en-US" sz="2400" i="1" cap="all"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descr="Fairfield_Tor.png"/>
          <p:cNvPicPr>
            <a:picLocks noChangeAspect="1"/>
          </p:cNvPicPr>
          <p:nvPr/>
        </p:nvPicPr>
        <p:blipFill>
          <a:blip r:embed="rId3" cstate="print"/>
          <a:stretch>
            <a:fillRect/>
          </a:stretch>
        </p:blipFill>
        <p:spPr>
          <a:xfrm>
            <a:off x="1295400" y="904875"/>
            <a:ext cx="6524625" cy="595312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33400"/>
          </a:xfrm>
        </p:spPr>
        <p:txBody>
          <a:bodyPr>
            <a:noAutofit/>
          </a:bodyPr>
          <a:lstStyle/>
          <a:p>
            <a:pPr algn="ctr"/>
            <a:r>
              <a:rPr lang="en-US" sz="32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review of APRIL 4 2009 </a:t>
            </a:r>
            <a:endParaRPr lang="en-US" sz="3200" i="1" cap="all"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5" name="Picture 4" descr="Damage_Photo_1.bmp"/>
          <p:cNvPicPr>
            <a:picLocks noChangeAspect="1"/>
          </p:cNvPicPr>
          <p:nvPr/>
        </p:nvPicPr>
        <p:blipFill>
          <a:blip r:embed="rId3" cstate="print"/>
          <a:stretch>
            <a:fillRect/>
          </a:stretch>
        </p:blipFill>
        <p:spPr>
          <a:xfrm>
            <a:off x="152400" y="457200"/>
            <a:ext cx="2895600" cy="2168889"/>
          </a:xfrm>
          <a:prstGeom prst="rect">
            <a:avLst/>
          </a:prstGeom>
        </p:spPr>
      </p:pic>
      <p:pic>
        <p:nvPicPr>
          <p:cNvPr id="6" name="Picture 5" descr="Damage_Photo_2.bmp"/>
          <p:cNvPicPr>
            <a:picLocks noChangeAspect="1"/>
          </p:cNvPicPr>
          <p:nvPr/>
        </p:nvPicPr>
        <p:blipFill>
          <a:blip r:embed="rId4" cstate="print"/>
          <a:stretch>
            <a:fillRect/>
          </a:stretch>
        </p:blipFill>
        <p:spPr>
          <a:xfrm>
            <a:off x="3048000" y="457200"/>
            <a:ext cx="2741578" cy="2142223"/>
          </a:xfrm>
          <a:prstGeom prst="rect">
            <a:avLst/>
          </a:prstGeom>
        </p:spPr>
      </p:pic>
      <p:pic>
        <p:nvPicPr>
          <p:cNvPr id="7" name="Picture 6" descr="Damage_Photo_3.bmp"/>
          <p:cNvPicPr>
            <a:picLocks noChangeAspect="1"/>
          </p:cNvPicPr>
          <p:nvPr/>
        </p:nvPicPr>
        <p:blipFill>
          <a:blip r:embed="rId5" cstate="print"/>
          <a:stretch>
            <a:fillRect/>
          </a:stretch>
        </p:blipFill>
        <p:spPr>
          <a:xfrm>
            <a:off x="5791200" y="457200"/>
            <a:ext cx="2817778" cy="2151111"/>
          </a:xfrm>
          <a:prstGeom prst="rect">
            <a:avLst/>
          </a:prstGeom>
        </p:spPr>
      </p:pic>
      <p:pic>
        <p:nvPicPr>
          <p:cNvPr id="8" name="Picture 7" descr="Damage_Photo_4.bmp"/>
          <p:cNvPicPr>
            <a:picLocks noChangeAspect="1"/>
          </p:cNvPicPr>
          <p:nvPr/>
        </p:nvPicPr>
        <p:blipFill>
          <a:blip r:embed="rId6" cstate="print"/>
          <a:stretch>
            <a:fillRect/>
          </a:stretch>
        </p:blipFill>
        <p:spPr>
          <a:xfrm>
            <a:off x="152400" y="2590800"/>
            <a:ext cx="2902867" cy="2160000"/>
          </a:xfrm>
          <a:prstGeom prst="rect">
            <a:avLst/>
          </a:prstGeom>
        </p:spPr>
      </p:pic>
      <p:pic>
        <p:nvPicPr>
          <p:cNvPr id="10" name="Picture 9" descr="Damage_Photo_6.bmp"/>
          <p:cNvPicPr>
            <a:picLocks noChangeAspect="1"/>
          </p:cNvPicPr>
          <p:nvPr/>
        </p:nvPicPr>
        <p:blipFill>
          <a:blip r:embed="rId7" cstate="print"/>
          <a:stretch>
            <a:fillRect/>
          </a:stretch>
        </p:blipFill>
        <p:spPr>
          <a:xfrm>
            <a:off x="3048000" y="2590800"/>
            <a:ext cx="2800000" cy="2142223"/>
          </a:xfrm>
          <a:prstGeom prst="rect">
            <a:avLst/>
          </a:prstGeom>
        </p:spPr>
      </p:pic>
      <p:pic>
        <p:nvPicPr>
          <p:cNvPr id="11" name="Picture 10" descr="Damage_Photo_7.bmp"/>
          <p:cNvPicPr>
            <a:picLocks noChangeAspect="1"/>
          </p:cNvPicPr>
          <p:nvPr/>
        </p:nvPicPr>
        <p:blipFill>
          <a:blip r:embed="rId8" cstate="print"/>
          <a:stretch>
            <a:fillRect/>
          </a:stretch>
        </p:blipFill>
        <p:spPr>
          <a:xfrm>
            <a:off x="5791200" y="2590800"/>
            <a:ext cx="2817778" cy="2151111"/>
          </a:xfrm>
          <a:prstGeom prst="rect">
            <a:avLst/>
          </a:prstGeom>
        </p:spPr>
      </p:pic>
      <p:pic>
        <p:nvPicPr>
          <p:cNvPr id="12" name="Picture 11" descr="Damage_Photo_10.bmp"/>
          <p:cNvPicPr>
            <a:picLocks noChangeAspect="1"/>
          </p:cNvPicPr>
          <p:nvPr/>
        </p:nvPicPr>
        <p:blipFill>
          <a:blip r:embed="rId9" cstate="print"/>
          <a:stretch>
            <a:fillRect/>
          </a:stretch>
        </p:blipFill>
        <p:spPr>
          <a:xfrm>
            <a:off x="152400" y="4698000"/>
            <a:ext cx="2895600" cy="2160000"/>
          </a:xfrm>
          <a:prstGeom prst="rect">
            <a:avLst/>
          </a:prstGeom>
        </p:spPr>
      </p:pic>
      <p:pic>
        <p:nvPicPr>
          <p:cNvPr id="13" name="Picture 12" descr="Damage_Photo_11.bmp"/>
          <p:cNvPicPr>
            <a:picLocks noChangeAspect="1"/>
          </p:cNvPicPr>
          <p:nvPr/>
        </p:nvPicPr>
        <p:blipFill>
          <a:blip r:embed="rId10" cstate="print"/>
          <a:stretch>
            <a:fillRect/>
          </a:stretch>
        </p:blipFill>
        <p:spPr>
          <a:xfrm>
            <a:off x="3048000" y="4706889"/>
            <a:ext cx="2743200" cy="2151111"/>
          </a:xfrm>
          <a:prstGeom prst="rect">
            <a:avLst/>
          </a:prstGeom>
        </p:spPr>
      </p:pic>
      <p:pic>
        <p:nvPicPr>
          <p:cNvPr id="14" name="Picture 13" descr="Damage_Photo_12.bmp"/>
          <p:cNvPicPr>
            <a:picLocks noChangeAspect="1"/>
          </p:cNvPicPr>
          <p:nvPr/>
        </p:nvPicPr>
        <p:blipFill>
          <a:blip r:embed="rId11" cstate="print"/>
          <a:stretch>
            <a:fillRect/>
          </a:stretch>
        </p:blipFill>
        <p:spPr>
          <a:xfrm>
            <a:off x="5791200" y="4698000"/>
            <a:ext cx="2817778" cy="2160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381000" y="152400"/>
            <a:ext cx="8534400" cy="457200"/>
          </a:xfrm>
          <a:prstGeom prst="rect">
            <a:avLst/>
          </a:prstGeom>
        </p:spPr>
        <p:txBody>
          <a:bodyPr vert="horz" lIns="91440" tIns="45720" rIns="91440" bIns="45720" rtlCol="0" anchor="ctr">
            <a:noAutofit/>
          </a:bodyPr>
          <a:lstStyle/>
          <a:p>
            <a:pPr lvl="0" algn="ctr">
              <a:spcBef>
                <a:spcPct val="0"/>
              </a:spcBef>
            </a:pP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2" name="Title 1"/>
          <p:cNvSpPr txBox="1">
            <a:spLocks/>
          </p:cNvSpPr>
          <p:nvPr/>
        </p:nvSpPr>
        <p:spPr>
          <a:xfrm>
            <a:off x="0" y="3124200"/>
            <a:ext cx="9144000" cy="457200"/>
          </a:xfrm>
          <a:prstGeom prst="rect">
            <a:avLst/>
          </a:prstGeom>
        </p:spPr>
        <p:txBody>
          <a:bodyPr vert="horz" lIns="91440" tIns="45720" rIns="91440" bIns="45720" rtlCol="0" anchor="ctr">
            <a:noAutofit/>
          </a:bodyPr>
          <a:lstStyle/>
          <a:p>
            <a:pPr lvl="0" algn="ctr">
              <a:spcBef>
                <a:spcPct val="0"/>
              </a:spcBef>
            </a:pPr>
            <a:r>
              <a:rPr lang="en-US" sz="2800" i="1" cap="all" dirty="0" smtClean="0">
                <a:solidFill>
                  <a:srgbClr val="FFC000"/>
                </a:solidFill>
                <a:effectLst>
                  <a:outerShdw blurRad="38100" dist="38100" dir="2700000" algn="tl">
                    <a:srgbClr val="000000">
                      <a:alpha val="43137"/>
                    </a:srgbClr>
                  </a:outerShdw>
                </a:effectLst>
                <a:latin typeface="Arial" pitchFamily="34" charset="0"/>
                <a:ea typeface="+mj-ea"/>
                <a:cs typeface="Arial" pitchFamily="34" charset="0"/>
              </a:rPr>
              <a:t>Davies/guyer (2004) and Davies (2006) closed 500MB tornado events…key findings</a:t>
            </a:r>
          </a:p>
          <a:p>
            <a:pPr lvl="0">
              <a:spcBef>
                <a:spcPct val="0"/>
              </a:spcBef>
            </a:pPr>
            <a:r>
              <a:rPr kumimoji="0" lang="en-US" sz="2000" b="0" i="1" u="none" strike="noStrike" kern="1200" cap="all"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a:t>
            </a:r>
          </a:p>
          <a:p>
            <a:pPr lvl="0">
              <a:spcBef>
                <a:spcPct val="0"/>
              </a:spcBef>
              <a:buFont typeface="Arial" pitchFamily="34" charset="0"/>
              <a:buChar char="•"/>
            </a:pPr>
            <a:r>
              <a:rPr lang="en-US" sz="1600" b="1" i="1" dirty="0" smtClean="0">
                <a:solidFill>
                  <a:srgbClr val="FFFF00"/>
                </a:solidFill>
                <a:effectLst>
                  <a:outerShdw blurRad="38100" dist="38100" dir="2700000" algn="tl">
                    <a:srgbClr val="000000">
                      <a:alpha val="43137"/>
                    </a:srgbClr>
                  </a:outerShdw>
                </a:effectLst>
              </a:rPr>
              <a:t> 	A surface warm sector with dewpoints usually lower to mid-50s °F or greater located within 	roughly 320 km of the CC500L</a:t>
            </a:r>
          </a:p>
          <a:p>
            <a:pPr lvl="0">
              <a:spcBef>
                <a:spcPct val="0"/>
              </a:spcBef>
            </a:pPr>
            <a:endParaRPr lang="en-US" sz="1600" b="1" i="1" dirty="0" smtClean="0">
              <a:solidFill>
                <a:srgbClr val="FFFF00"/>
              </a:solidFill>
              <a:effectLst>
                <a:outerShdw blurRad="38100" dist="38100" dir="2700000" algn="tl">
                  <a:srgbClr val="000000">
                    <a:alpha val="43137"/>
                  </a:srgbClr>
                </a:outerShdw>
              </a:effectLst>
            </a:endParaRPr>
          </a:p>
          <a:p>
            <a:pPr lvl="0">
              <a:spcBef>
                <a:spcPct val="0"/>
              </a:spcBef>
              <a:buFont typeface="Arial" pitchFamily="34" charset="0"/>
              <a:buChar char="•"/>
            </a:pPr>
            <a:r>
              <a:rPr lang="en-US" sz="1600" b="1"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r>
              <a:rPr lang="en-US" sz="1600" b="1" i="1" dirty="0" smtClean="0">
                <a:solidFill>
                  <a:srgbClr val="FFFF00"/>
                </a:solidFill>
                <a:effectLst>
                  <a:outerShdw blurRad="38100" dist="38100" dir="2700000" algn="tl">
                    <a:srgbClr val="000000">
                      <a:alpha val="43137"/>
                    </a:srgbClr>
                  </a:outerShdw>
                </a:effectLst>
              </a:rPr>
              <a:t>True Vertically Stacked Systems Less Likely to Produce 	Tornadoes…e.g. “Cold Core” wording 	with these events is deceptive. Steep low-level lapse rates within the warm sector ahead of the 	mid-level low more import</a:t>
            </a:r>
          </a:p>
          <a:p>
            <a:pPr lvl="0">
              <a:spcBef>
                <a:spcPct val="0"/>
              </a:spcBef>
            </a:pPr>
            <a:endParaRPr lang="en-US" sz="1600" b="1"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endParaRPr>
          </a:p>
          <a:p>
            <a:pPr lvl="0">
              <a:spcBef>
                <a:spcPct val="0"/>
              </a:spcBef>
              <a:buFont typeface="Arial" pitchFamily="34" charset="0"/>
              <a:buChar char="•"/>
            </a:pPr>
            <a:r>
              <a:rPr lang="en-US" sz="1600" b="1" i="1" dirty="0" smtClean="0">
                <a:solidFill>
                  <a:srgbClr val="FFFF00"/>
                </a:solidFill>
                <a:effectLst>
                  <a:outerShdw blurRad="38100" dist="38100" dir="2700000" algn="tl">
                    <a:srgbClr val="000000">
                      <a:alpha val="43137"/>
                    </a:srgbClr>
                  </a:outerShdw>
                </a:effectLst>
              </a:rPr>
              <a:t>	A surface boundary intersection or “focus” area (usually east/northeast/southeast of the 	surface low) located within roughly 320 km of the CC500L. </a:t>
            </a:r>
          </a:p>
          <a:p>
            <a:endParaRPr lang="en-US" sz="1600" b="1" i="1" dirty="0" smtClean="0">
              <a:solidFill>
                <a:srgbClr val="FFFF00"/>
              </a:solidFill>
              <a:effectLst>
                <a:outerShdw blurRad="38100" dist="38100" dir="2700000" algn="tl">
                  <a:srgbClr val="000000">
                    <a:alpha val="43137"/>
                  </a:srgbClr>
                </a:outerShdw>
              </a:effectLst>
            </a:endParaRPr>
          </a:p>
          <a:p>
            <a:pPr>
              <a:buFont typeface="Arial" pitchFamily="34" charset="0"/>
              <a:buChar char="•"/>
            </a:pPr>
            <a:r>
              <a:rPr lang="en-US" sz="1600" b="1" i="1" dirty="0" smtClean="0">
                <a:solidFill>
                  <a:srgbClr val="FFFF00"/>
                </a:solidFill>
                <a:effectLst>
                  <a:outerShdw blurRad="38100" dist="38100" dir="2700000" algn="tl">
                    <a:srgbClr val="000000">
                      <a:alpha val="43137"/>
                    </a:srgbClr>
                  </a:outerShdw>
                </a:effectLst>
              </a:rPr>
              <a:t>	A surface thermal ridge, extending into the surface boundary intersection area east of the 	surface low. This thermal ridge would likely increase low-level lapse rates in the local area 	where the 	“nose” of the thermal ridge axis meets the edge of the surface moisture axis near 	the boundary intersection. This steepening of low-level lapse rates could enhance  the local 	environment, increasing the potential for rapid parcel ascent and stretching in low levels.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9" name="Picture 8" descr="Combo_2045Z_Cold.bmp"/>
          <p:cNvPicPr>
            <a:picLocks noChangeAspect="1"/>
          </p:cNvPicPr>
          <p:nvPr/>
        </p:nvPicPr>
        <p:blipFill>
          <a:blip r:embed="rId3" cstate="print"/>
          <a:stretch>
            <a:fillRect/>
          </a:stretch>
        </p:blipFill>
        <p:spPr>
          <a:xfrm>
            <a:off x="0" y="1143000"/>
            <a:ext cx="5410200" cy="3352800"/>
          </a:xfrm>
          <a:prstGeom prst="rect">
            <a:avLst/>
          </a:prstGeom>
        </p:spPr>
      </p:pic>
      <p:sp>
        <p:nvSpPr>
          <p:cNvPr id="2" name="Title 1"/>
          <p:cNvSpPr>
            <a:spLocks noGrp="1"/>
          </p:cNvSpPr>
          <p:nvPr>
            <p:ph type="ctrTitle"/>
          </p:nvPr>
        </p:nvSpPr>
        <p:spPr>
          <a:xfrm>
            <a:off x="0" y="304800"/>
            <a:ext cx="5334000" cy="533400"/>
          </a:xfrm>
        </p:spPr>
        <p:txBody>
          <a:bodyPr>
            <a:noAutofit/>
          </a:bodyPr>
          <a:lstStyle/>
          <a:p>
            <a:pPr algn="ctr"/>
            <a:r>
              <a:rPr lang="en-US" sz="24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Classic sYNOPTIC setup for tornadoes associated with a closed 500 MB LOW</a:t>
            </a:r>
            <a:endParaRPr lang="en-US" sz="2400" i="1" cap="all"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6" name="Picture 5" descr="Davies_Guyer.bmp"/>
          <p:cNvPicPr>
            <a:picLocks noChangeAspect="1"/>
          </p:cNvPicPr>
          <p:nvPr/>
        </p:nvPicPr>
        <p:blipFill>
          <a:blip r:embed="rId4" cstate="print"/>
          <a:stretch>
            <a:fillRect/>
          </a:stretch>
        </p:blipFill>
        <p:spPr>
          <a:xfrm>
            <a:off x="5334000" y="0"/>
            <a:ext cx="3810000" cy="3581400"/>
          </a:xfrm>
          <a:prstGeom prst="rect">
            <a:avLst/>
          </a:prstGeom>
        </p:spPr>
      </p:pic>
      <p:pic>
        <p:nvPicPr>
          <p:cNvPr id="8" name="Picture 7" descr="Davies_Guyer_2.bmp"/>
          <p:cNvPicPr>
            <a:picLocks noChangeAspect="1"/>
          </p:cNvPicPr>
          <p:nvPr/>
        </p:nvPicPr>
        <p:blipFill>
          <a:blip r:embed="rId5" cstate="print"/>
          <a:stretch>
            <a:fillRect/>
          </a:stretch>
        </p:blipFill>
        <p:spPr>
          <a:xfrm>
            <a:off x="5334000" y="3048000"/>
            <a:ext cx="3810000" cy="3352800"/>
          </a:xfrm>
          <a:prstGeom prst="rect">
            <a:avLst/>
          </a:prstGeom>
        </p:spPr>
      </p:pic>
      <p:sp>
        <p:nvSpPr>
          <p:cNvPr id="7" name="Title 1"/>
          <p:cNvSpPr txBox="1">
            <a:spLocks/>
          </p:cNvSpPr>
          <p:nvPr/>
        </p:nvSpPr>
        <p:spPr>
          <a:xfrm>
            <a:off x="5334000" y="63246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1" u="none" strike="noStrike" kern="1200" cap="all" spc="0" normalizeH="0" baseline="0" noProof="0" dirty="0" smtClean="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rPr>
              <a:t>Davies/Guyer 2004</a:t>
            </a: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10" name="Picture 9" descr="Sfc_20Z_3.bmp"/>
          <p:cNvPicPr>
            <a:picLocks noChangeAspect="1"/>
          </p:cNvPicPr>
          <p:nvPr/>
        </p:nvPicPr>
        <p:blipFill>
          <a:blip r:embed="rId6" cstate="print"/>
          <a:stretch>
            <a:fillRect/>
          </a:stretch>
        </p:blipFill>
        <p:spPr>
          <a:xfrm>
            <a:off x="0" y="4495800"/>
            <a:ext cx="5334000" cy="23622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29200" y="457200"/>
            <a:ext cx="4114800" cy="533400"/>
          </a:xfrm>
        </p:spPr>
        <p:txBody>
          <a:bodyPr>
            <a:noAutofit/>
          </a:bodyPr>
          <a:lstStyle/>
          <a:p>
            <a:pPr algn="ctr"/>
            <a:r>
              <a:rPr lang="en-US" sz="24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Surface thermal ridge/0-1km lapse rates</a:t>
            </a:r>
            <a:endParaRPr lang="en-US" sz="2400" i="1" cap="all"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5" name="Picture 4" descr="LAPS_0-1kmLapse_20Z.bmp"/>
          <p:cNvPicPr>
            <a:picLocks noChangeAspect="1"/>
          </p:cNvPicPr>
          <p:nvPr/>
        </p:nvPicPr>
        <p:blipFill>
          <a:blip r:embed="rId3" cstate="print"/>
          <a:stretch>
            <a:fillRect/>
          </a:stretch>
        </p:blipFill>
        <p:spPr>
          <a:xfrm>
            <a:off x="0" y="2971800"/>
            <a:ext cx="5165002" cy="3886200"/>
          </a:xfrm>
          <a:prstGeom prst="rect">
            <a:avLst/>
          </a:prstGeom>
        </p:spPr>
      </p:pic>
      <p:pic>
        <p:nvPicPr>
          <p:cNvPr id="8" name="Picture 7" descr="Combo_2045Z_Cold.bmp"/>
          <p:cNvPicPr>
            <a:picLocks noChangeAspect="1"/>
          </p:cNvPicPr>
          <p:nvPr/>
        </p:nvPicPr>
        <p:blipFill>
          <a:blip r:embed="rId4" cstate="print"/>
          <a:stretch>
            <a:fillRect/>
          </a:stretch>
        </p:blipFill>
        <p:spPr>
          <a:xfrm>
            <a:off x="0" y="0"/>
            <a:ext cx="5029200" cy="3009181"/>
          </a:xfrm>
          <a:prstGeom prst="rect">
            <a:avLst/>
          </a:prstGeom>
        </p:spPr>
      </p:pic>
      <p:sp>
        <p:nvSpPr>
          <p:cNvPr id="9" name="Title 1"/>
          <p:cNvSpPr txBox="1">
            <a:spLocks/>
          </p:cNvSpPr>
          <p:nvPr/>
        </p:nvSpPr>
        <p:spPr>
          <a:xfrm>
            <a:off x="5181600" y="6324600"/>
            <a:ext cx="41148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1" u="none" strike="noStrike" kern="1200" cap="all" spc="0" normalizeH="0" baseline="0" noProof="0" dirty="0" smtClean="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rPr>
              <a:t>Davies 2006</a:t>
            </a: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2051" name="Picture 3"/>
          <p:cNvPicPr>
            <a:picLocks noChangeAspect="1" noChangeArrowheads="1"/>
          </p:cNvPicPr>
          <p:nvPr/>
        </p:nvPicPr>
        <p:blipFill>
          <a:blip r:embed="rId5" cstate="print"/>
          <a:srcRect/>
          <a:stretch>
            <a:fillRect/>
          </a:stretch>
        </p:blipFill>
        <p:spPr bwMode="auto">
          <a:xfrm>
            <a:off x="5029200" y="1752600"/>
            <a:ext cx="41148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324600"/>
            <a:ext cx="8534400" cy="533400"/>
          </a:xfrm>
        </p:spPr>
        <p:txBody>
          <a:bodyPr>
            <a:noAutofit/>
          </a:bodyPr>
          <a:lstStyle/>
          <a:p>
            <a:pPr algn="ctr"/>
            <a:r>
              <a:rPr lang="en-US" sz="24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r>
              <a:rPr lang="en-US" sz="2400" i="1" cap="all"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Davies/guyer 2004</a:t>
            </a:r>
            <a:endParaRPr lang="en-US" sz="2400" i="1" cap="all" dirty="0">
              <a:solidFill>
                <a:srgbClr val="FFC00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914400" y="4267200"/>
            <a:ext cx="7762875" cy="2133600"/>
          </a:xfrm>
          <a:prstGeom prst="rect">
            <a:avLst/>
          </a:prstGeom>
          <a:noFill/>
          <a:ln w="9525">
            <a:noFill/>
            <a:miter lim="800000"/>
            <a:headEnd/>
            <a:tailEnd/>
          </a:ln>
        </p:spPr>
      </p:pic>
      <p:sp>
        <p:nvSpPr>
          <p:cNvPr id="11" name="Title 1"/>
          <p:cNvSpPr txBox="1">
            <a:spLocks/>
          </p:cNvSpPr>
          <p:nvPr/>
        </p:nvSpPr>
        <p:spPr>
          <a:xfrm>
            <a:off x="381000" y="152400"/>
            <a:ext cx="8534400" cy="457200"/>
          </a:xfrm>
          <a:prstGeom prst="rect">
            <a:avLst/>
          </a:prstGeom>
        </p:spPr>
        <p:txBody>
          <a:bodyPr vert="horz" lIns="91440" tIns="45720" rIns="91440" bIns="45720" rtlCol="0" anchor="ctr">
            <a:noAutofit/>
          </a:bodyPr>
          <a:lstStyle/>
          <a:p>
            <a:pPr lvl="0" algn="ctr">
              <a:spcBef>
                <a:spcPct val="0"/>
              </a:spcBef>
            </a:pPr>
            <a:r>
              <a:rPr kumimoji="0" lang="en-US" sz="20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Other Parameter</a:t>
            </a:r>
            <a:r>
              <a:rPr kumimoji="0" lang="en-US" sz="2000" b="1" i="1" u="none" strike="noStrike" kern="1200" cap="all" spc="0" normalizeH="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values</a:t>
            </a:r>
            <a:r>
              <a:rPr kumimoji="0" lang="en-US" sz="20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ON APRIL 4,</a:t>
            </a:r>
            <a:r>
              <a:rPr kumimoji="0" lang="en-US" sz="2000" b="1" i="1" u="none" strike="noStrike" kern="1200" cap="all" spc="0" normalizeH="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2009 (MODIFIED laps SOUNDING) slightly different than previous literature</a:t>
            </a:r>
            <a:endParaRPr kumimoji="0" lang="en-US" sz="20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2" name="Title 1"/>
          <p:cNvSpPr txBox="1">
            <a:spLocks/>
          </p:cNvSpPr>
          <p:nvPr/>
        </p:nvSpPr>
        <p:spPr>
          <a:xfrm>
            <a:off x="4419600" y="2514600"/>
            <a:ext cx="4724400" cy="457200"/>
          </a:xfrm>
          <a:prstGeom prst="rect">
            <a:avLst/>
          </a:prstGeom>
        </p:spPr>
        <p:txBody>
          <a:bodyPr vert="horz" lIns="91440" tIns="45720" rIns="91440" bIns="45720" rtlCol="0" anchor="ctr">
            <a:noAutofit/>
          </a:bodyPr>
          <a:lstStyle/>
          <a:p>
            <a:pPr lvl="0">
              <a:spcBef>
                <a:spcPct val="0"/>
              </a:spcBef>
              <a:buFont typeface="Arial" pitchFamily="34" charset="0"/>
              <a:buChar char="•"/>
            </a:pPr>
            <a:r>
              <a:rPr lang="en-US" sz="2000" i="1" cap="all" dirty="0" smtClean="0">
                <a:solidFill>
                  <a:srgbClr val="FFC000"/>
                </a:solidFill>
                <a:effectLst>
                  <a:outerShdw blurRad="38100" dist="38100" dir="2700000" algn="tl">
                    <a:srgbClr val="000000">
                      <a:alpha val="43137"/>
                    </a:srgbClr>
                  </a:outerShdw>
                </a:effectLst>
                <a:latin typeface="Arial" pitchFamily="34" charset="0"/>
                <a:ea typeface="+mj-ea"/>
                <a:cs typeface="Arial" pitchFamily="34" charset="0"/>
              </a:rPr>
              <a:t>	</a:t>
            </a:r>
            <a:r>
              <a:rPr lang="en-US" b="1" i="1" cap="all" dirty="0" smtClean="0">
                <a:solidFill>
                  <a:srgbClr val="FFC000"/>
                </a:solidFill>
                <a:effectLst>
                  <a:outerShdw blurRad="38100" dist="38100" dir="2700000" algn="tl">
                    <a:srgbClr val="000000">
                      <a:alpha val="43137"/>
                    </a:srgbClr>
                  </a:outerShdw>
                </a:effectLst>
                <a:latin typeface="Arial" pitchFamily="34" charset="0"/>
                <a:ea typeface="+mj-ea"/>
                <a:cs typeface="Arial" pitchFamily="34" charset="0"/>
              </a:rPr>
              <a:t>s</a:t>
            </a:r>
            <a:r>
              <a:rPr kumimoji="0" lang="en-US" b="1" i="1" u="none" kern="1200" cap="all" spc="0" normalizeH="0" baseline="0" noProof="0" dirty="0" smtClean="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rPr>
              <a:t>b cape = ~300-400 j/kg</a:t>
            </a:r>
          </a:p>
          <a:p>
            <a:pPr lvl="0">
              <a:spcBef>
                <a:spcPct val="0"/>
              </a:spcBef>
              <a:buFont typeface="Arial" pitchFamily="34" charset="0"/>
              <a:buChar char="•"/>
            </a:pPr>
            <a:r>
              <a:rPr lang="en-US" b="1" i="1" cap="all" dirty="0" smtClean="0">
                <a:solidFill>
                  <a:srgbClr val="FFC000"/>
                </a:solidFill>
                <a:effectLst>
                  <a:outerShdw blurRad="38100" dist="38100" dir="2700000" algn="tl">
                    <a:srgbClr val="000000">
                      <a:alpha val="43137"/>
                    </a:srgbClr>
                  </a:outerShdw>
                </a:effectLst>
                <a:latin typeface="Arial" pitchFamily="34" charset="0"/>
                <a:ea typeface="+mj-ea"/>
                <a:cs typeface="Arial" pitchFamily="34" charset="0"/>
              </a:rPr>
              <a:t>	0-3km ml cape = 52 j/kg</a:t>
            </a:r>
          </a:p>
          <a:p>
            <a:pPr lvl="0">
              <a:spcBef>
                <a:spcPct val="0"/>
              </a:spcBef>
              <a:buFont typeface="Arial" pitchFamily="34" charset="0"/>
              <a:buChar char="•"/>
            </a:pPr>
            <a:r>
              <a:rPr lang="en-US" b="1" i="1" cap="all" dirty="0" smtClean="0">
                <a:solidFill>
                  <a:srgbClr val="FFC000"/>
                </a:solidFill>
                <a:effectLst>
                  <a:outerShdw blurRad="38100" dist="38100" dir="2700000" algn="tl">
                    <a:srgbClr val="000000">
                      <a:alpha val="43137"/>
                    </a:srgbClr>
                  </a:outerShdw>
                </a:effectLst>
                <a:latin typeface="Arial" pitchFamily="34" charset="0"/>
                <a:ea typeface="+mj-ea"/>
                <a:cs typeface="Arial" pitchFamily="34" charset="0"/>
              </a:rPr>
              <a:t>	0-1KM BULK SHEAR = 27 KTS</a:t>
            </a:r>
          </a:p>
          <a:p>
            <a:pPr lvl="0">
              <a:spcBef>
                <a:spcPct val="0"/>
              </a:spcBef>
              <a:buFont typeface="Arial" pitchFamily="34" charset="0"/>
              <a:buChar char="•"/>
            </a:pPr>
            <a:r>
              <a:rPr lang="en-US" b="1" i="1" cap="all" dirty="0" smtClean="0">
                <a:solidFill>
                  <a:srgbClr val="FFC000"/>
                </a:solidFill>
                <a:effectLst>
                  <a:outerShdw blurRad="38100" dist="38100" dir="2700000" algn="tl">
                    <a:srgbClr val="000000">
                      <a:alpha val="43137"/>
                    </a:srgbClr>
                  </a:outerShdw>
                </a:effectLst>
                <a:latin typeface="Arial" pitchFamily="34" charset="0"/>
                <a:ea typeface="+mj-ea"/>
                <a:cs typeface="Arial" pitchFamily="34" charset="0"/>
              </a:rPr>
              <a:t>	0-6km Bulk shear = 71kts</a:t>
            </a:r>
          </a:p>
          <a:p>
            <a:pPr lvl="0">
              <a:spcBef>
                <a:spcPct val="0"/>
              </a:spcBef>
              <a:buFont typeface="Arial" pitchFamily="34" charset="0"/>
              <a:buChar char="•"/>
            </a:pPr>
            <a:r>
              <a:rPr lang="en-US" b="1" i="1" cap="all" dirty="0" smtClean="0">
                <a:solidFill>
                  <a:srgbClr val="FFC000"/>
                </a:solidFill>
                <a:effectLst>
                  <a:outerShdw blurRad="38100" dist="38100" dir="2700000" algn="tl">
                    <a:srgbClr val="000000">
                      <a:alpha val="43137"/>
                    </a:srgbClr>
                  </a:outerShdw>
                </a:effectLst>
                <a:latin typeface="Arial" pitchFamily="34" charset="0"/>
                <a:ea typeface="+mj-ea"/>
                <a:cs typeface="Arial" pitchFamily="34" charset="0"/>
              </a:rPr>
              <a:t>	Lcl/lfc = ~1200 (m)</a:t>
            </a:r>
          </a:p>
          <a:p>
            <a:pPr lvl="0">
              <a:spcBef>
                <a:spcPct val="0"/>
              </a:spcBef>
              <a:buFont typeface="Arial" pitchFamily="34" charset="0"/>
              <a:buChar char="•"/>
            </a:pPr>
            <a:r>
              <a:rPr lang="en-US" b="1" i="1" cap="all" dirty="0" smtClean="0">
                <a:solidFill>
                  <a:srgbClr val="FFC000"/>
                </a:solidFill>
                <a:effectLst>
                  <a:outerShdw blurRad="38100" dist="38100" dir="2700000" algn="tl">
                    <a:srgbClr val="000000">
                      <a:alpha val="43137"/>
                    </a:srgbClr>
                  </a:outerShdw>
                </a:effectLst>
                <a:latin typeface="Arial" pitchFamily="34" charset="0"/>
                <a:ea typeface="+mj-ea"/>
                <a:cs typeface="Arial" pitchFamily="34" charset="0"/>
              </a:rPr>
              <a:t>	El height = ~7 km</a:t>
            </a:r>
            <a:endParaRPr lang="en-US" b="1" i="1" cap="all" dirty="0" smtClean="0">
              <a:solidFill>
                <a:srgbClr val="FF0000"/>
              </a:solidFill>
              <a:effectLst>
                <a:outerShdw blurRad="38100" dist="38100" dir="2700000" algn="tl">
                  <a:srgbClr val="000000">
                    <a:alpha val="43137"/>
                  </a:srgbClr>
                </a:outerShdw>
              </a:effectLst>
              <a:latin typeface="Arial" pitchFamily="34" charset="0"/>
              <a:ea typeface="+mj-ea"/>
              <a:cs typeface="Arial" pitchFamily="34" charset="0"/>
            </a:endParaRPr>
          </a:p>
          <a:p>
            <a:pPr lvl="0">
              <a:spcBef>
                <a:spcPct val="0"/>
              </a:spcBef>
              <a:buFont typeface="Arial" pitchFamily="34" charset="0"/>
              <a:buChar char="•"/>
            </a:pPr>
            <a:r>
              <a:rPr lang="en-US" b="1" i="1" cap="all" dirty="0" smtClean="0">
                <a:solidFill>
                  <a:srgbClr val="FF0000"/>
                </a:solidFill>
                <a:effectLst>
                  <a:outerShdw blurRad="38100" dist="38100" dir="2700000" algn="tl">
                    <a:srgbClr val="000000">
                      <a:alpha val="43137"/>
                    </a:srgbClr>
                  </a:outerShdw>
                </a:effectLst>
                <a:latin typeface="Arial" pitchFamily="34" charset="0"/>
                <a:ea typeface="+mj-ea"/>
                <a:cs typeface="Arial" pitchFamily="34" charset="0"/>
              </a:rPr>
              <a:t> 	0-1km lapse rate = 9.8c/km</a:t>
            </a:r>
          </a:p>
          <a:p>
            <a:pPr lvl="0">
              <a:spcBef>
                <a:spcPct val="0"/>
              </a:spcBef>
              <a:buFont typeface="Arial" pitchFamily="34" charset="0"/>
              <a:buChar char="•"/>
            </a:pPr>
            <a:r>
              <a:rPr lang="en-US" b="1" i="1" cap="all" dirty="0" smtClean="0">
                <a:solidFill>
                  <a:srgbClr val="FF0000"/>
                </a:solidFill>
                <a:effectLst>
                  <a:outerShdw blurRad="38100" dist="38100" dir="2700000" algn="tl">
                    <a:srgbClr val="000000">
                      <a:alpha val="43137"/>
                    </a:srgbClr>
                  </a:outerShdw>
                </a:effectLst>
                <a:latin typeface="Arial" pitchFamily="34" charset="0"/>
                <a:ea typeface="+mj-ea"/>
                <a:cs typeface="Arial" pitchFamily="34" charset="0"/>
              </a:rPr>
              <a:t> 	0-2 km lapse rate = 8.5 c/km</a:t>
            </a:r>
          </a:p>
          <a:p>
            <a:pPr lvl="0" algn="ctr">
              <a:spcBef>
                <a:spcPct val="0"/>
              </a:spcBef>
            </a:pPr>
            <a:r>
              <a:rPr lang="en-US" sz="2400" b="1" i="1" cap="all" dirty="0" smtClean="0">
                <a:solidFill>
                  <a:srgbClr val="FFC000"/>
                </a:solidFill>
                <a:effectLst>
                  <a:outerShdw blurRad="38100" dist="38100" dir="2700000" algn="tl">
                    <a:srgbClr val="000000">
                      <a:alpha val="43137"/>
                    </a:srgbClr>
                  </a:outerShdw>
                </a:effectLst>
                <a:latin typeface="Arial" pitchFamily="34" charset="0"/>
                <a:ea typeface="+mj-ea"/>
                <a:cs typeface="Arial" pitchFamily="34" charset="0"/>
              </a:rPr>
              <a:t> </a:t>
            </a:r>
          </a:p>
          <a:p>
            <a:pPr lvl="0" algn="ctr">
              <a:spcBef>
                <a:spcPct val="0"/>
              </a:spcBef>
            </a:pPr>
            <a:endParaRPr kumimoji="0" lang="en-US" sz="2400" b="0"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13" name="Picture 12" descr="LAPS_20Z_Mod.bmp"/>
          <p:cNvPicPr>
            <a:picLocks noChangeAspect="1"/>
          </p:cNvPicPr>
          <p:nvPr/>
        </p:nvPicPr>
        <p:blipFill>
          <a:blip r:embed="rId4" cstate="print"/>
          <a:stretch>
            <a:fillRect/>
          </a:stretch>
        </p:blipFill>
        <p:spPr>
          <a:xfrm>
            <a:off x="0" y="761999"/>
            <a:ext cx="4419600" cy="344779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533400"/>
          </a:xfrm>
        </p:spPr>
        <p:txBody>
          <a:bodyPr>
            <a:noAutofit/>
          </a:bodyPr>
          <a:lstStyle/>
          <a:p>
            <a:pPr algn="ctr"/>
            <a:r>
              <a:rPr lang="en-US" sz="20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Tight spin/vorticity from the  nearby mid-level low???  </a:t>
            </a:r>
            <a:br>
              <a:rPr lang="en-US" sz="20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br>
            <a:r>
              <a:rPr lang="en-US" sz="20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High Surface Relative Vorticity???</a:t>
            </a:r>
            <a:endParaRPr lang="en-US" sz="2000" i="1" cap="all"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6" name="Picture 5" descr="SurfaceVort21Z_2.bmp"/>
          <p:cNvPicPr>
            <a:picLocks noChangeAspect="1"/>
          </p:cNvPicPr>
          <p:nvPr/>
        </p:nvPicPr>
        <p:blipFill>
          <a:blip r:embed="rId3" cstate="print"/>
          <a:stretch>
            <a:fillRect/>
          </a:stretch>
        </p:blipFill>
        <p:spPr>
          <a:xfrm>
            <a:off x="762000" y="775914"/>
            <a:ext cx="7686151" cy="6082085"/>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33400"/>
          </a:xfrm>
        </p:spPr>
        <p:txBody>
          <a:bodyPr>
            <a:noAutofit/>
          </a:bodyPr>
          <a:lstStyle/>
          <a:p>
            <a:pPr algn="ctr"/>
            <a:r>
              <a:rPr lang="en-US" sz="32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review of APRIL 4 2009 </a:t>
            </a:r>
            <a:endParaRPr lang="en-US" sz="3200" i="1" cap="all"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6" name="Picture 5" descr="300_090405_00.gif"/>
          <p:cNvPicPr>
            <a:picLocks noChangeAspect="1"/>
          </p:cNvPicPr>
          <p:nvPr/>
        </p:nvPicPr>
        <p:blipFill>
          <a:blip r:embed="rId3" cstate="print"/>
          <a:stretch>
            <a:fillRect/>
          </a:stretch>
        </p:blipFill>
        <p:spPr>
          <a:xfrm>
            <a:off x="381000" y="548640"/>
            <a:ext cx="8412480" cy="630936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381000" y="152400"/>
            <a:ext cx="8534400" cy="457200"/>
          </a:xfrm>
          <a:prstGeom prst="rect">
            <a:avLst/>
          </a:prstGeom>
        </p:spPr>
        <p:txBody>
          <a:bodyPr vert="horz" lIns="91440" tIns="45720" rIns="91440" bIns="45720" rtlCol="0" anchor="ctr">
            <a:noAutofit/>
          </a:bodyPr>
          <a:lstStyle/>
          <a:p>
            <a:pPr lvl="0" algn="ctr">
              <a:spcBef>
                <a:spcPct val="0"/>
              </a:spcBef>
            </a:pP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Post event review</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2" name="Title 1"/>
          <p:cNvSpPr txBox="1">
            <a:spLocks/>
          </p:cNvSpPr>
          <p:nvPr/>
        </p:nvSpPr>
        <p:spPr>
          <a:xfrm>
            <a:off x="1219200" y="3657600"/>
            <a:ext cx="6553200" cy="457200"/>
          </a:xfrm>
          <a:prstGeom prst="rect">
            <a:avLst/>
          </a:prstGeom>
        </p:spPr>
        <p:txBody>
          <a:bodyPr vert="horz" lIns="91440" tIns="45720" rIns="91440" bIns="45720" rtlCol="0" anchor="ctr">
            <a:noAutofit/>
          </a:bodyPr>
          <a:lstStyle/>
          <a:p>
            <a:pPr lvl="0" algn="ctr">
              <a:spcBef>
                <a:spcPct val="0"/>
              </a:spcBef>
            </a:pPr>
            <a:r>
              <a:rPr lang="en-US" sz="2800" i="1" cap="all" dirty="0" smtClean="0">
                <a:solidFill>
                  <a:srgbClr val="FFC000"/>
                </a:solidFill>
                <a:effectLst>
                  <a:outerShdw blurRad="38100" dist="38100" dir="2700000" algn="tl">
                    <a:srgbClr val="000000">
                      <a:alpha val="43137"/>
                    </a:srgbClr>
                  </a:outerShdw>
                </a:effectLst>
                <a:latin typeface="Arial" pitchFamily="34" charset="0"/>
                <a:ea typeface="+mj-ea"/>
                <a:cs typeface="Arial" pitchFamily="34" charset="0"/>
              </a:rPr>
              <a:t>detailed analysis of level ii data revealed: </a:t>
            </a:r>
          </a:p>
          <a:p>
            <a:pPr lvl="0">
              <a:spcBef>
                <a:spcPct val="0"/>
              </a:spcBef>
            </a:pPr>
            <a:endParaRPr lang="en-US" sz="2800" i="1" cap="all" dirty="0" smtClean="0">
              <a:solidFill>
                <a:srgbClr val="FFC000"/>
              </a:solidFill>
              <a:effectLst>
                <a:outerShdw blurRad="38100" dist="38100" dir="2700000" algn="tl">
                  <a:srgbClr val="000000">
                    <a:alpha val="43137"/>
                  </a:srgbClr>
                </a:outerShdw>
              </a:effectLst>
              <a:latin typeface="Arial" pitchFamily="34" charset="0"/>
              <a:ea typeface="+mj-ea"/>
              <a:cs typeface="Arial" pitchFamily="34" charset="0"/>
            </a:endParaRPr>
          </a:p>
          <a:p>
            <a:pPr lvl="0">
              <a:spcBef>
                <a:spcPct val="0"/>
              </a:spcBef>
              <a:buFont typeface="Arial" pitchFamily="34" charset="0"/>
              <a:buChar char="•"/>
            </a:pPr>
            <a:r>
              <a:rPr kumimoji="0" lang="en-US" sz="2000" b="0" i="1" u="none" strike="noStrike" kern="1200" cap="all"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multiple misoscale vorticies</a:t>
            </a:r>
            <a:r>
              <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traveling along surging dryline 	feeding into area that spawned 	tornado</a:t>
            </a:r>
          </a:p>
          <a:p>
            <a:pPr lvl="0">
              <a:spcBef>
                <a:spcPct val="0"/>
              </a:spcBef>
              <a:buFont typeface="Arial" pitchFamily="34" charset="0"/>
              <a:buChar char="•"/>
            </a:pPr>
            <a:endPar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endParaRPr>
          </a:p>
          <a:p>
            <a:pPr lvl="0">
              <a:spcBef>
                <a:spcPct val="0"/>
              </a:spcBef>
              <a:buFont typeface="Arial" pitchFamily="34" charset="0"/>
              <a:buChar char="•"/>
            </a:pPr>
            <a:r>
              <a:rPr lang="en-US" sz="2000" i="1" cap="all"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	Vorticies moved independent of 	convective cells and could be 	traced backwards 30-50 minutes</a:t>
            </a:r>
            <a:endPar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endParaRPr>
          </a:p>
          <a:p>
            <a:pPr lvl="0">
              <a:spcBef>
                <a:spcPct val="0"/>
              </a:spcBef>
            </a:pPr>
            <a:r>
              <a:rPr kumimoji="0" lang="en-US" sz="2400" b="0" i="1" u="none" strike="noStrike" kern="1200" cap="all" spc="0" normalizeH="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a:t>
            </a:r>
            <a:endPar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381000" y="152400"/>
            <a:ext cx="8534400" cy="457200"/>
          </a:xfrm>
          <a:prstGeom prst="rect">
            <a:avLst/>
          </a:prstGeom>
        </p:spPr>
        <p:txBody>
          <a:bodyPr vert="horz" lIns="91440" tIns="45720" rIns="91440" bIns="45720" rtlCol="0" anchor="ctr">
            <a:noAutofit/>
          </a:bodyPr>
          <a:lstStyle/>
          <a:p>
            <a:pPr lvl="0" algn="ctr">
              <a:spcBef>
                <a:spcPct val="0"/>
              </a:spcBef>
            </a:pP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Post event review</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2" name="Title 1"/>
          <p:cNvSpPr txBox="1">
            <a:spLocks/>
          </p:cNvSpPr>
          <p:nvPr/>
        </p:nvSpPr>
        <p:spPr>
          <a:xfrm>
            <a:off x="1219200" y="3657600"/>
            <a:ext cx="6553200" cy="457200"/>
          </a:xfrm>
          <a:prstGeom prst="rect">
            <a:avLst/>
          </a:prstGeom>
        </p:spPr>
        <p:txBody>
          <a:bodyPr vert="horz" lIns="91440" tIns="45720" rIns="91440" bIns="45720" rtlCol="0" anchor="ctr">
            <a:noAutofit/>
          </a:bodyPr>
          <a:lstStyle/>
          <a:p>
            <a:pPr lvl="0" algn="ctr">
              <a:spcBef>
                <a:spcPct val="0"/>
              </a:spcBef>
            </a:pPr>
            <a:endPar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6" name="Picture 5" descr="SRM_2027_2.png"/>
          <p:cNvPicPr>
            <a:picLocks noChangeAspect="1"/>
          </p:cNvPicPr>
          <p:nvPr/>
        </p:nvPicPr>
        <p:blipFill>
          <a:blip r:embed="rId2" cstate="print"/>
          <a:stretch>
            <a:fillRect/>
          </a:stretch>
        </p:blipFill>
        <p:spPr>
          <a:xfrm>
            <a:off x="0" y="1066800"/>
            <a:ext cx="9144000" cy="57912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381000" y="152400"/>
            <a:ext cx="8534400" cy="457200"/>
          </a:xfrm>
          <a:prstGeom prst="rect">
            <a:avLst/>
          </a:prstGeom>
        </p:spPr>
        <p:txBody>
          <a:bodyPr vert="horz" lIns="91440" tIns="45720" rIns="91440" bIns="45720" rtlCol="0" anchor="ctr">
            <a:noAutofit/>
          </a:bodyPr>
          <a:lstStyle/>
          <a:p>
            <a:pPr lvl="0" algn="ctr">
              <a:spcBef>
                <a:spcPct val="0"/>
              </a:spcBef>
            </a:pP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Post event review</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2" name="Title 1"/>
          <p:cNvSpPr txBox="1">
            <a:spLocks/>
          </p:cNvSpPr>
          <p:nvPr/>
        </p:nvSpPr>
        <p:spPr>
          <a:xfrm>
            <a:off x="1219200" y="3657600"/>
            <a:ext cx="6553200" cy="457200"/>
          </a:xfrm>
          <a:prstGeom prst="rect">
            <a:avLst/>
          </a:prstGeom>
        </p:spPr>
        <p:txBody>
          <a:bodyPr vert="horz" lIns="91440" tIns="45720" rIns="91440" bIns="45720" rtlCol="0" anchor="ctr">
            <a:noAutofit/>
          </a:bodyPr>
          <a:lstStyle/>
          <a:p>
            <a:pPr lvl="0" algn="ctr">
              <a:spcBef>
                <a:spcPct val="0"/>
              </a:spcBef>
            </a:pPr>
            <a:endPar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5" name="Picture 4" descr="SRM_Animation.gif"/>
          <p:cNvPicPr>
            <a:picLocks noChangeAspect="1"/>
          </p:cNvPicPr>
          <p:nvPr/>
        </p:nvPicPr>
        <p:blipFill>
          <a:blip r:embed="rId2" cstate="print"/>
          <a:stretch>
            <a:fillRect/>
          </a:stretch>
        </p:blipFill>
        <p:spPr>
          <a:xfrm>
            <a:off x="0" y="1087762"/>
            <a:ext cx="9144000" cy="577023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381000" y="152400"/>
            <a:ext cx="8534400" cy="457200"/>
          </a:xfrm>
          <a:prstGeom prst="rect">
            <a:avLst/>
          </a:prstGeom>
        </p:spPr>
        <p:txBody>
          <a:bodyPr vert="horz" lIns="91440" tIns="45720" rIns="91440" bIns="45720" rtlCol="0" anchor="ctr">
            <a:noAutofit/>
          </a:bodyPr>
          <a:lstStyle/>
          <a:p>
            <a:pPr lvl="0" algn="ctr">
              <a:spcBef>
                <a:spcPct val="0"/>
              </a:spcBef>
            </a:pP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2" name="Title 1"/>
          <p:cNvSpPr txBox="1">
            <a:spLocks/>
          </p:cNvSpPr>
          <p:nvPr/>
        </p:nvSpPr>
        <p:spPr>
          <a:xfrm>
            <a:off x="228600" y="2209800"/>
            <a:ext cx="8915400" cy="457200"/>
          </a:xfrm>
          <a:prstGeom prst="rect">
            <a:avLst/>
          </a:prstGeom>
        </p:spPr>
        <p:txBody>
          <a:bodyPr vert="horz" lIns="91440" tIns="45720" rIns="91440" bIns="45720" rtlCol="0" anchor="ctr">
            <a:noAutofit/>
          </a:bodyPr>
          <a:lstStyle/>
          <a:p>
            <a:pPr lvl="0">
              <a:spcBef>
                <a:spcPct val="0"/>
              </a:spcBef>
              <a:buFont typeface="Arial" pitchFamily="34" charset="0"/>
              <a:buChar char="•"/>
            </a:pPr>
            <a:r>
              <a:rPr lang="en-US" b="1" i="1" cap="all"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In a two-dimensional frame - misocyclones are created by	Horizontal shearing Instability (HSI) along a boundary: 	</a:t>
            </a:r>
            <a:r>
              <a:rPr lang="en-US" b="1" i="1" cap="all"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wakimoto &amp; wilson (1989)/Brady &amp; szoke</a:t>
            </a:r>
          </a:p>
          <a:p>
            <a:pPr lvl="0">
              <a:spcBef>
                <a:spcPct val="0"/>
              </a:spcBef>
            </a:pPr>
            <a:r>
              <a:rPr lang="en-US" b="1" i="1" cap="all"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	(1989)/Lee &amp; Wilhelmson (1997)</a:t>
            </a:r>
          </a:p>
          <a:p>
            <a:pPr lvl="0">
              <a:spcBef>
                <a:spcPct val="0"/>
              </a:spcBef>
            </a:pPr>
            <a:endParaRPr lang="en-US" b="1" i="1" cap="all" dirty="0" smtClean="0">
              <a:solidFill>
                <a:srgbClr val="FFC000"/>
              </a:solidFill>
              <a:effectLst>
                <a:outerShdw blurRad="38100" dist="38100" dir="2700000" algn="tl">
                  <a:srgbClr val="000000">
                    <a:alpha val="43137"/>
                  </a:srgbClr>
                </a:outerShdw>
              </a:effectLst>
              <a:latin typeface="Arial" pitchFamily="34" charset="0"/>
              <a:cs typeface="Arial" pitchFamily="34" charset="0"/>
            </a:endParaRPr>
          </a:p>
          <a:p>
            <a:pPr>
              <a:buFont typeface="Arial" pitchFamily="34" charset="0"/>
              <a:buChar char="•"/>
            </a:pPr>
            <a:r>
              <a:rPr lang="en-US" b="1" i="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	HSI s aid in the following :</a:t>
            </a:r>
          </a:p>
          <a:p>
            <a:endParaRPr lang="en-US" b="1" i="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a:p>
            <a:pPr marL="1257300" lvl="2" indent="-342900">
              <a:buFont typeface="+mj-lt"/>
              <a:buAutoNum type="arabicPeriod"/>
            </a:pPr>
            <a:r>
              <a:rPr kumimoji="0" lang="en-US" b="1" i="1" u="none" strike="noStrike" kern="1200" cap="all" spc="0" normalizeH="0" noProof="0" dirty="0" smtClean="0">
                <a:ln>
                  <a:noFill/>
                </a:ln>
                <a:solidFill>
                  <a:schemeClr val="bg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 	</a:t>
            </a:r>
            <a:r>
              <a:rPr kumimoji="0" lang="en-US" b="1" i="1" u="none" strike="noStrike" kern="1200" cap="all" spc="0" normalizeH="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C</a:t>
            </a:r>
            <a:r>
              <a:rPr lang="en-US" b="1" i="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oncentrate vertical vorticity at discrete locations along a 	boundary leading edge</a:t>
            </a:r>
          </a:p>
          <a:p>
            <a:pPr marL="1257300" lvl="2" indent="-342900">
              <a:buFont typeface="+mj-lt"/>
              <a:buAutoNum type="arabicPeriod"/>
            </a:pPr>
            <a:r>
              <a:rPr lang="en-US" b="1" dirty="0" smtClean="0">
                <a:solidFill>
                  <a:schemeClr val="bg1"/>
                </a:solidFill>
              </a:rPr>
              <a:t> </a:t>
            </a:r>
            <a:r>
              <a:rPr lang="en-US" dirty="0" smtClean="0">
                <a:solidFill>
                  <a:schemeClr val="bg1"/>
                </a:solidFill>
              </a:rPr>
              <a:t>	</a:t>
            </a:r>
            <a:r>
              <a:rPr lang="en-US" b="1" i="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Further centralize vertical vorticity by subharmonic 	interactions leading to consolidation events</a:t>
            </a:r>
          </a:p>
          <a:p>
            <a:pPr marL="1257300" lvl="2" indent="-342900"/>
            <a:endParaRPr lang="en-US" b="1" i="1" dirty="0" smtClean="0">
              <a:solidFill>
                <a:srgbClr val="FFFF00"/>
              </a:solidFill>
              <a:effectLst>
                <a:outerShdw blurRad="38100" dist="38100" dir="2700000" algn="tl">
                  <a:srgbClr val="000000">
                    <a:alpha val="43137"/>
                  </a:srgbClr>
                </a:outerShdw>
              </a:effectLst>
              <a:latin typeface="Arial" pitchFamily="34" charset="0"/>
              <a:cs typeface="Arial" pitchFamily="34" charset="0"/>
            </a:endParaRPr>
          </a:p>
          <a:p>
            <a:pPr marL="800100" lvl="1" indent="-342900"/>
            <a:r>
              <a:rPr kumimoji="0" lang="en-US" b="1"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a:t>
            </a:r>
            <a:endParaRPr kumimoji="0" lang="en-US" b="1" i="1" u="none" strike="noStrike" kern="1200" cap="all" spc="0" normalizeH="0" noProof="0" dirty="0" smtClean="0">
              <a:ln>
                <a:noFill/>
              </a:ln>
              <a:solidFill>
                <a:srgbClr val="FF0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6" name="Picture 6"/>
          <p:cNvPicPr>
            <a:picLocks noChangeAspect="1" noChangeArrowheads="1"/>
          </p:cNvPicPr>
          <p:nvPr/>
        </p:nvPicPr>
        <p:blipFill>
          <a:blip r:embed="rId3" cstate="print"/>
          <a:srcRect/>
          <a:stretch>
            <a:fillRect/>
          </a:stretch>
        </p:blipFill>
        <p:spPr bwMode="auto">
          <a:xfrm>
            <a:off x="5181600" y="4495799"/>
            <a:ext cx="3810000" cy="2362201"/>
          </a:xfrm>
          <a:prstGeom prst="rect">
            <a:avLst/>
          </a:prstGeom>
          <a:noFill/>
          <a:ln w="9525">
            <a:noFill/>
            <a:miter lim="800000"/>
            <a:headEnd/>
            <a:tailEnd/>
          </a:ln>
        </p:spPr>
      </p:pic>
      <p:sp>
        <p:nvSpPr>
          <p:cNvPr id="8" name="Title 1"/>
          <p:cNvSpPr txBox="1">
            <a:spLocks/>
          </p:cNvSpPr>
          <p:nvPr/>
        </p:nvSpPr>
        <p:spPr>
          <a:xfrm>
            <a:off x="0" y="152400"/>
            <a:ext cx="9144000" cy="457200"/>
          </a:xfrm>
          <a:prstGeom prst="rect">
            <a:avLst/>
          </a:prstGeom>
        </p:spPr>
        <p:txBody>
          <a:bodyPr vert="horz" lIns="91440" tIns="45720" rIns="91440" bIns="45720" rtlCol="0" anchor="ctr">
            <a:noAutofit/>
          </a:bodyPr>
          <a:lstStyle/>
          <a:p>
            <a:pPr lvl="0" algn="ctr">
              <a:spcBef>
                <a:spcPct val="0"/>
              </a:spcBef>
            </a:pPr>
            <a:r>
              <a:rPr lang="en-US" sz="2800" b="1"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Review on misoscale Vorticy development</a:t>
            </a:r>
            <a:endParaRPr kumimoji="0" lang="en-US" sz="2800" b="0" i="1" u="none" strike="noStrike" kern="1200" cap="all" spc="0" normalizeH="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1026" name="Picture 2" descr="i1520-0469-54-1-32-f14"/>
          <p:cNvPicPr>
            <a:picLocks noChangeAspect="1" noChangeArrowheads="1"/>
          </p:cNvPicPr>
          <p:nvPr/>
        </p:nvPicPr>
        <p:blipFill>
          <a:blip r:embed="rId4" cstate="print"/>
          <a:srcRect/>
          <a:stretch>
            <a:fillRect/>
          </a:stretch>
        </p:blipFill>
        <p:spPr bwMode="auto">
          <a:xfrm>
            <a:off x="0" y="4495800"/>
            <a:ext cx="2514600" cy="2362200"/>
          </a:xfrm>
          <a:prstGeom prst="rect">
            <a:avLst/>
          </a:prstGeom>
          <a:noFill/>
        </p:spPr>
      </p:pic>
      <p:pic>
        <p:nvPicPr>
          <p:cNvPr id="2" name="Picture 2"/>
          <p:cNvPicPr>
            <a:picLocks noChangeAspect="1" noChangeArrowheads="1"/>
          </p:cNvPicPr>
          <p:nvPr/>
        </p:nvPicPr>
        <p:blipFill>
          <a:blip r:embed="rId5" cstate="print"/>
          <a:srcRect/>
          <a:stretch>
            <a:fillRect/>
          </a:stretch>
        </p:blipFill>
        <p:spPr bwMode="auto">
          <a:xfrm>
            <a:off x="2514600" y="4495800"/>
            <a:ext cx="2703238"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381000" y="152400"/>
            <a:ext cx="8534400" cy="457200"/>
          </a:xfrm>
          <a:prstGeom prst="rect">
            <a:avLst/>
          </a:prstGeom>
        </p:spPr>
        <p:txBody>
          <a:bodyPr vert="horz" lIns="91440" tIns="45720" rIns="91440" bIns="45720" rtlCol="0" anchor="ctr">
            <a:noAutofit/>
          </a:bodyPr>
          <a:lstStyle/>
          <a:p>
            <a:pPr lvl="0" algn="ctr">
              <a:spcBef>
                <a:spcPct val="0"/>
              </a:spcBef>
            </a:pP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2" name="Title 1"/>
          <p:cNvSpPr txBox="1">
            <a:spLocks/>
          </p:cNvSpPr>
          <p:nvPr/>
        </p:nvSpPr>
        <p:spPr>
          <a:xfrm>
            <a:off x="228600" y="2362200"/>
            <a:ext cx="8915400" cy="457200"/>
          </a:xfrm>
          <a:prstGeom prst="rect">
            <a:avLst/>
          </a:prstGeom>
        </p:spPr>
        <p:txBody>
          <a:bodyPr vert="horz" lIns="91440" tIns="45720" rIns="91440" bIns="45720" rtlCol="0" anchor="ctr">
            <a:noAutofit/>
          </a:bodyPr>
          <a:lstStyle/>
          <a:p>
            <a:pPr lvl="0">
              <a:spcBef>
                <a:spcPct val="0"/>
              </a:spcBef>
              <a:buFont typeface="Arial" pitchFamily="34" charset="0"/>
              <a:buChar char="•"/>
            </a:pPr>
            <a:r>
              <a:rPr lang="en-US" b="1" i="1" cap="all"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however…boundaries exist BEYOND MAINLY 2-D PROCECESS 	and are subject to three-dimensional motions. </a:t>
            </a:r>
          </a:p>
          <a:p>
            <a:r>
              <a:rPr lang="en-US" b="1" i="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 	THE VERTICAL VORTICITY (</a:t>
            </a:r>
            <a:r>
              <a:rPr lang="el-GR" b="1" i="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ζ)</a:t>
            </a:r>
            <a:r>
              <a:rPr lang="en-US" b="1" i="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 TENDENCY EQUATION REVEALS: </a:t>
            </a:r>
          </a:p>
          <a:p>
            <a:endParaRPr lang="en-US" b="1" i="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a:p>
            <a:endParaRPr lang="en-US" b="1" i="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a:p>
            <a:pPr marL="1257300" lvl="2" indent="-342900"/>
            <a:endParaRPr kumimoji="0" lang="en-US" b="1" i="1" u="none" strike="noStrike" kern="1200" cap="all" spc="0" normalizeH="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a:p>
            <a:pPr marL="1257300" lvl="2" indent="-342900"/>
            <a:r>
              <a:rPr lang="en-US" b="1"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THE INTENSITY OF THE VORTICES CREATED ALONG THE LEADING EDGE OF A BOUNDARY ARE ALSO INFLUENDED BY:</a:t>
            </a:r>
          </a:p>
          <a:p>
            <a:pPr marL="1257300" lvl="2" indent="-342900">
              <a:buFont typeface="+mj-lt"/>
              <a:buAutoNum type="arabicPeriod"/>
            </a:pPr>
            <a:endParaRPr lang="en-US" b="1" i="1" dirty="0" smtClean="0">
              <a:solidFill>
                <a:srgbClr val="FFFF00"/>
              </a:solidFill>
              <a:effectLst>
                <a:outerShdw blurRad="38100" dist="38100" dir="2700000" algn="tl">
                  <a:srgbClr val="000000">
                    <a:alpha val="43137"/>
                  </a:srgbClr>
                </a:outerShdw>
              </a:effectLst>
              <a:latin typeface="Arial" pitchFamily="34" charset="0"/>
              <a:cs typeface="Arial" pitchFamily="34" charset="0"/>
            </a:endParaRPr>
          </a:p>
          <a:p>
            <a:pPr marL="1257300" lvl="2" indent="-342900">
              <a:buFont typeface="+mj-lt"/>
              <a:buAutoNum type="arabicPeriod"/>
            </a:pPr>
            <a:r>
              <a:rPr lang="en-US"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Stretching OF Preexisting vertical vorticity</a:t>
            </a:r>
          </a:p>
          <a:p>
            <a:pPr marL="1257300" lvl="2" indent="-342900">
              <a:buFont typeface="+mj-lt"/>
              <a:buAutoNum type="arabicPeriod"/>
            </a:pPr>
            <a:r>
              <a:rPr lang="en-US"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Vertical tilting of horizontal vorticity</a:t>
            </a:r>
          </a:p>
          <a:p>
            <a:pPr marL="1257300" lvl="2" indent="-342900"/>
            <a:endParaRPr kumimoji="0" lang="en-US" b="1" i="1" u="none" strike="noStrike" kern="1200" cap="all" spc="0" normalizeH="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a:p>
            <a:pPr marL="1257300" lvl="2" indent="-342900"/>
            <a:r>
              <a:rPr lang="en-US" b="1" i="1" cap="all"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Lee &amp; Wilhelmson Wilson (1997</a:t>
            </a:r>
            <a:r>
              <a:rPr lang="en-US" b="1" i="1" cap="all"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a:t>
            </a:r>
          </a:p>
          <a:p>
            <a:pPr marL="1257300" lvl="2" indent="-342900"/>
            <a:r>
              <a:rPr lang="en-US" b="1" i="1" cap="all"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MISOCYCLONES ARE generally SHALLOW IN DEPTH ( &lt; 2-3 KM)</a:t>
            </a:r>
            <a:endParaRPr lang="en-US" b="1" i="1" cap="all" dirty="0" smtClean="0">
              <a:solidFill>
                <a:srgbClr val="FFC000"/>
              </a:solidFill>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b="1" i="1" cap="all"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endParaRPr kumimoji="0" lang="en-US" b="1" i="1" u="none" strike="noStrike" kern="1200" cap="all" spc="0" normalizeH="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6" name="Picture 6"/>
          <p:cNvPicPr>
            <a:picLocks noChangeAspect="1" noChangeArrowheads="1"/>
          </p:cNvPicPr>
          <p:nvPr/>
        </p:nvPicPr>
        <p:blipFill>
          <a:blip r:embed="rId3" cstate="print"/>
          <a:srcRect/>
          <a:stretch>
            <a:fillRect/>
          </a:stretch>
        </p:blipFill>
        <p:spPr bwMode="auto">
          <a:xfrm>
            <a:off x="5181600" y="4495799"/>
            <a:ext cx="3810000" cy="2362201"/>
          </a:xfrm>
          <a:prstGeom prst="rect">
            <a:avLst/>
          </a:prstGeom>
          <a:noFill/>
          <a:ln w="9525">
            <a:noFill/>
            <a:miter lim="800000"/>
            <a:headEnd/>
            <a:tailEnd/>
          </a:ln>
        </p:spPr>
      </p:pic>
      <p:sp>
        <p:nvSpPr>
          <p:cNvPr id="8" name="Title 1"/>
          <p:cNvSpPr txBox="1">
            <a:spLocks/>
          </p:cNvSpPr>
          <p:nvPr/>
        </p:nvSpPr>
        <p:spPr>
          <a:xfrm>
            <a:off x="0" y="0"/>
            <a:ext cx="9144000" cy="457200"/>
          </a:xfrm>
          <a:prstGeom prst="rect">
            <a:avLst/>
          </a:prstGeom>
        </p:spPr>
        <p:txBody>
          <a:bodyPr vert="horz" lIns="91440" tIns="45720" rIns="91440" bIns="45720" rtlCol="0" anchor="ctr">
            <a:noAutofit/>
          </a:bodyPr>
          <a:lstStyle/>
          <a:p>
            <a:pPr lvl="0" algn="ctr">
              <a:spcBef>
                <a:spcPct val="0"/>
              </a:spcBef>
            </a:pPr>
            <a:r>
              <a:rPr lang="en-US" sz="2800" b="1"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Review on misoscale Vorticy development</a:t>
            </a:r>
            <a:endParaRPr kumimoji="0" lang="en-US" sz="2800" b="0" i="1" u="none" strike="noStrike" kern="1200" cap="all" spc="0" normalizeH="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1026" name="Picture 2" descr="i1520-0469-54-1-32-f14"/>
          <p:cNvPicPr>
            <a:picLocks noChangeAspect="1" noChangeArrowheads="1"/>
          </p:cNvPicPr>
          <p:nvPr/>
        </p:nvPicPr>
        <p:blipFill>
          <a:blip r:embed="rId4" cstate="print"/>
          <a:srcRect/>
          <a:stretch>
            <a:fillRect/>
          </a:stretch>
        </p:blipFill>
        <p:spPr bwMode="auto">
          <a:xfrm>
            <a:off x="0" y="4495800"/>
            <a:ext cx="2514600" cy="2362200"/>
          </a:xfrm>
          <a:prstGeom prst="rect">
            <a:avLst/>
          </a:prstGeom>
          <a:noFill/>
        </p:spPr>
      </p:pic>
      <p:pic>
        <p:nvPicPr>
          <p:cNvPr id="2" name="Picture 2"/>
          <p:cNvPicPr>
            <a:picLocks noChangeAspect="1" noChangeArrowheads="1"/>
          </p:cNvPicPr>
          <p:nvPr/>
        </p:nvPicPr>
        <p:blipFill>
          <a:blip r:embed="rId5" cstate="print"/>
          <a:srcRect/>
          <a:stretch>
            <a:fillRect/>
          </a:stretch>
        </p:blipFill>
        <p:spPr bwMode="auto">
          <a:xfrm>
            <a:off x="2514600" y="4495800"/>
            <a:ext cx="2703238" cy="2362200"/>
          </a:xfrm>
          <a:prstGeom prst="rect">
            <a:avLst/>
          </a:prstGeom>
          <a:noFill/>
          <a:ln w="9525">
            <a:noFill/>
            <a:miter lim="800000"/>
            <a:headEnd/>
            <a:tailEnd/>
          </a:ln>
        </p:spPr>
      </p:pic>
      <p:pic>
        <p:nvPicPr>
          <p:cNvPr id="9" name="Picture 8" descr="Vertical vorticity tendency equation.bmp"/>
          <p:cNvPicPr>
            <a:picLocks noChangeAspect="1"/>
          </p:cNvPicPr>
          <p:nvPr/>
        </p:nvPicPr>
        <p:blipFill>
          <a:blip r:embed="rId6" cstate="print"/>
          <a:stretch>
            <a:fillRect/>
          </a:stretch>
        </p:blipFill>
        <p:spPr>
          <a:xfrm>
            <a:off x="2743200" y="1676400"/>
            <a:ext cx="2857500" cy="47625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381000" y="381000"/>
            <a:ext cx="8534400" cy="457200"/>
          </a:xfrm>
          <a:prstGeom prst="rect">
            <a:avLst/>
          </a:prstGeom>
        </p:spPr>
        <p:txBody>
          <a:bodyPr vert="horz" lIns="91440" tIns="45720" rIns="91440" bIns="45720" rtlCol="0" anchor="ctr">
            <a:noAutofit/>
          </a:bodyPr>
          <a:lstStyle/>
          <a:p>
            <a:pPr lvl="0" algn="ctr">
              <a:spcBef>
                <a:spcPct val="0"/>
              </a:spcBef>
            </a:pPr>
            <a:r>
              <a:rPr lang="en-US" sz="3600" b="1" i="1" cap="all" noProof="0"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Radar review</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2" name="Title 1"/>
          <p:cNvSpPr txBox="1">
            <a:spLocks/>
          </p:cNvSpPr>
          <p:nvPr/>
        </p:nvSpPr>
        <p:spPr>
          <a:xfrm>
            <a:off x="0" y="3124200"/>
            <a:ext cx="9144000" cy="457200"/>
          </a:xfrm>
          <a:prstGeom prst="rect">
            <a:avLst/>
          </a:prstGeom>
        </p:spPr>
        <p:txBody>
          <a:bodyPr vert="horz" lIns="91440" tIns="45720" rIns="91440" bIns="45720" rtlCol="0" anchor="ctr">
            <a:noAutofit/>
          </a:bodyPr>
          <a:lstStyle/>
          <a:p>
            <a:pPr lvl="0">
              <a:spcBef>
                <a:spcPct val="0"/>
              </a:spcBef>
            </a:pPr>
            <a:endParaRPr lang="en-US" sz="2800" i="1" cap="all" dirty="0" smtClean="0">
              <a:solidFill>
                <a:srgbClr val="FFC000"/>
              </a:solidFill>
              <a:effectLst>
                <a:outerShdw blurRad="38100" dist="38100" dir="2700000" algn="tl">
                  <a:srgbClr val="000000">
                    <a:alpha val="43137"/>
                  </a:srgbClr>
                </a:outerShdw>
              </a:effectLst>
              <a:latin typeface="Arial" pitchFamily="34" charset="0"/>
              <a:ea typeface="+mj-ea"/>
              <a:cs typeface="Arial" pitchFamily="34" charset="0"/>
            </a:endParaRPr>
          </a:p>
          <a:p>
            <a:pPr lvl="0">
              <a:spcBef>
                <a:spcPct val="0"/>
              </a:spcBef>
              <a:buFont typeface="Arial" pitchFamily="34" charset="0"/>
              <a:buChar char="•"/>
            </a:pPr>
            <a:r>
              <a:rPr kumimoji="0" lang="en-US" sz="2000" b="0" i="1" u="none" strike="noStrike" kern="1200" cap="all"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previous literature such as </a:t>
            </a:r>
            <a:r>
              <a:rPr kumimoji="0" lang="en-US" sz="2000" b="0" i="1" u="none" strike="noStrike" kern="1200" cap="all" spc="0" normalizeH="0" baseline="0" noProof="0" dirty="0" err="1"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pietrycha</a:t>
            </a:r>
            <a:r>
              <a:rPr lang="en-US" sz="2000" i="1" cap="all"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 </a:t>
            </a:r>
            <a:r>
              <a:rPr kumimoji="0" lang="en-US" sz="2000" b="0" i="1" u="none" strike="noStrike" kern="1200" cap="all" spc="0" normalizeH="0" baseline="0" noProof="0" dirty="0" err="1"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Manross</a:t>
            </a:r>
            <a:r>
              <a:rPr lang="en-US" sz="2000" i="1" cap="all"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 and 	</a:t>
            </a:r>
            <a:r>
              <a:rPr kumimoji="0" lang="en-US" sz="2000" b="0" i="1" u="none" strike="noStrike" kern="1200" cap="all"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Nelson</a:t>
            </a:r>
            <a:r>
              <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(2006), utilize </a:t>
            </a:r>
            <a:r>
              <a:rPr kumimoji="0" lang="en-US" sz="2000" b="0" i="1" u="none" strike="noStrike" kern="1200" cap="all"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base velocity</a:t>
            </a:r>
            <a:r>
              <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over </a:t>
            </a:r>
            <a:r>
              <a:rPr kumimoji="0" lang="en-US" sz="2000" b="0" i="1" u="none" strike="noStrike" kern="1200" cap="all" spc="0" normalizeH="0" noProof="0" dirty="0" err="1"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srm</a:t>
            </a:r>
            <a:r>
              <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…but this 	involved slow moving or	 stationary </a:t>
            </a:r>
            <a:r>
              <a:rPr kumimoji="0" lang="en-US" sz="2000" b="0" i="1" u="none" strike="noStrike" kern="1200" cap="all" spc="0" normalizeH="0" noProof="0" dirty="0" err="1"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bou</a:t>
            </a:r>
            <a:r>
              <a:rPr lang="en-US" sz="2000" i="1" cap="all" dirty="0" err="1"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ndaries</a:t>
            </a:r>
            <a:r>
              <a:rPr lang="en-US" sz="2000" i="1" cap="all"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 </a:t>
            </a:r>
          </a:p>
          <a:p>
            <a:pPr lvl="0">
              <a:spcBef>
                <a:spcPct val="0"/>
              </a:spcBef>
            </a:pPr>
            <a:endParaRPr lang="en-US" sz="2000" i="1" cap="all"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endParaRPr>
          </a:p>
          <a:p>
            <a:pPr lvl="0">
              <a:spcBef>
                <a:spcPct val="0"/>
              </a:spcBef>
              <a:buFont typeface="Arial" pitchFamily="34" charset="0"/>
              <a:buChar char="•"/>
            </a:pPr>
            <a:r>
              <a:rPr lang="en-US" sz="2000" i="1" cap="all"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	due to fast moving </a:t>
            </a:r>
            <a:r>
              <a:rPr lang="en-US" sz="2000" i="1" cap="all" dirty="0" err="1"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dryline</a:t>
            </a:r>
            <a:r>
              <a:rPr lang="en-US" sz="2000" i="1" cap="all"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a:t>
            </a:r>
            <a:r>
              <a:rPr lang="en-US" sz="2000" i="1" cap="all" dirty="0" err="1"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vorticy</a:t>
            </a:r>
            <a:r>
              <a:rPr lang="en-US" sz="2000" i="1" cap="all"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 features became 	much more apparent in SRM data versus base velocity 	while utilizing an average </a:t>
            </a:r>
            <a:r>
              <a:rPr lang="en-US" sz="2000" i="1" cap="all" dirty="0" err="1"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vorticty</a:t>
            </a:r>
            <a:r>
              <a:rPr lang="en-US" sz="2000" i="1" cap="all"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 motion within the 	previous 30 minutes.</a:t>
            </a:r>
          </a:p>
          <a:p>
            <a:pPr lvl="0">
              <a:spcBef>
                <a:spcPct val="0"/>
              </a:spcBef>
              <a:buFont typeface="Arial" pitchFamily="34" charset="0"/>
              <a:buChar char="•"/>
            </a:pPr>
            <a:endPar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endParaRPr>
          </a:p>
          <a:p>
            <a:pPr lvl="0">
              <a:spcBef>
                <a:spcPct val="0"/>
              </a:spcBef>
              <a:buFont typeface="Arial" pitchFamily="34" charset="0"/>
              <a:buChar char="•"/>
            </a:pPr>
            <a:r>
              <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begin radar review at 1950 GMT and end at 2041 GMT 	(tornado time).</a:t>
            </a:r>
          </a:p>
          <a:p>
            <a:pPr lvl="0">
              <a:spcBef>
                <a:spcPct val="0"/>
              </a:spcBef>
            </a:pPr>
            <a:r>
              <a:rPr kumimoji="0" lang="en-US" sz="2400" b="0" i="1" u="none" strike="noStrike" kern="1200" cap="all" spc="0" normalizeH="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a:t>
            </a:r>
            <a:endPar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5486400" y="1143000"/>
            <a:ext cx="3657600" cy="457200"/>
          </a:xfrm>
          <a:prstGeom prst="rect">
            <a:avLst/>
          </a:prstGeom>
        </p:spPr>
        <p:txBody>
          <a:bodyPr vert="horz" lIns="91440" tIns="45720" rIns="91440" bIns="45720" rtlCol="0" anchor="ctr">
            <a:noAutofit/>
          </a:bodyPr>
          <a:lstStyle/>
          <a:p>
            <a:pPr lvl="0" algn="ctr">
              <a:spcBef>
                <a:spcPct val="0"/>
              </a:spcBef>
            </a:pP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1950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5" name="Picture 4" descr="Refl_1950.png"/>
          <p:cNvPicPr>
            <a:picLocks noChangeAspect="1"/>
          </p:cNvPicPr>
          <p:nvPr/>
        </p:nvPicPr>
        <p:blipFill>
          <a:blip r:embed="rId3" cstate="print"/>
          <a:stretch>
            <a:fillRect/>
          </a:stretch>
        </p:blipFill>
        <p:spPr>
          <a:xfrm>
            <a:off x="0" y="-1"/>
            <a:ext cx="5313716" cy="3353172"/>
          </a:xfrm>
          <a:prstGeom prst="rect">
            <a:avLst/>
          </a:prstGeom>
        </p:spPr>
      </p:pic>
      <p:pic>
        <p:nvPicPr>
          <p:cNvPr id="6" name="Picture 5" descr="SRM_1950.png"/>
          <p:cNvPicPr>
            <a:picLocks noChangeAspect="1"/>
          </p:cNvPicPr>
          <p:nvPr/>
        </p:nvPicPr>
        <p:blipFill>
          <a:blip r:embed="rId4" cstate="print"/>
          <a:stretch>
            <a:fillRect/>
          </a:stretch>
        </p:blipFill>
        <p:spPr>
          <a:xfrm>
            <a:off x="3589367" y="3352801"/>
            <a:ext cx="5559015" cy="350796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5486400" y="1143000"/>
            <a:ext cx="3657600" cy="457200"/>
          </a:xfrm>
          <a:prstGeom prst="rect">
            <a:avLst/>
          </a:prstGeom>
        </p:spPr>
        <p:txBody>
          <a:bodyPr vert="horz" lIns="91440" tIns="45720" rIns="91440" bIns="45720" rtlCol="0" anchor="ctr">
            <a:noAutofit/>
          </a:bodyPr>
          <a:lstStyle/>
          <a:p>
            <a:pPr lvl="0" algn="ctr">
              <a:spcBef>
                <a:spcPct val="0"/>
              </a:spcBef>
            </a:pP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1955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8" name="Picture 7" descr="Refl_1959.png"/>
          <p:cNvPicPr>
            <a:picLocks noChangeAspect="1"/>
          </p:cNvPicPr>
          <p:nvPr/>
        </p:nvPicPr>
        <p:blipFill>
          <a:blip r:embed="rId3" cstate="print"/>
          <a:stretch>
            <a:fillRect/>
          </a:stretch>
        </p:blipFill>
        <p:spPr>
          <a:xfrm>
            <a:off x="-4" y="-1"/>
            <a:ext cx="5313716" cy="3353172"/>
          </a:xfrm>
          <a:prstGeom prst="rect">
            <a:avLst/>
          </a:prstGeom>
        </p:spPr>
      </p:pic>
      <p:pic>
        <p:nvPicPr>
          <p:cNvPr id="9" name="Picture 8" descr="SRM_1955.png"/>
          <p:cNvPicPr>
            <a:picLocks noChangeAspect="1"/>
          </p:cNvPicPr>
          <p:nvPr/>
        </p:nvPicPr>
        <p:blipFill>
          <a:blip r:embed="rId4" cstate="print"/>
          <a:stretch>
            <a:fillRect/>
          </a:stretch>
        </p:blipFill>
        <p:spPr>
          <a:xfrm>
            <a:off x="3593592" y="3355848"/>
            <a:ext cx="5559015" cy="350796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5486400" y="1143000"/>
            <a:ext cx="3657600" cy="4572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2004</a:t>
            </a: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6" name="Picture 5" descr="Refl_2004.png"/>
          <p:cNvPicPr>
            <a:picLocks noChangeAspect="1"/>
          </p:cNvPicPr>
          <p:nvPr/>
        </p:nvPicPr>
        <p:blipFill>
          <a:blip r:embed="rId3" cstate="print"/>
          <a:stretch>
            <a:fillRect/>
          </a:stretch>
        </p:blipFill>
        <p:spPr>
          <a:xfrm>
            <a:off x="-4" y="-1"/>
            <a:ext cx="5313716" cy="3353172"/>
          </a:xfrm>
          <a:prstGeom prst="rect">
            <a:avLst/>
          </a:prstGeom>
        </p:spPr>
      </p:pic>
      <p:pic>
        <p:nvPicPr>
          <p:cNvPr id="10" name="Picture 9" descr="SRM_2004.png"/>
          <p:cNvPicPr>
            <a:picLocks noChangeAspect="1"/>
          </p:cNvPicPr>
          <p:nvPr/>
        </p:nvPicPr>
        <p:blipFill>
          <a:blip r:embed="rId4" cstate="print"/>
          <a:stretch>
            <a:fillRect/>
          </a:stretch>
        </p:blipFill>
        <p:spPr>
          <a:xfrm>
            <a:off x="3593592" y="3355848"/>
            <a:ext cx="5559015" cy="3507965"/>
          </a:xfrm>
          <a:prstGeom prst="rect">
            <a:avLst/>
          </a:prstGeom>
        </p:spPr>
      </p:pic>
      <p:pic>
        <p:nvPicPr>
          <p:cNvPr id="12" name="Picture 11" descr="kuex_20090404_2008_1.png"/>
          <p:cNvPicPr>
            <a:picLocks noChangeAspect="1"/>
          </p:cNvPicPr>
          <p:nvPr/>
        </p:nvPicPr>
        <p:blipFill>
          <a:blip r:embed="rId5" cstate="print"/>
          <a:stretch>
            <a:fillRect/>
          </a:stretch>
        </p:blipFill>
        <p:spPr>
          <a:xfrm>
            <a:off x="0" y="3352799"/>
            <a:ext cx="4724400" cy="350280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5486400" y="1143000"/>
            <a:ext cx="3657600" cy="4572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2009</a:t>
            </a: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8" name="Picture 7" descr="Refl_2009.png"/>
          <p:cNvPicPr>
            <a:picLocks noChangeAspect="1"/>
          </p:cNvPicPr>
          <p:nvPr/>
        </p:nvPicPr>
        <p:blipFill>
          <a:blip r:embed="rId3" cstate="print"/>
          <a:stretch>
            <a:fillRect/>
          </a:stretch>
        </p:blipFill>
        <p:spPr>
          <a:xfrm>
            <a:off x="-3" y="0"/>
            <a:ext cx="5313041" cy="3352746"/>
          </a:xfrm>
          <a:prstGeom prst="rect">
            <a:avLst/>
          </a:prstGeom>
        </p:spPr>
      </p:pic>
      <p:pic>
        <p:nvPicPr>
          <p:cNvPr id="9" name="Picture 8" descr="SRM_2009.png"/>
          <p:cNvPicPr>
            <a:picLocks noChangeAspect="1"/>
          </p:cNvPicPr>
          <p:nvPr/>
        </p:nvPicPr>
        <p:blipFill>
          <a:blip r:embed="rId4" cstate="print"/>
          <a:stretch>
            <a:fillRect/>
          </a:stretch>
        </p:blipFill>
        <p:spPr>
          <a:xfrm>
            <a:off x="3593592" y="3355848"/>
            <a:ext cx="5559015" cy="350796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33400"/>
          </a:xfrm>
        </p:spPr>
        <p:txBody>
          <a:bodyPr>
            <a:noAutofit/>
          </a:bodyPr>
          <a:lstStyle/>
          <a:p>
            <a:pPr algn="ctr"/>
            <a:r>
              <a:rPr lang="en-US" sz="32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review of APRIL 4 2009 </a:t>
            </a:r>
            <a:endParaRPr lang="en-US" sz="3200" i="1" cap="all"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5" name="Picture 4" descr="500_090405_00.gif"/>
          <p:cNvPicPr>
            <a:picLocks noChangeAspect="1"/>
          </p:cNvPicPr>
          <p:nvPr/>
        </p:nvPicPr>
        <p:blipFill>
          <a:blip r:embed="rId3" cstate="print"/>
          <a:stretch>
            <a:fillRect/>
          </a:stretch>
        </p:blipFill>
        <p:spPr>
          <a:xfrm>
            <a:off x="384048" y="548640"/>
            <a:ext cx="8412480" cy="630936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5486400" y="1143000"/>
            <a:ext cx="3657600" cy="4572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2013</a:t>
            </a: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6" name="Picture 5" descr="Refl_2013.png"/>
          <p:cNvPicPr>
            <a:picLocks noChangeAspect="1"/>
          </p:cNvPicPr>
          <p:nvPr/>
        </p:nvPicPr>
        <p:blipFill>
          <a:blip r:embed="rId3" cstate="print"/>
          <a:stretch>
            <a:fillRect/>
          </a:stretch>
        </p:blipFill>
        <p:spPr>
          <a:xfrm>
            <a:off x="-3" y="0"/>
            <a:ext cx="5313041" cy="3352746"/>
          </a:xfrm>
          <a:prstGeom prst="rect">
            <a:avLst/>
          </a:prstGeom>
        </p:spPr>
      </p:pic>
      <p:pic>
        <p:nvPicPr>
          <p:cNvPr id="10" name="Picture 9" descr="SRM_2013.png"/>
          <p:cNvPicPr>
            <a:picLocks noChangeAspect="1"/>
          </p:cNvPicPr>
          <p:nvPr/>
        </p:nvPicPr>
        <p:blipFill>
          <a:blip r:embed="rId4" cstate="print"/>
          <a:stretch>
            <a:fillRect/>
          </a:stretch>
        </p:blipFill>
        <p:spPr>
          <a:xfrm>
            <a:off x="3593592" y="3355848"/>
            <a:ext cx="5559015" cy="350796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5486400" y="1143000"/>
            <a:ext cx="3657600" cy="4572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2018</a:t>
            </a: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8" name="Picture 7" descr="Refl_2018.png"/>
          <p:cNvPicPr>
            <a:picLocks noChangeAspect="1"/>
          </p:cNvPicPr>
          <p:nvPr/>
        </p:nvPicPr>
        <p:blipFill>
          <a:blip r:embed="rId3" cstate="print"/>
          <a:stretch>
            <a:fillRect/>
          </a:stretch>
        </p:blipFill>
        <p:spPr>
          <a:xfrm>
            <a:off x="-3" y="0"/>
            <a:ext cx="5313041" cy="3352746"/>
          </a:xfrm>
          <a:prstGeom prst="rect">
            <a:avLst/>
          </a:prstGeom>
        </p:spPr>
      </p:pic>
      <p:pic>
        <p:nvPicPr>
          <p:cNvPr id="9" name="Picture 8" descr="SRM_2018.png"/>
          <p:cNvPicPr>
            <a:picLocks noChangeAspect="1"/>
          </p:cNvPicPr>
          <p:nvPr/>
        </p:nvPicPr>
        <p:blipFill>
          <a:blip r:embed="rId4" cstate="print"/>
          <a:stretch>
            <a:fillRect/>
          </a:stretch>
        </p:blipFill>
        <p:spPr>
          <a:xfrm>
            <a:off x="3593592" y="3355848"/>
            <a:ext cx="5559015" cy="350796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6019800" y="0"/>
            <a:ext cx="2362200" cy="4572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2018</a:t>
            </a: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6" name="Picture 5" descr="Refl_2018_2.png"/>
          <p:cNvPicPr>
            <a:picLocks noChangeAspect="1"/>
          </p:cNvPicPr>
          <p:nvPr/>
        </p:nvPicPr>
        <p:blipFill>
          <a:blip r:embed="rId3" cstate="print"/>
          <a:stretch>
            <a:fillRect/>
          </a:stretch>
        </p:blipFill>
        <p:spPr>
          <a:xfrm>
            <a:off x="-3" y="0"/>
            <a:ext cx="5313041" cy="3352746"/>
          </a:xfrm>
          <a:prstGeom prst="rect">
            <a:avLst/>
          </a:prstGeom>
        </p:spPr>
      </p:pic>
      <p:pic>
        <p:nvPicPr>
          <p:cNvPr id="10" name="Picture 9" descr="SRM_2018_2.png"/>
          <p:cNvPicPr>
            <a:picLocks noChangeAspect="1"/>
          </p:cNvPicPr>
          <p:nvPr/>
        </p:nvPicPr>
        <p:blipFill>
          <a:blip r:embed="rId4" cstate="print"/>
          <a:stretch>
            <a:fillRect/>
          </a:stretch>
        </p:blipFill>
        <p:spPr>
          <a:xfrm>
            <a:off x="3732570" y="3352801"/>
            <a:ext cx="5411430" cy="3505200"/>
          </a:xfrm>
          <a:prstGeom prst="rect">
            <a:avLst/>
          </a:prstGeom>
        </p:spPr>
      </p:pic>
      <p:pic>
        <p:nvPicPr>
          <p:cNvPr id="12" name="Picture 11" descr="SRM_2018_3.png"/>
          <p:cNvPicPr>
            <a:picLocks noChangeAspect="1"/>
          </p:cNvPicPr>
          <p:nvPr/>
        </p:nvPicPr>
        <p:blipFill>
          <a:blip r:embed="rId5" cstate="print"/>
          <a:stretch>
            <a:fillRect/>
          </a:stretch>
        </p:blipFill>
        <p:spPr>
          <a:xfrm>
            <a:off x="0" y="3352800"/>
            <a:ext cx="4648200" cy="3505200"/>
          </a:xfrm>
          <a:prstGeom prst="rect">
            <a:avLst/>
          </a:prstGeom>
        </p:spPr>
      </p:pic>
      <p:pic>
        <p:nvPicPr>
          <p:cNvPr id="13" name="Picture 12" descr="kuex_20090404_2018_1.png"/>
          <p:cNvPicPr>
            <a:picLocks noChangeAspect="1"/>
          </p:cNvPicPr>
          <p:nvPr/>
        </p:nvPicPr>
        <p:blipFill>
          <a:blip r:embed="rId6" cstate="print"/>
          <a:stretch>
            <a:fillRect/>
          </a:stretch>
        </p:blipFill>
        <p:spPr>
          <a:xfrm>
            <a:off x="5334000" y="457200"/>
            <a:ext cx="3802659" cy="28956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5486400" y="1143000"/>
            <a:ext cx="3657600" cy="4572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2022</a:t>
            </a: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6" name="Picture 5" descr="Refl_2022.png"/>
          <p:cNvPicPr>
            <a:picLocks noChangeAspect="1"/>
          </p:cNvPicPr>
          <p:nvPr/>
        </p:nvPicPr>
        <p:blipFill>
          <a:blip r:embed="rId3" cstate="print"/>
          <a:stretch>
            <a:fillRect/>
          </a:stretch>
        </p:blipFill>
        <p:spPr>
          <a:xfrm>
            <a:off x="-3" y="0"/>
            <a:ext cx="5313041" cy="3352746"/>
          </a:xfrm>
          <a:prstGeom prst="rect">
            <a:avLst/>
          </a:prstGeom>
        </p:spPr>
      </p:pic>
      <p:pic>
        <p:nvPicPr>
          <p:cNvPr id="10" name="Picture 9" descr="SRM_2022.png"/>
          <p:cNvPicPr>
            <a:picLocks noChangeAspect="1"/>
          </p:cNvPicPr>
          <p:nvPr/>
        </p:nvPicPr>
        <p:blipFill>
          <a:blip r:embed="rId4" cstate="print"/>
          <a:stretch>
            <a:fillRect/>
          </a:stretch>
        </p:blipFill>
        <p:spPr>
          <a:xfrm>
            <a:off x="3593592" y="3352800"/>
            <a:ext cx="5559015" cy="350796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6172200" y="1143000"/>
            <a:ext cx="2362200" cy="4572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2022</a:t>
            </a: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8" name="Picture 7" descr="Refl_2022_2.png"/>
          <p:cNvPicPr>
            <a:picLocks noChangeAspect="1"/>
          </p:cNvPicPr>
          <p:nvPr/>
        </p:nvPicPr>
        <p:blipFill>
          <a:blip r:embed="rId3" cstate="print"/>
          <a:stretch>
            <a:fillRect/>
          </a:stretch>
        </p:blipFill>
        <p:spPr>
          <a:xfrm>
            <a:off x="-3" y="0"/>
            <a:ext cx="5313041" cy="3352746"/>
          </a:xfrm>
          <a:prstGeom prst="rect">
            <a:avLst/>
          </a:prstGeom>
        </p:spPr>
      </p:pic>
      <p:pic>
        <p:nvPicPr>
          <p:cNvPr id="9" name="Picture 8" descr="SRM_2022_2.png"/>
          <p:cNvPicPr>
            <a:picLocks/>
          </p:cNvPicPr>
          <p:nvPr/>
        </p:nvPicPr>
        <p:blipFill>
          <a:blip r:embed="rId4" cstate="print"/>
          <a:stretch>
            <a:fillRect/>
          </a:stretch>
        </p:blipFill>
        <p:spPr>
          <a:xfrm>
            <a:off x="3732570" y="3350035"/>
            <a:ext cx="5411430" cy="350796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5486400" y="1143000"/>
            <a:ext cx="3657600" cy="4572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2027</a:t>
            </a: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12" name="Picture 11" descr="Refl_2027.png"/>
          <p:cNvPicPr>
            <a:picLocks noChangeAspect="1"/>
          </p:cNvPicPr>
          <p:nvPr/>
        </p:nvPicPr>
        <p:blipFill>
          <a:blip r:embed="rId3" cstate="print"/>
          <a:stretch>
            <a:fillRect/>
          </a:stretch>
        </p:blipFill>
        <p:spPr>
          <a:xfrm>
            <a:off x="0" y="0"/>
            <a:ext cx="5313041" cy="3352746"/>
          </a:xfrm>
          <a:prstGeom prst="rect">
            <a:avLst/>
          </a:prstGeom>
        </p:spPr>
      </p:pic>
      <p:pic>
        <p:nvPicPr>
          <p:cNvPr id="13" name="Picture 12" descr="SRM_2027.png"/>
          <p:cNvPicPr>
            <a:picLocks noChangeAspect="1"/>
          </p:cNvPicPr>
          <p:nvPr/>
        </p:nvPicPr>
        <p:blipFill>
          <a:blip r:embed="rId4" cstate="print"/>
          <a:stretch>
            <a:fillRect/>
          </a:stretch>
        </p:blipFill>
        <p:spPr>
          <a:xfrm>
            <a:off x="3593592" y="3355848"/>
            <a:ext cx="5559015" cy="350796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6019800" y="0"/>
            <a:ext cx="2362200" cy="4572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2027</a:t>
            </a: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8" name="Picture 7" descr="Refl_2027_2.png"/>
          <p:cNvPicPr>
            <a:picLocks noChangeAspect="1"/>
          </p:cNvPicPr>
          <p:nvPr/>
        </p:nvPicPr>
        <p:blipFill>
          <a:blip r:embed="rId3" cstate="print"/>
          <a:stretch>
            <a:fillRect/>
          </a:stretch>
        </p:blipFill>
        <p:spPr>
          <a:xfrm>
            <a:off x="-3" y="0"/>
            <a:ext cx="5313041" cy="3352746"/>
          </a:xfrm>
          <a:prstGeom prst="rect">
            <a:avLst/>
          </a:prstGeom>
        </p:spPr>
      </p:pic>
      <p:pic>
        <p:nvPicPr>
          <p:cNvPr id="14" name="Picture 13" descr="SRM_2027_2.png"/>
          <p:cNvPicPr>
            <a:picLocks/>
          </p:cNvPicPr>
          <p:nvPr/>
        </p:nvPicPr>
        <p:blipFill>
          <a:blip r:embed="rId4" cstate="print"/>
          <a:stretch>
            <a:fillRect/>
          </a:stretch>
        </p:blipFill>
        <p:spPr>
          <a:xfrm>
            <a:off x="3732570" y="3350035"/>
            <a:ext cx="5411430" cy="3507965"/>
          </a:xfrm>
          <a:prstGeom prst="rect">
            <a:avLst/>
          </a:prstGeom>
        </p:spPr>
      </p:pic>
      <p:pic>
        <p:nvPicPr>
          <p:cNvPr id="15" name="Picture 14" descr="SRM_2027_3.png"/>
          <p:cNvPicPr>
            <a:picLocks/>
          </p:cNvPicPr>
          <p:nvPr/>
        </p:nvPicPr>
        <p:blipFill>
          <a:blip r:embed="rId5" cstate="print"/>
          <a:stretch>
            <a:fillRect/>
          </a:stretch>
        </p:blipFill>
        <p:spPr>
          <a:xfrm>
            <a:off x="0" y="3350035"/>
            <a:ext cx="4624313" cy="3507965"/>
          </a:xfrm>
          <a:prstGeom prst="rect">
            <a:avLst/>
          </a:prstGeom>
        </p:spPr>
      </p:pic>
      <p:pic>
        <p:nvPicPr>
          <p:cNvPr id="16" name="Picture 15" descr="kuex_20090404_2027_2.png"/>
          <p:cNvPicPr>
            <a:picLocks/>
          </p:cNvPicPr>
          <p:nvPr/>
        </p:nvPicPr>
        <p:blipFill>
          <a:blip r:embed="rId6" cstate="print"/>
          <a:stretch>
            <a:fillRect/>
          </a:stretch>
        </p:blipFill>
        <p:spPr>
          <a:xfrm>
            <a:off x="5335516" y="457200"/>
            <a:ext cx="3808484" cy="2894905"/>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5486400" y="1143000"/>
            <a:ext cx="3657600" cy="4572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2032</a:t>
            </a: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6" name="Picture 5" descr="Refl_2032.png"/>
          <p:cNvPicPr>
            <a:picLocks noChangeAspect="1"/>
          </p:cNvPicPr>
          <p:nvPr/>
        </p:nvPicPr>
        <p:blipFill>
          <a:blip r:embed="rId3" cstate="print"/>
          <a:stretch>
            <a:fillRect/>
          </a:stretch>
        </p:blipFill>
        <p:spPr>
          <a:xfrm>
            <a:off x="-3" y="0"/>
            <a:ext cx="5313041" cy="3352746"/>
          </a:xfrm>
          <a:prstGeom prst="rect">
            <a:avLst/>
          </a:prstGeom>
        </p:spPr>
      </p:pic>
      <p:pic>
        <p:nvPicPr>
          <p:cNvPr id="8" name="Picture 7" descr="SRM_2032.png"/>
          <p:cNvPicPr>
            <a:picLocks noChangeAspect="1"/>
          </p:cNvPicPr>
          <p:nvPr/>
        </p:nvPicPr>
        <p:blipFill>
          <a:blip r:embed="rId4" cstate="print"/>
          <a:stretch>
            <a:fillRect/>
          </a:stretch>
        </p:blipFill>
        <p:spPr>
          <a:xfrm>
            <a:off x="3593592" y="3355848"/>
            <a:ext cx="5559015" cy="350796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6019800" y="0"/>
            <a:ext cx="2362200" cy="4572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2032</a:t>
            </a: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9" name="Picture 8" descr="Refl_2032_2.png"/>
          <p:cNvPicPr>
            <a:picLocks noChangeAspect="1"/>
          </p:cNvPicPr>
          <p:nvPr/>
        </p:nvPicPr>
        <p:blipFill>
          <a:blip r:embed="rId3" cstate="print"/>
          <a:stretch>
            <a:fillRect/>
          </a:stretch>
        </p:blipFill>
        <p:spPr>
          <a:xfrm>
            <a:off x="-3" y="0"/>
            <a:ext cx="5313041" cy="3352746"/>
          </a:xfrm>
          <a:prstGeom prst="rect">
            <a:avLst/>
          </a:prstGeom>
        </p:spPr>
      </p:pic>
      <p:pic>
        <p:nvPicPr>
          <p:cNvPr id="10" name="Picture 9" descr="SRM_2032_2.png"/>
          <p:cNvPicPr>
            <a:picLocks/>
          </p:cNvPicPr>
          <p:nvPr/>
        </p:nvPicPr>
        <p:blipFill>
          <a:blip r:embed="rId4" cstate="print"/>
          <a:stretch>
            <a:fillRect/>
          </a:stretch>
        </p:blipFill>
        <p:spPr>
          <a:xfrm>
            <a:off x="3732570" y="3350035"/>
            <a:ext cx="5411430" cy="3507965"/>
          </a:xfrm>
          <a:prstGeom prst="rect">
            <a:avLst/>
          </a:prstGeom>
        </p:spPr>
      </p:pic>
      <p:pic>
        <p:nvPicPr>
          <p:cNvPr id="12" name="Picture 11" descr="kuex_20090404_2032_3.png"/>
          <p:cNvPicPr>
            <a:picLocks/>
          </p:cNvPicPr>
          <p:nvPr/>
        </p:nvPicPr>
        <p:blipFill>
          <a:blip r:embed="rId5" cstate="print"/>
          <a:stretch>
            <a:fillRect/>
          </a:stretch>
        </p:blipFill>
        <p:spPr>
          <a:xfrm>
            <a:off x="5335516" y="457200"/>
            <a:ext cx="3808484" cy="289490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5486400" y="1143000"/>
            <a:ext cx="3657600" cy="4572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2036</a:t>
            </a: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9" name="Picture 8" descr="Refl_2036.png"/>
          <p:cNvPicPr>
            <a:picLocks noChangeAspect="1"/>
          </p:cNvPicPr>
          <p:nvPr/>
        </p:nvPicPr>
        <p:blipFill>
          <a:blip r:embed="rId3" cstate="print"/>
          <a:stretch>
            <a:fillRect/>
          </a:stretch>
        </p:blipFill>
        <p:spPr>
          <a:xfrm>
            <a:off x="-3" y="0"/>
            <a:ext cx="5313041" cy="3352746"/>
          </a:xfrm>
          <a:prstGeom prst="rect">
            <a:avLst/>
          </a:prstGeom>
        </p:spPr>
      </p:pic>
      <p:pic>
        <p:nvPicPr>
          <p:cNvPr id="10" name="Picture 9" descr="SRM_2036.png"/>
          <p:cNvPicPr>
            <a:picLocks noChangeAspect="1"/>
          </p:cNvPicPr>
          <p:nvPr/>
        </p:nvPicPr>
        <p:blipFill>
          <a:blip r:embed="rId4" cstate="print"/>
          <a:stretch>
            <a:fillRect/>
          </a:stretch>
        </p:blipFill>
        <p:spPr>
          <a:xfrm>
            <a:off x="3584985" y="3350035"/>
            <a:ext cx="5559015" cy="350796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33400"/>
          </a:xfrm>
        </p:spPr>
        <p:txBody>
          <a:bodyPr>
            <a:noAutofit/>
          </a:bodyPr>
          <a:lstStyle/>
          <a:p>
            <a:pPr algn="ctr"/>
            <a:r>
              <a:rPr lang="en-US" sz="32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review of APRIL 4 2009 </a:t>
            </a:r>
            <a:endParaRPr lang="en-US" sz="3200" i="1" cap="all"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descr="850_090405_00.gif"/>
          <p:cNvPicPr>
            <a:picLocks noChangeAspect="1"/>
          </p:cNvPicPr>
          <p:nvPr/>
        </p:nvPicPr>
        <p:blipFill>
          <a:blip r:embed="rId3" cstate="print"/>
          <a:stretch>
            <a:fillRect/>
          </a:stretch>
        </p:blipFill>
        <p:spPr>
          <a:xfrm>
            <a:off x="384048" y="548640"/>
            <a:ext cx="8382000" cy="62865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6019800" y="0"/>
            <a:ext cx="2362200" cy="4572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2036</a:t>
            </a: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9" name="Picture 8" descr="Refl_2036_2.png"/>
          <p:cNvPicPr>
            <a:picLocks noChangeAspect="1"/>
          </p:cNvPicPr>
          <p:nvPr/>
        </p:nvPicPr>
        <p:blipFill>
          <a:blip r:embed="rId3" cstate="print"/>
          <a:stretch>
            <a:fillRect/>
          </a:stretch>
        </p:blipFill>
        <p:spPr>
          <a:xfrm>
            <a:off x="-3" y="0"/>
            <a:ext cx="5313041" cy="3352746"/>
          </a:xfrm>
          <a:prstGeom prst="rect">
            <a:avLst/>
          </a:prstGeom>
        </p:spPr>
      </p:pic>
      <p:pic>
        <p:nvPicPr>
          <p:cNvPr id="10" name="Picture 9" descr="SRM_2036_2.png"/>
          <p:cNvPicPr>
            <a:picLocks/>
          </p:cNvPicPr>
          <p:nvPr/>
        </p:nvPicPr>
        <p:blipFill>
          <a:blip r:embed="rId4" cstate="print"/>
          <a:stretch>
            <a:fillRect/>
          </a:stretch>
        </p:blipFill>
        <p:spPr>
          <a:xfrm>
            <a:off x="3732570" y="3350035"/>
            <a:ext cx="5411430" cy="3507965"/>
          </a:xfrm>
          <a:prstGeom prst="rect">
            <a:avLst/>
          </a:prstGeom>
        </p:spPr>
      </p:pic>
      <p:pic>
        <p:nvPicPr>
          <p:cNvPr id="12" name="Picture 11" descr="SRM_2036_3.png"/>
          <p:cNvPicPr>
            <a:picLocks/>
          </p:cNvPicPr>
          <p:nvPr/>
        </p:nvPicPr>
        <p:blipFill>
          <a:blip r:embed="rId5" cstate="print"/>
          <a:stretch>
            <a:fillRect/>
          </a:stretch>
        </p:blipFill>
        <p:spPr>
          <a:xfrm>
            <a:off x="0" y="3349588"/>
            <a:ext cx="4624901" cy="3508412"/>
          </a:xfrm>
          <a:prstGeom prst="rect">
            <a:avLst/>
          </a:prstGeom>
        </p:spPr>
      </p:pic>
      <p:pic>
        <p:nvPicPr>
          <p:cNvPr id="13" name="Picture 12" descr="kuex_20090404_2036.png"/>
          <p:cNvPicPr>
            <a:picLocks/>
          </p:cNvPicPr>
          <p:nvPr/>
        </p:nvPicPr>
        <p:blipFill>
          <a:blip r:embed="rId6" cstate="print"/>
          <a:stretch>
            <a:fillRect/>
          </a:stretch>
        </p:blipFill>
        <p:spPr>
          <a:xfrm>
            <a:off x="5335516" y="457200"/>
            <a:ext cx="3808484" cy="2894905"/>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3276600" y="0"/>
            <a:ext cx="2362200" cy="4572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2036</a:t>
            </a: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13" name="Picture 12" descr="kuex_20090404_2036.png"/>
          <p:cNvPicPr>
            <a:picLocks/>
          </p:cNvPicPr>
          <p:nvPr/>
        </p:nvPicPr>
        <p:blipFill>
          <a:blip r:embed="rId3" cstate="print"/>
          <a:stretch>
            <a:fillRect/>
          </a:stretch>
        </p:blipFill>
        <p:spPr>
          <a:xfrm>
            <a:off x="4572000" y="457200"/>
            <a:ext cx="4572000" cy="3200400"/>
          </a:xfrm>
          <a:prstGeom prst="rect">
            <a:avLst/>
          </a:prstGeom>
        </p:spPr>
      </p:pic>
      <p:pic>
        <p:nvPicPr>
          <p:cNvPr id="8" name="Picture 7" descr="kuex_20090404_2036_2.png"/>
          <p:cNvPicPr>
            <a:picLocks noChangeAspect="1"/>
          </p:cNvPicPr>
          <p:nvPr/>
        </p:nvPicPr>
        <p:blipFill>
          <a:blip r:embed="rId4" cstate="print"/>
          <a:stretch>
            <a:fillRect/>
          </a:stretch>
        </p:blipFill>
        <p:spPr>
          <a:xfrm>
            <a:off x="0" y="457200"/>
            <a:ext cx="4572000" cy="3220320"/>
          </a:xfrm>
          <a:prstGeom prst="rect">
            <a:avLst/>
          </a:prstGeom>
        </p:spPr>
      </p:pic>
      <p:pic>
        <p:nvPicPr>
          <p:cNvPr id="14" name="Picture 13" descr="kuex_20090404_2036_3.png"/>
          <p:cNvPicPr>
            <a:picLocks noChangeAspect="1"/>
          </p:cNvPicPr>
          <p:nvPr/>
        </p:nvPicPr>
        <p:blipFill>
          <a:blip r:embed="rId5" cstate="print"/>
          <a:stretch>
            <a:fillRect/>
          </a:stretch>
        </p:blipFill>
        <p:spPr>
          <a:xfrm>
            <a:off x="2438400" y="3637679"/>
            <a:ext cx="4343400" cy="3220321"/>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5486400" y="1143000"/>
            <a:ext cx="3657600" cy="4572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2041</a:t>
            </a: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6" name="Picture 5" descr="Refl_2041.png"/>
          <p:cNvPicPr>
            <a:picLocks noChangeAspect="1"/>
          </p:cNvPicPr>
          <p:nvPr/>
        </p:nvPicPr>
        <p:blipFill>
          <a:blip r:embed="rId3" cstate="print"/>
          <a:stretch>
            <a:fillRect/>
          </a:stretch>
        </p:blipFill>
        <p:spPr>
          <a:xfrm>
            <a:off x="-3" y="0"/>
            <a:ext cx="5313041" cy="3352746"/>
          </a:xfrm>
          <a:prstGeom prst="rect">
            <a:avLst/>
          </a:prstGeom>
        </p:spPr>
      </p:pic>
      <p:pic>
        <p:nvPicPr>
          <p:cNvPr id="8" name="Picture 7" descr="SRM_2041.png"/>
          <p:cNvPicPr>
            <a:picLocks noChangeAspect="1"/>
          </p:cNvPicPr>
          <p:nvPr/>
        </p:nvPicPr>
        <p:blipFill>
          <a:blip r:embed="rId4" cstate="print"/>
          <a:stretch>
            <a:fillRect/>
          </a:stretch>
        </p:blipFill>
        <p:spPr>
          <a:xfrm>
            <a:off x="3584985" y="3350035"/>
            <a:ext cx="5559015" cy="350796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6019800" y="0"/>
            <a:ext cx="2362200" cy="4572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2041</a:t>
            </a:r>
            <a:r>
              <a:rPr kumimoji="0" lang="en-US" sz="3600" b="1" i="1" u="none" strike="noStrike" kern="1200" cap="all"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GMT</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8" name="Picture 7" descr="Refl_2041_2.png"/>
          <p:cNvPicPr>
            <a:picLocks noChangeAspect="1"/>
          </p:cNvPicPr>
          <p:nvPr/>
        </p:nvPicPr>
        <p:blipFill>
          <a:blip r:embed="rId3" cstate="print"/>
          <a:stretch>
            <a:fillRect/>
          </a:stretch>
        </p:blipFill>
        <p:spPr>
          <a:xfrm>
            <a:off x="-4" y="-1"/>
            <a:ext cx="5313716" cy="3353172"/>
          </a:xfrm>
          <a:prstGeom prst="rect">
            <a:avLst/>
          </a:prstGeom>
        </p:spPr>
      </p:pic>
      <p:pic>
        <p:nvPicPr>
          <p:cNvPr id="14" name="Picture 13" descr="SRM_2041_2.png"/>
          <p:cNvPicPr>
            <a:picLocks/>
          </p:cNvPicPr>
          <p:nvPr/>
        </p:nvPicPr>
        <p:blipFill>
          <a:blip r:embed="rId4" cstate="print"/>
          <a:stretch>
            <a:fillRect/>
          </a:stretch>
        </p:blipFill>
        <p:spPr>
          <a:xfrm>
            <a:off x="3731882" y="3349588"/>
            <a:ext cx="5412118" cy="3508412"/>
          </a:xfrm>
          <a:prstGeom prst="rect">
            <a:avLst/>
          </a:prstGeom>
        </p:spPr>
      </p:pic>
      <p:pic>
        <p:nvPicPr>
          <p:cNvPr id="15" name="Picture 14" descr="kuex_20090404_2041_1.png"/>
          <p:cNvPicPr>
            <a:picLocks/>
          </p:cNvPicPr>
          <p:nvPr/>
        </p:nvPicPr>
        <p:blipFill>
          <a:blip r:embed="rId5" cstate="print"/>
          <a:stretch>
            <a:fillRect/>
          </a:stretch>
        </p:blipFill>
        <p:spPr>
          <a:xfrm>
            <a:off x="0" y="3505200"/>
            <a:ext cx="4114800" cy="3124200"/>
          </a:xfrm>
          <a:prstGeom prst="rect">
            <a:avLst/>
          </a:prstGeom>
        </p:spPr>
      </p:pic>
      <p:pic>
        <p:nvPicPr>
          <p:cNvPr id="16" name="Picture 15" descr="kuex_20090404_2041_3.png"/>
          <p:cNvPicPr>
            <a:picLocks/>
          </p:cNvPicPr>
          <p:nvPr/>
        </p:nvPicPr>
        <p:blipFill>
          <a:blip r:embed="rId6" cstate="print"/>
          <a:stretch>
            <a:fillRect/>
          </a:stretch>
        </p:blipFill>
        <p:spPr>
          <a:xfrm>
            <a:off x="5335033" y="457200"/>
            <a:ext cx="3808967" cy="289527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0" y="685800"/>
            <a:ext cx="9144000" cy="457200"/>
          </a:xfrm>
          <a:prstGeom prst="rect">
            <a:avLst/>
          </a:prstGeom>
        </p:spPr>
        <p:txBody>
          <a:bodyPr vert="horz" lIns="91440" tIns="45720" rIns="91440" bIns="45720" rtlCol="0" anchor="ctr">
            <a:noAutofit/>
          </a:bodyPr>
          <a:lstStyle/>
          <a:p>
            <a:pPr lvl="0" algn="ctr">
              <a:spcBef>
                <a:spcPct val="0"/>
              </a:spcBef>
            </a:pPr>
            <a:r>
              <a:rPr lang="en-US"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Fairfield Tornado conditions </a:t>
            </a:r>
            <a:r>
              <a:rPr lang="en-US" b="1" i="1" cap="all" dirty="0" err="1"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exibited</a:t>
            </a:r>
            <a:r>
              <a:rPr lang="en-US"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 NmT/landspout similarities</a:t>
            </a:r>
            <a:endParaRPr kumimoji="0" lang="en-US"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2" name="Title 1"/>
          <p:cNvSpPr txBox="1">
            <a:spLocks/>
          </p:cNvSpPr>
          <p:nvPr/>
        </p:nvSpPr>
        <p:spPr>
          <a:xfrm>
            <a:off x="0" y="2590800"/>
            <a:ext cx="5562600" cy="457200"/>
          </a:xfrm>
          <a:prstGeom prst="rect">
            <a:avLst/>
          </a:prstGeom>
        </p:spPr>
        <p:txBody>
          <a:bodyPr vert="horz" lIns="91440" tIns="45720" rIns="91440" bIns="45720" rtlCol="0" anchor="ctr">
            <a:noAutofit/>
          </a:bodyPr>
          <a:lstStyle/>
          <a:p>
            <a:pPr lvl="0">
              <a:spcBef>
                <a:spcPct val="0"/>
              </a:spcBef>
            </a:pPr>
            <a:r>
              <a:rPr kumimoji="0" lang="en-US" sz="2000" b="0" i="1" u="none" strike="noStrike" kern="1200" cap="all"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a:t>
            </a:r>
            <a:endPar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endParaRPr>
          </a:p>
          <a:p>
            <a:pPr lvl="0">
              <a:spcBef>
                <a:spcPct val="0"/>
              </a:spcBef>
            </a:pPr>
            <a:r>
              <a:rPr lang="en-US" sz="1400" b="1" i="1" cap="all"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	</a:t>
            </a:r>
          </a:p>
          <a:p>
            <a:pPr lvl="0">
              <a:spcBef>
                <a:spcPct val="0"/>
              </a:spcBef>
              <a:buFont typeface="Arial" pitchFamily="34" charset="0"/>
              <a:buChar char="•"/>
            </a:pPr>
            <a:r>
              <a:rPr lang="en-US" sz="1400" b="1" i="1" cap="all"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	Rapid vortex stretching seen near	and 	prior to 	tornadogenesis similar to NmT/ 	landspout development as detailed by 	</a:t>
            </a:r>
            <a:r>
              <a:rPr lang="en-US" sz="1400" b="1" i="1" cap="all" dirty="0" smtClean="0">
                <a:solidFill>
                  <a:srgbClr val="FFC000"/>
                </a:solidFill>
                <a:effectLst>
                  <a:outerShdw blurRad="38100" dist="38100" dir="2700000" algn="tl">
                    <a:srgbClr val="000000">
                      <a:alpha val="43137"/>
                    </a:srgbClr>
                  </a:outerShdw>
                </a:effectLst>
                <a:latin typeface="Arial" pitchFamily="34" charset="0"/>
                <a:ea typeface="+mj-ea"/>
                <a:cs typeface="Arial" pitchFamily="34" charset="0"/>
              </a:rPr>
              <a:t>wakimoto and wilson (1989) /Brady &amp; szoke 	(1989)/LEE AND WILHELMSON (1997)</a:t>
            </a:r>
          </a:p>
          <a:p>
            <a:pPr lvl="0">
              <a:spcBef>
                <a:spcPct val="0"/>
              </a:spcBef>
              <a:buFont typeface="Arial" pitchFamily="34" charset="0"/>
              <a:buChar char="•"/>
            </a:pPr>
            <a:endParaRPr kumimoji="0" lang="en-US" sz="1400" b="1"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endParaRPr>
          </a:p>
          <a:p>
            <a:pPr lvl="0">
              <a:spcBef>
                <a:spcPct val="0"/>
              </a:spcBef>
            </a:pPr>
            <a:r>
              <a:rPr lang="en-US" sz="1400" b="1" i="1" cap="all"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	</a:t>
            </a:r>
            <a:r>
              <a:rPr kumimoji="0" lang="en-US" sz="1400" b="0" i="1" u="none" strike="noStrike" kern="1200" cap="all" spc="0" normalizeH="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rPr>
              <a:t>	</a:t>
            </a:r>
            <a:endParaRPr kumimoji="0" lang="en-US" sz="14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5" name="Picture 4"/>
          <p:cNvPicPr>
            <a:picLocks noChangeAspect="1" noChangeArrowheads="1"/>
          </p:cNvPicPr>
          <p:nvPr/>
        </p:nvPicPr>
        <p:blipFill>
          <a:blip r:embed="rId2" cstate="print"/>
          <a:srcRect/>
          <a:stretch>
            <a:fillRect/>
          </a:stretch>
        </p:blipFill>
        <p:spPr bwMode="auto">
          <a:xfrm>
            <a:off x="457200" y="5448300"/>
            <a:ext cx="4419600" cy="1409700"/>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a:stretch>
            <a:fillRect/>
          </a:stretch>
        </p:blipFill>
        <p:spPr bwMode="auto">
          <a:xfrm>
            <a:off x="4876800" y="3886200"/>
            <a:ext cx="4267199" cy="2971800"/>
          </a:xfrm>
          <a:prstGeom prst="rect">
            <a:avLst/>
          </a:prstGeom>
          <a:noFill/>
          <a:ln w="9525">
            <a:noFill/>
            <a:miter lim="800000"/>
            <a:headEnd/>
            <a:tailEnd/>
          </a:ln>
        </p:spPr>
      </p:pic>
      <p:sp>
        <p:nvSpPr>
          <p:cNvPr id="8" name="Title 1"/>
          <p:cNvSpPr txBox="1">
            <a:spLocks/>
          </p:cNvSpPr>
          <p:nvPr/>
        </p:nvSpPr>
        <p:spPr>
          <a:xfrm>
            <a:off x="152400" y="0"/>
            <a:ext cx="8991600" cy="609600"/>
          </a:xfrm>
          <a:prstGeom prst="rect">
            <a:avLst/>
          </a:prstGeom>
        </p:spPr>
        <p:txBody>
          <a:bodyPr vert="horz" lIns="91440" tIns="45720" rIns="91440" bIns="45720" rtlCol="0" anchor="ctr">
            <a:noAutofit/>
          </a:bodyPr>
          <a:lstStyle/>
          <a:p>
            <a:pPr lvl="0" algn="ctr">
              <a:spcBef>
                <a:spcPct val="0"/>
              </a:spcBef>
            </a:pPr>
            <a:r>
              <a:rPr lang="en-US" sz="3200" b="1" i="1" cap="all" noProof="0"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Non-Mesocyclone Tornado???</a:t>
            </a:r>
            <a:endParaRPr kumimoji="0" lang="en-US" sz="32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9217" name="Picture 1"/>
          <p:cNvPicPr>
            <a:picLocks noChangeAspect="1" noChangeArrowheads="1"/>
          </p:cNvPicPr>
          <p:nvPr/>
        </p:nvPicPr>
        <p:blipFill>
          <a:blip r:embed="rId4" cstate="print"/>
          <a:srcRect/>
          <a:stretch>
            <a:fillRect/>
          </a:stretch>
        </p:blipFill>
        <p:spPr bwMode="auto">
          <a:xfrm>
            <a:off x="5529262" y="1066800"/>
            <a:ext cx="3614738" cy="2847975"/>
          </a:xfrm>
          <a:prstGeom prst="rect">
            <a:avLst/>
          </a:prstGeom>
          <a:noFill/>
          <a:ln w="9525">
            <a:noFill/>
            <a:miter lim="800000"/>
            <a:headEnd/>
            <a:tailEnd/>
          </a:ln>
        </p:spPr>
      </p:pic>
      <p:pic>
        <p:nvPicPr>
          <p:cNvPr id="9" name="Picture 8" descr="Vertical vorticity tendency equation.bmp"/>
          <p:cNvPicPr>
            <a:picLocks noChangeAspect="1"/>
          </p:cNvPicPr>
          <p:nvPr/>
        </p:nvPicPr>
        <p:blipFill>
          <a:blip r:embed="rId5" cstate="print"/>
          <a:stretch>
            <a:fillRect/>
          </a:stretch>
        </p:blipFill>
        <p:spPr>
          <a:xfrm>
            <a:off x="1371600" y="4114800"/>
            <a:ext cx="2857500" cy="47625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77000" y="0"/>
            <a:ext cx="2667000" cy="1371600"/>
          </a:xfrm>
        </p:spPr>
        <p:txBody>
          <a:bodyPr>
            <a:noAutofit/>
          </a:bodyPr>
          <a:lstStyle/>
          <a:p>
            <a:pPr algn="ctr"/>
            <a:r>
              <a:rPr lang="en-US" sz="2400" b="1" i="1" cap="all"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Surface thermal ridge/0-1km lapse rates</a:t>
            </a:r>
            <a:endParaRPr lang="en-US" sz="2400" b="1" i="1" cap="all"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itle 1"/>
          <p:cNvSpPr txBox="1">
            <a:spLocks/>
          </p:cNvSpPr>
          <p:nvPr/>
        </p:nvSpPr>
        <p:spPr>
          <a:xfrm>
            <a:off x="1447800" y="2743200"/>
            <a:ext cx="38100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5" name="Picture 4" descr="LAPS_0-1kmLapse_20Z.bmp"/>
          <p:cNvPicPr>
            <a:picLocks noChangeAspect="1"/>
          </p:cNvPicPr>
          <p:nvPr/>
        </p:nvPicPr>
        <p:blipFill>
          <a:blip r:embed="rId3" cstate="print"/>
          <a:stretch>
            <a:fillRect/>
          </a:stretch>
        </p:blipFill>
        <p:spPr>
          <a:xfrm>
            <a:off x="2286000" y="0"/>
            <a:ext cx="4152257" cy="3124200"/>
          </a:xfrm>
          <a:prstGeom prst="rect">
            <a:avLst/>
          </a:prstGeom>
        </p:spPr>
      </p:pic>
      <p:sp>
        <p:nvSpPr>
          <p:cNvPr id="9" name="Title 1"/>
          <p:cNvSpPr txBox="1">
            <a:spLocks/>
          </p:cNvSpPr>
          <p:nvPr/>
        </p:nvSpPr>
        <p:spPr>
          <a:xfrm>
            <a:off x="5181600" y="6324600"/>
            <a:ext cx="41148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10" name="Picture 4" descr="nonsprcltor_composite"/>
          <p:cNvPicPr>
            <a:picLocks noChangeAspect="1" noChangeArrowheads="1"/>
          </p:cNvPicPr>
          <p:nvPr/>
        </p:nvPicPr>
        <p:blipFill>
          <a:blip r:embed="rId4" cstate="print"/>
          <a:srcRect/>
          <a:stretch>
            <a:fillRect/>
          </a:stretch>
        </p:blipFill>
        <p:spPr>
          <a:xfrm>
            <a:off x="5099050" y="2819400"/>
            <a:ext cx="4044950" cy="3733800"/>
          </a:xfrm>
          <a:prstGeom prst="rect">
            <a:avLst/>
          </a:prstGeom>
        </p:spPr>
      </p:pic>
      <p:sp>
        <p:nvSpPr>
          <p:cNvPr id="11" name="Rectangle 5"/>
          <p:cNvSpPr>
            <a:spLocks noChangeArrowheads="1"/>
          </p:cNvSpPr>
          <p:nvPr/>
        </p:nvSpPr>
        <p:spPr bwMode="auto">
          <a:xfrm>
            <a:off x="4724400" y="6477000"/>
            <a:ext cx="4419600" cy="523220"/>
          </a:xfrm>
          <a:prstGeom prst="rect">
            <a:avLst/>
          </a:prstGeom>
          <a:noFill/>
          <a:ln w="9525">
            <a:noFill/>
            <a:miter lim="800000"/>
            <a:headEnd/>
            <a:tailEnd/>
          </a:ln>
          <a:effectLst/>
        </p:spPr>
        <p:txBody>
          <a:bodyPr wrap="square">
            <a:spAutoFit/>
          </a:bodyPr>
          <a:lstStyle/>
          <a:p>
            <a:pPr eaLnBrk="0" hangingPunct="0">
              <a:defRPr/>
            </a:pPr>
            <a:r>
              <a:rPr lang="en-US" b="1" dirty="0" smtClean="0">
                <a:solidFill>
                  <a:srgbClr val="FFFF00"/>
                </a:solidFill>
                <a:effectLst>
                  <a:outerShdw blurRad="38100" dist="38100" dir="2700000" algn="tl">
                    <a:srgbClr val="000000"/>
                  </a:outerShdw>
                </a:effectLst>
                <a:latin typeface="Arial" pitchFamily="34" charset="0"/>
                <a:cs typeface="Arial" pitchFamily="34" charset="0"/>
              </a:rPr>
              <a:t>Jon Davies NMT Ingredients Web Page </a:t>
            </a:r>
            <a:r>
              <a:rPr lang="en-US" sz="1000" dirty="0" smtClean="0">
                <a:solidFill>
                  <a:srgbClr val="FFFF00"/>
                </a:solidFill>
                <a:effectLst>
                  <a:outerShdw blurRad="38100" dist="38100" dir="2700000" algn="tl">
                    <a:srgbClr val="000000"/>
                  </a:outerShdw>
                </a:effectLst>
                <a:latin typeface="Garamond" pitchFamily="18" charset="0"/>
              </a:rPr>
              <a:t>:</a:t>
            </a:r>
            <a:endParaRPr lang="en-US" sz="1000" dirty="0">
              <a:solidFill>
                <a:srgbClr val="FFFF00"/>
              </a:solidFill>
              <a:effectLst>
                <a:outerShdw blurRad="38100" dist="38100" dir="2700000" algn="tl">
                  <a:srgbClr val="000000"/>
                </a:outerShdw>
              </a:effectLst>
              <a:latin typeface="Garamond" pitchFamily="18" charset="0"/>
            </a:endParaRPr>
          </a:p>
        </p:txBody>
      </p:sp>
      <p:pic>
        <p:nvPicPr>
          <p:cNvPr id="12" name="Picture 3"/>
          <p:cNvPicPr>
            <a:picLocks noChangeAspect="1" noChangeArrowheads="1"/>
          </p:cNvPicPr>
          <p:nvPr/>
        </p:nvPicPr>
        <p:blipFill>
          <a:blip r:embed="rId5" cstate="print"/>
          <a:srcRect/>
          <a:stretch>
            <a:fillRect/>
          </a:stretch>
        </p:blipFill>
        <p:spPr bwMode="auto">
          <a:xfrm>
            <a:off x="0" y="2819400"/>
            <a:ext cx="4114800" cy="3733800"/>
          </a:xfrm>
          <a:prstGeom prst="rect">
            <a:avLst/>
          </a:prstGeom>
          <a:noFill/>
          <a:ln w="9525">
            <a:noFill/>
            <a:miter lim="800000"/>
            <a:headEnd/>
            <a:tailEnd/>
          </a:ln>
        </p:spPr>
      </p:pic>
      <p:sp>
        <p:nvSpPr>
          <p:cNvPr id="13" name="Title 1"/>
          <p:cNvSpPr txBox="1">
            <a:spLocks/>
          </p:cNvSpPr>
          <p:nvPr/>
        </p:nvSpPr>
        <p:spPr>
          <a:xfrm>
            <a:off x="0" y="1752600"/>
            <a:ext cx="2286000" cy="1066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1" i="1" u="sng"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Closed Mid Level low</a:t>
            </a:r>
            <a:endParaRPr kumimoji="0" lang="en-US" sz="2000" b="1" i="1" u="sng"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4" name="Title 1"/>
          <p:cNvSpPr txBox="1">
            <a:spLocks/>
          </p:cNvSpPr>
          <p:nvPr/>
        </p:nvSpPr>
        <p:spPr>
          <a:xfrm>
            <a:off x="0" y="6400800"/>
            <a:ext cx="4114800" cy="53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1" u="none" strike="noStrike" kern="1200" cap="all" spc="0" normalizeH="0" baseline="0" noProof="0" dirty="0" smtClean="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rPr>
              <a:t>Davies 2006</a:t>
            </a:r>
            <a:endParaRPr kumimoji="0" lang="en-US" b="1" i="1" u="none" strike="noStrike" kern="1200" cap="all" spc="0" normalizeH="0" baseline="0" noProof="0" dirty="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5" name="Title 1"/>
          <p:cNvSpPr txBox="1">
            <a:spLocks/>
          </p:cNvSpPr>
          <p:nvPr/>
        </p:nvSpPr>
        <p:spPr>
          <a:xfrm>
            <a:off x="6248400" y="2057400"/>
            <a:ext cx="2895600" cy="8382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1" i="1" u="sng"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NMT/</a:t>
            </a:r>
            <a:r>
              <a:rPr lang="en-US" sz="2000" b="1" i="1" u="sng" cap="all" dirty="0" err="1"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Landspout</a:t>
            </a:r>
            <a:endParaRPr kumimoji="0" lang="en-US" sz="2000" b="1" i="1" u="sng"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304800" y="1676400"/>
            <a:ext cx="8686800" cy="1524000"/>
          </a:xfrm>
          <a:prstGeom prst="rect">
            <a:avLst/>
          </a:prstGeom>
        </p:spPr>
        <p:txBody>
          <a:bodyPr vert="horz" lIns="91440" tIns="45720" rIns="91440" bIns="45720" rtlCol="0" anchor="ctr">
            <a:noAutofit/>
          </a:bodyPr>
          <a:lstStyle/>
          <a:p>
            <a:pPr lvl="0">
              <a:spcBef>
                <a:spcPct val="0"/>
              </a:spcBef>
              <a:buFont typeface="Arial" pitchFamily="34" charset="0"/>
              <a:buChar char="•"/>
              <a:defRPr/>
            </a:pPr>
            <a:r>
              <a:rPr kumimoji="0" lang="en-US" sz="2400" b="0" i="1" u="none" strike="noStrike" kern="1200" cap="all" spc="0" normalizeH="0" baseline="0" noProof="0" dirty="0" smtClean="0">
                <a:ln>
                  <a:noFill/>
                </a:ln>
                <a:solidFill>
                  <a:srgbClr val="FFC000"/>
                </a:solidFill>
                <a:effectLst>
                  <a:outerShdw blurRad="38100" dist="38100" dir="2700000" algn="tl">
                    <a:srgbClr val="000000">
                      <a:alpha val="43137"/>
                    </a:srgbClr>
                  </a:outerShdw>
                </a:effectLst>
                <a:uLnTx/>
                <a:uFillTx/>
                <a:latin typeface="Arial" pitchFamily="34" charset="0"/>
                <a:ea typeface="+mj-ea"/>
                <a:cs typeface="Arial" pitchFamily="34" charset="0"/>
              </a:rPr>
              <a:t>	</a:t>
            </a:r>
            <a:r>
              <a:rPr kumimoji="0" lang="en-US" sz="2400" b="0" i="1" u="none" strike="noStrike" kern="1200" cap="all"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one of the cases</a:t>
            </a:r>
            <a:r>
              <a:rPr kumimoji="0" lang="en-US" sz="24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utilized by Baumgardt 	and Cook to create the non-supercell 	tornado parameter (NST) for delineating 	NMT environments was associated with a 	closed mid level low</a:t>
            </a:r>
            <a:endParaRPr kumimoji="0" lang="en-US" sz="2400" b="0" i="1"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11" name="Title 1"/>
          <p:cNvSpPr txBox="1">
            <a:spLocks/>
          </p:cNvSpPr>
          <p:nvPr/>
        </p:nvSpPr>
        <p:spPr>
          <a:xfrm>
            <a:off x="152400" y="381000"/>
            <a:ext cx="8991600" cy="7620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Interesting although possibly irrelevant </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pic>
        <p:nvPicPr>
          <p:cNvPr id="9" name="Picture 8" descr="500_050331_00.gif"/>
          <p:cNvPicPr>
            <a:picLocks noChangeAspect="1"/>
          </p:cNvPicPr>
          <p:nvPr/>
        </p:nvPicPr>
        <p:blipFill>
          <a:blip r:embed="rId2" cstate="print"/>
          <a:stretch>
            <a:fillRect/>
          </a:stretch>
        </p:blipFill>
        <p:spPr>
          <a:xfrm>
            <a:off x="0" y="3371850"/>
            <a:ext cx="4648200" cy="3486150"/>
          </a:xfrm>
          <a:prstGeom prst="rect">
            <a:avLst/>
          </a:prstGeom>
        </p:spPr>
      </p:pic>
      <p:pic>
        <p:nvPicPr>
          <p:cNvPr id="10" name="Picture 9" descr="700_050331_00.gif"/>
          <p:cNvPicPr>
            <a:picLocks noChangeAspect="1"/>
          </p:cNvPicPr>
          <p:nvPr/>
        </p:nvPicPr>
        <p:blipFill>
          <a:blip r:embed="rId3" cstate="print"/>
          <a:stretch>
            <a:fillRect/>
          </a:stretch>
        </p:blipFill>
        <p:spPr>
          <a:xfrm>
            <a:off x="4495800" y="3371850"/>
            <a:ext cx="4648200" cy="3486150"/>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0" y="2895600"/>
            <a:ext cx="9144000" cy="1524000"/>
          </a:xfrm>
          <a:prstGeom prst="rect">
            <a:avLst/>
          </a:prstGeom>
        </p:spPr>
        <p:txBody>
          <a:bodyPr vert="horz" lIns="91440" tIns="45720" rIns="91440" bIns="45720" rtlCol="0" anchor="ctr">
            <a:noAutofit/>
          </a:bodyPr>
          <a:lstStyle/>
          <a:p>
            <a:pPr lvl="0">
              <a:spcBef>
                <a:spcPct val="0"/>
              </a:spcBef>
              <a:buFont typeface="Arial" pitchFamily="34" charset="0"/>
              <a:buChar char="•"/>
              <a:defRPr/>
            </a:pPr>
            <a:r>
              <a:rPr kumimoji="0" lang="en-US" sz="2000" b="0" i="1" u="none" strike="noStrike" kern="1200" cap="all"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a:t>
            </a:r>
            <a:r>
              <a:rPr lang="en-US" sz="2000" i="1" cap="all"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synoptic/mesoscale environment very similar to 	Closed mid level low conceptual models derived 	from previous literature</a:t>
            </a:r>
          </a:p>
          <a:p>
            <a:pPr lvl="0">
              <a:spcBef>
                <a:spcPct val="0"/>
              </a:spcBef>
              <a:buFont typeface="Arial" pitchFamily="34" charset="0"/>
              <a:buChar char="•"/>
              <a:defRPr/>
            </a:pPr>
            <a:endParaRPr kumimoji="0" lang="en-US" sz="2000" b="0" i="1" u="none" strike="noStrike" kern="1200" cap="all"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endParaRPr>
          </a:p>
          <a:p>
            <a:pPr lvl="0">
              <a:spcBef>
                <a:spcPct val="0"/>
              </a:spcBef>
              <a:buFont typeface="Arial" pitchFamily="34" charset="0"/>
              <a:buChar char="•"/>
              <a:defRPr/>
            </a:pPr>
            <a:r>
              <a:rPr lang="en-US" sz="2000" i="1" cap="all"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	Multiple vorticies seen traveling along a surging 	dryline before tornado 	development</a:t>
            </a:r>
          </a:p>
          <a:p>
            <a:pPr lvl="0">
              <a:spcBef>
                <a:spcPct val="0"/>
              </a:spcBef>
              <a:buFont typeface="Arial" pitchFamily="34" charset="0"/>
              <a:buChar char="•"/>
              <a:defRPr/>
            </a:pPr>
            <a:endParaRPr kumimoji="0" lang="en-US" sz="2000" b="0" i="1" u="none" strike="noStrike" kern="1200" cap="all"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endParaRPr>
          </a:p>
          <a:p>
            <a:pPr lvl="0">
              <a:spcBef>
                <a:spcPct val="0"/>
              </a:spcBef>
              <a:buFont typeface="Arial" pitchFamily="34" charset="0"/>
              <a:buChar char="•"/>
              <a:defRPr/>
            </a:pPr>
            <a:r>
              <a:rPr kumimoji="0" lang="en-US" sz="2000" b="0" i="1" u="none" strike="noStrike" kern="1200" cap="all"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rapid stretching of preexisting</a:t>
            </a:r>
            <a:r>
              <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vorticies </a:t>
            </a:r>
            <a:r>
              <a:rPr kumimoji="0" lang="en-US" sz="2000" b="0" i="1" u="none" strike="noStrike" kern="1200" cap="all"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appeared to 	be</a:t>
            </a:r>
            <a:r>
              <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key component to </a:t>
            </a:r>
            <a:r>
              <a:rPr kumimoji="0" lang="en-US" sz="2000" b="0" i="1" u="none" strike="noStrike" kern="1200" cap="all" spc="0" normalizeH="0" noProof="0" dirty="0" err="1"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tornadogenesis</a:t>
            </a:r>
            <a:endPar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endParaRPr>
          </a:p>
          <a:p>
            <a:pPr lvl="0">
              <a:spcBef>
                <a:spcPct val="0"/>
              </a:spcBef>
              <a:buFont typeface="Arial" pitchFamily="34" charset="0"/>
              <a:buChar char="•"/>
              <a:defRPr/>
            </a:pPr>
            <a:endParaRPr lang="en-US" sz="2000" i="1" cap="all"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endParaRPr>
          </a:p>
          <a:p>
            <a:pPr lvl="0">
              <a:spcBef>
                <a:spcPct val="0"/>
              </a:spcBef>
              <a:buFont typeface="Arial" pitchFamily="34" charset="0"/>
              <a:buChar char="•"/>
              <a:defRPr/>
            </a:pPr>
            <a:r>
              <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a:t>
            </a:r>
            <a:r>
              <a:rPr lang="en-US" sz="2000" i="1" cap="all"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 unknown if is this process of </a:t>
            </a:r>
            <a:r>
              <a:rPr lang="en-US" sz="2000" i="1" cap="all" dirty="0" err="1" smtClean="0">
                <a:solidFill>
                  <a:srgbClr val="FFC000"/>
                </a:solidFill>
                <a:effectLst>
                  <a:outerShdw blurRad="38100" dist="38100" dir="2700000" algn="tl">
                    <a:srgbClr val="000000">
                      <a:alpha val="43137"/>
                    </a:srgbClr>
                  </a:outerShdw>
                </a:effectLst>
                <a:latin typeface="Arial" pitchFamily="34" charset="0"/>
                <a:cs typeface="Arial" pitchFamily="34" charset="0"/>
              </a:rPr>
              <a:t>tornadogenesis</a:t>
            </a:r>
            <a:r>
              <a:rPr lang="en-US" sz="2000" i="1" cap="all"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 is 	more common in closed 500mb low events</a:t>
            </a:r>
            <a:endPar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endParaRPr>
          </a:p>
          <a:p>
            <a:pPr lvl="0">
              <a:spcBef>
                <a:spcPct val="0"/>
              </a:spcBef>
              <a:buFont typeface="Arial" pitchFamily="34" charset="0"/>
              <a:buChar char="•"/>
              <a:defRPr/>
            </a:pPr>
            <a:endParaRPr lang="en-US" sz="2000" i="1" cap="all" baseline="0"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endParaRPr>
          </a:p>
          <a:p>
            <a:pPr lvl="0">
              <a:spcBef>
                <a:spcPct val="0"/>
              </a:spcBef>
              <a:buFont typeface="Arial" pitchFamily="34" charset="0"/>
              <a:buChar char="•"/>
              <a:defRPr/>
            </a:pPr>
            <a:r>
              <a:rPr kumimoji="0" lang="en-US" sz="2000" b="0" i="1" u="none" strike="noStrike" kern="1200" cap="all"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a:t>
            </a:r>
            <a:r>
              <a:rPr kumimoji="0" lang="en-US" sz="2000" b="0" i="1" u="none" strike="noStrike" kern="1200" cap="all" spc="0" normalizeH="0" noProof="0" dirty="0" smtClean="0">
                <a:ln>
                  <a:noFill/>
                </a:ln>
                <a:solidFill>
                  <a:srgbClr val="FF0000"/>
                </a:solidFill>
                <a:effectLst>
                  <a:outerShdw blurRad="38100" dist="38100" dir="2700000" algn="tl">
                    <a:srgbClr val="000000">
                      <a:alpha val="43137"/>
                    </a:srgbClr>
                  </a:outerShdw>
                </a:effectLst>
                <a:uLnTx/>
                <a:uFillTx/>
                <a:latin typeface="Arial" pitchFamily="34" charset="0"/>
                <a:ea typeface="+mj-ea"/>
                <a:cs typeface="Arial" pitchFamily="34" charset="0"/>
              </a:rPr>
              <a:t>Could </a:t>
            </a:r>
            <a:r>
              <a:rPr lang="en-US" sz="2000" i="1" cap="all" dirty="0" smtClean="0">
                <a:solidFill>
                  <a:srgbClr val="FF0000"/>
                </a:solidFill>
                <a:effectLst>
                  <a:outerShdw blurRad="38100" dist="38100" dir="2700000" algn="tl">
                    <a:srgbClr val="000000">
                      <a:alpha val="43137"/>
                    </a:srgbClr>
                  </a:outerShdw>
                </a:effectLst>
                <a:latin typeface="Arial" pitchFamily="34" charset="0"/>
                <a:ea typeface="+mj-ea"/>
                <a:cs typeface="Arial" pitchFamily="34" charset="0"/>
              </a:rPr>
              <a:t>many of the </a:t>
            </a:r>
            <a:r>
              <a:rPr lang="en-US" sz="2000" i="1" cap="all" dirty="0" err="1" smtClean="0">
                <a:solidFill>
                  <a:srgbClr val="FF0000"/>
                </a:solidFill>
                <a:effectLst>
                  <a:outerShdw blurRad="38100" dist="38100" dir="2700000" algn="tl">
                    <a:srgbClr val="000000">
                      <a:alpha val="43137"/>
                    </a:srgbClr>
                  </a:outerShdw>
                </a:effectLst>
                <a:latin typeface="Arial" pitchFamily="34" charset="0"/>
                <a:ea typeface="+mj-ea"/>
                <a:cs typeface="Arial" pitchFamily="34" charset="0"/>
              </a:rPr>
              <a:t>enviornmental</a:t>
            </a:r>
            <a:r>
              <a:rPr lang="en-US" sz="2000" i="1" cap="all" dirty="0" smtClean="0">
                <a:solidFill>
                  <a:srgbClr val="FF0000"/>
                </a:solidFill>
                <a:effectLst>
                  <a:outerShdw blurRad="38100" dist="38100" dir="2700000" algn="tl">
                    <a:srgbClr val="000000">
                      <a:alpha val="43137"/>
                    </a:srgbClr>
                  </a:outerShdw>
                </a:effectLst>
                <a:latin typeface="Arial" pitchFamily="34" charset="0"/>
                <a:ea typeface="+mj-ea"/>
                <a:cs typeface="Arial" pitchFamily="34" charset="0"/>
              </a:rPr>
              <a:t> </a:t>
            </a:r>
            <a:r>
              <a:rPr kumimoji="0" lang="en-US" sz="2000" b="0" i="1" u="none" strike="noStrike" kern="1200" cap="all" spc="0" normalizeH="0" noProof="0" dirty="0" smtClean="0">
                <a:ln>
                  <a:noFill/>
                </a:ln>
                <a:solidFill>
                  <a:srgbClr val="FF0000"/>
                </a:solidFill>
                <a:effectLst>
                  <a:outerShdw blurRad="38100" dist="38100" dir="2700000" algn="tl">
                    <a:srgbClr val="000000">
                      <a:alpha val="43137"/>
                    </a:srgbClr>
                  </a:outerShdw>
                </a:effectLst>
                <a:uLnTx/>
                <a:uFillTx/>
                <a:latin typeface="Arial" pitchFamily="34" charset="0"/>
                <a:ea typeface="+mj-ea"/>
                <a:cs typeface="Arial" pitchFamily="34" charset="0"/>
              </a:rPr>
              <a:t>conditions needed 	for a closed mid-level </a:t>
            </a:r>
            <a:r>
              <a:rPr lang="en-US" sz="2000" i="1" cap="all" dirty="0" smtClean="0">
                <a:solidFill>
                  <a:srgbClr val="FF0000"/>
                </a:solidFill>
                <a:effectLst>
                  <a:outerShdw blurRad="38100" dist="38100" dir="2700000" algn="tl">
                    <a:srgbClr val="000000">
                      <a:alpha val="43137"/>
                    </a:srgbClr>
                  </a:outerShdw>
                </a:effectLst>
                <a:latin typeface="Arial" pitchFamily="34" charset="0"/>
                <a:ea typeface="+mj-ea"/>
                <a:cs typeface="Arial" pitchFamily="34" charset="0"/>
              </a:rPr>
              <a:t>low to produce  a 	tornado(s)…not be that different than the 	</a:t>
            </a:r>
            <a:r>
              <a:rPr kumimoji="0" lang="en-US" sz="2000" b="0" i="1" u="none" strike="noStrike" kern="1200" cap="all" spc="0" normalizeH="0" noProof="0" dirty="0" err="1" smtClean="0">
                <a:ln>
                  <a:noFill/>
                </a:ln>
                <a:solidFill>
                  <a:srgbClr val="FF0000"/>
                </a:solidFill>
                <a:effectLst>
                  <a:outerShdw blurRad="38100" dist="38100" dir="2700000" algn="tl">
                    <a:srgbClr val="000000">
                      <a:alpha val="43137"/>
                    </a:srgbClr>
                  </a:outerShdw>
                </a:effectLst>
                <a:uLnTx/>
                <a:uFillTx/>
                <a:latin typeface="Arial" pitchFamily="34" charset="0"/>
                <a:ea typeface="+mj-ea"/>
                <a:cs typeface="Arial" pitchFamily="34" charset="0"/>
              </a:rPr>
              <a:t>nmt</a:t>
            </a:r>
            <a:r>
              <a:rPr kumimoji="0" lang="en-US" sz="2000" b="0" i="1" u="none" strike="noStrike" kern="1200" cap="all" spc="0" normalizeH="0" noProof="0" dirty="0" smtClean="0">
                <a:ln>
                  <a:noFill/>
                </a:ln>
                <a:solidFill>
                  <a:srgbClr val="FF0000"/>
                </a:solidFill>
                <a:effectLst>
                  <a:outerShdw blurRad="38100" dist="38100" dir="2700000" algn="tl">
                    <a:srgbClr val="000000">
                      <a:alpha val="43137"/>
                    </a:srgbClr>
                  </a:outerShdw>
                </a:effectLst>
                <a:uLnTx/>
                <a:uFillTx/>
                <a:latin typeface="Arial" pitchFamily="34" charset="0"/>
                <a:ea typeface="+mj-ea"/>
                <a:cs typeface="Arial" pitchFamily="34" charset="0"/>
              </a:rPr>
              <a:t>/</a:t>
            </a:r>
            <a:r>
              <a:rPr kumimoji="0" lang="en-US" sz="2000" b="0" i="1" u="none" strike="noStrike" kern="1200" cap="all" spc="0" normalizeH="0" noProof="0" dirty="0" err="1" smtClean="0">
                <a:ln>
                  <a:noFill/>
                </a:ln>
                <a:solidFill>
                  <a:srgbClr val="FF0000"/>
                </a:solidFill>
                <a:effectLst>
                  <a:outerShdw blurRad="38100" dist="38100" dir="2700000" algn="tl">
                    <a:srgbClr val="000000">
                      <a:alpha val="43137"/>
                    </a:srgbClr>
                  </a:outerShdw>
                </a:effectLst>
                <a:uLnTx/>
                <a:uFillTx/>
                <a:latin typeface="Arial" pitchFamily="34" charset="0"/>
                <a:ea typeface="+mj-ea"/>
                <a:cs typeface="Arial" pitchFamily="34" charset="0"/>
              </a:rPr>
              <a:t>landspout</a:t>
            </a:r>
            <a:r>
              <a:rPr kumimoji="0" lang="en-US" sz="2000" b="0" i="1" u="none" strike="noStrike" kern="1200" cap="all" spc="0" normalizeH="0" noProof="0" dirty="0" smtClean="0">
                <a:ln>
                  <a:noFill/>
                </a:ln>
                <a:solidFill>
                  <a:srgbClr val="FF0000"/>
                </a:solidFill>
                <a:effectLst>
                  <a:outerShdw blurRad="38100" dist="38100" dir="2700000" algn="tl">
                    <a:srgbClr val="000000">
                      <a:alpha val="43137"/>
                    </a:srgbClr>
                  </a:outerShdw>
                </a:effectLst>
                <a:uLnTx/>
                <a:uFillTx/>
                <a:latin typeface="Arial" pitchFamily="34" charset="0"/>
                <a:ea typeface="+mj-ea"/>
                <a:cs typeface="Arial" pitchFamily="34" charset="0"/>
              </a:rPr>
              <a:t> environment ???</a:t>
            </a:r>
          </a:p>
          <a:p>
            <a:pPr lvl="0">
              <a:spcBef>
                <a:spcPct val="0"/>
              </a:spcBef>
              <a:buFont typeface="Arial" pitchFamily="34" charset="0"/>
              <a:buChar char="•"/>
              <a:defRPr/>
            </a:pPr>
            <a:endParaRPr lang="en-US" sz="2000" i="1" cap="all" baseline="0"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endParaRPr>
          </a:p>
        </p:txBody>
      </p:sp>
      <p:sp>
        <p:nvSpPr>
          <p:cNvPr id="11" name="Title 1"/>
          <p:cNvSpPr txBox="1">
            <a:spLocks/>
          </p:cNvSpPr>
          <p:nvPr/>
        </p:nvSpPr>
        <p:spPr>
          <a:xfrm>
            <a:off x="0" y="-152400"/>
            <a:ext cx="9144000" cy="762000"/>
          </a:xfrm>
          <a:prstGeom prst="rect">
            <a:avLst/>
          </a:prstGeom>
        </p:spPr>
        <p:txBody>
          <a:bodyPr vert="horz" lIns="91440" tIns="45720" rIns="91440" bIns="45720" rtlCol="0" anchor="ctr">
            <a:noAutofit/>
          </a:bodyPr>
          <a:lstStyle/>
          <a:p>
            <a:pPr lvl="0" algn="ctr">
              <a:spcBef>
                <a:spcPct val="0"/>
              </a:spcBef>
            </a:pPr>
            <a:r>
              <a:rPr lang="en-US" sz="3600" b="1" i="1" cap="all" dirty="0" smtClean="0">
                <a:solidFill>
                  <a:srgbClr val="FFFF00"/>
                </a:solidFill>
                <a:effectLst>
                  <a:outerShdw blurRad="38100" dist="38100" dir="2700000" algn="tl">
                    <a:srgbClr val="000000">
                      <a:alpha val="43137"/>
                    </a:srgbClr>
                  </a:outerShdw>
                </a:effectLst>
                <a:latin typeface="Arial" pitchFamily="34" charset="0"/>
                <a:ea typeface="+mj-ea"/>
                <a:cs typeface="Arial" pitchFamily="34" charset="0"/>
              </a:rPr>
              <a:t>Summary</a:t>
            </a:r>
            <a:endParaRPr kumimoji="0" lang="en-US" sz="3600" b="1" i="1" u="none" strike="noStrike" kern="1200" cap="all"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amage_Photo_3.bmp"/>
          <p:cNvPicPr>
            <a:picLocks noChangeAspect="1"/>
          </p:cNvPicPr>
          <p:nvPr/>
        </p:nvPicPr>
        <p:blipFill>
          <a:blip r:embed="rId2" cstate="print"/>
          <a:stretch>
            <a:fillRect/>
          </a:stretch>
        </p:blipFill>
        <p:spPr>
          <a:xfrm>
            <a:off x="0" y="533400"/>
            <a:ext cx="9144000" cy="6858000"/>
          </a:xfrm>
          <a:prstGeom prst="rect">
            <a:avLst/>
          </a:prstGeom>
        </p:spPr>
      </p:pic>
      <p:sp>
        <p:nvSpPr>
          <p:cNvPr id="2" name="Title 1"/>
          <p:cNvSpPr>
            <a:spLocks noGrp="1"/>
          </p:cNvSpPr>
          <p:nvPr>
            <p:ph type="ctrTitle"/>
          </p:nvPr>
        </p:nvSpPr>
        <p:spPr>
          <a:xfrm>
            <a:off x="762000" y="2286000"/>
            <a:ext cx="7772400" cy="1470025"/>
          </a:xfrm>
        </p:spPr>
        <p:txBody>
          <a:bodyPr>
            <a:normAutofit/>
          </a:bodyPr>
          <a:lstStyle/>
          <a:p>
            <a:r>
              <a:rPr lang="en-US" b="1" i="1" dirty="0" smtClean="0">
                <a:solidFill>
                  <a:srgbClr val="FFC000"/>
                </a:solidFill>
                <a:effectLst>
                  <a:outerShdw blurRad="38100" dist="38100" dir="2700000" algn="tl">
                    <a:srgbClr val="000000">
                      <a:alpha val="43137"/>
                    </a:srgbClr>
                  </a:outerShdw>
                </a:effectLst>
              </a:rPr>
              <a:t>QUESTIONS???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33400"/>
          </a:xfrm>
        </p:spPr>
        <p:txBody>
          <a:bodyPr>
            <a:noAutofit/>
          </a:bodyPr>
          <a:lstStyle/>
          <a:p>
            <a:pPr algn="ctr"/>
            <a:r>
              <a:rPr lang="en-US" sz="32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review of APRIL 4 2009 </a:t>
            </a:r>
            <a:endParaRPr lang="en-US" sz="3200" i="1" cap="all"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5" name="Picture 4" descr="Surface_Animate.gif"/>
          <p:cNvPicPr>
            <a:picLocks noChangeAspect="1"/>
          </p:cNvPicPr>
          <p:nvPr/>
        </p:nvPicPr>
        <p:blipFill>
          <a:blip r:embed="rId3" cstate="print"/>
          <a:stretch>
            <a:fillRect/>
          </a:stretch>
        </p:blipFill>
        <p:spPr>
          <a:xfrm>
            <a:off x="533400" y="525737"/>
            <a:ext cx="8229600" cy="6332263"/>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33400"/>
          </a:xfrm>
        </p:spPr>
        <p:txBody>
          <a:bodyPr>
            <a:noAutofit/>
          </a:bodyPr>
          <a:lstStyle/>
          <a:p>
            <a:pPr algn="ctr"/>
            <a:r>
              <a:rPr lang="en-US" sz="32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review of APRIL 4 2009 </a:t>
            </a:r>
            <a:endParaRPr lang="en-US" sz="3200" i="1" cap="all"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descr="Combo_2045Z_Cold.bmp"/>
          <p:cNvPicPr>
            <a:picLocks noChangeAspect="1"/>
          </p:cNvPicPr>
          <p:nvPr/>
        </p:nvPicPr>
        <p:blipFill>
          <a:blip r:embed="rId3" cstate="print"/>
          <a:stretch>
            <a:fillRect/>
          </a:stretch>
        </p:blipFill>
        <p:spPr>
          <a:xfrm>
            <a:off x="533400" y="533400"/>
            <a:ext cx="8229600" cy="6324600"/>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33400"/>
          </a:xfrm>
        </p:spPr>
        <p:txBody>
          <a:bodyPr>
            <a:noAutofit/>
          </a:bodyPr>
          <a:lstStyle/>
          <a:p>
            <a:pPr algn="ctr"/>
            <a:r>
              <a:rPr lang="en-US" sz="32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review of APRIL 4 2009 </a:t>
            </a:r>
            <a:endParaRPr lang="en-US" sz="3200" i="1" cap="all"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descr="Sfc_20Z_3.bmp"/>
          <p:cNvPicPr>
            <a:picLocks noChangeAspect="1"/>
          </p:cNvPicPr>
          <p:nvPr/>
        </p:nvPicPr>
        <p:blipFill>
          <a:blip r:embed="rId3" cstate="print"/>
          <a:stretch>
            <a:fillRect/>
          </a:stretch>
        </p:blipFill>
        <p:spPr>
          <a:xfrm>
            <a:off x="457200" y="533401"/>
            <a:ext cx="8229600" cy="6324599"/>
          </a:xfrm>
          <a:prstGeom prst="rect">
            <a:avLst/>
          </a:prstGeom>
        </p:spPr>
      </p:pic>
    </p:spTree>
  </p:cSld>
  <p:clrMapOvr>
    <a:masterClrMapping/>
  </p:clrMapOvr>
  <p:transition>
    <p:randomBa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33400"/>
          </a:xfrm>
        </p:spPr>
        <p:txBody>
          <a:bodyPr>
            <a:noAutofit/>
          </a:bodyPr>
          <a:lstStyle/>
          <a:p>
            <a:pPr algn="ctr"/>
            <a:r>
              <a:rPr lang="en-US" sz="32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review of APRIL 4 2009 </a:t>
            </a:r>
            <a:endParaRPr lang="en-US" sz="3200" i="1" cap="all"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descr="VIS_SAT_ANIMATE.gif"/>
          <p:cNvPicPr>
            <a:picLocks noChangeAspect="1"/>
          </p:cNvPicPr>
          <p:nvPr/>
        </p:nvPicPr>
        <p:blipFill>
          <a:blip r:embed="rId3" cstate="print"/>
          <a:stretch>
            <a:fillRect/>
          </a:stretch>
        </p:blipFill>
        <p:spPr>
          <a:xfrm>
            <a:off x="457200" y="533401"/>
            <a:ext cx="8229600" cy="632459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533400"/>
          </a:xfrm>
        </p:spPr>
        <p:txBody>
          <a:bodyPr>
            <a:noAutofit/>
          </a:bodyPr>
          <a:lstStyle/>
          <a:p>
            <a:pPr algn="ctr"/>
            <a:r>
              <a:rPr lang="en-US" sz="3200" i="1" cap="all"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Reflectivity loop</a:t>
            </a:r>
            <a:endParaRPr lang="en-US" sz="3200" i="1" cap="all"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9" name="Picture 8" descr="Radar_Animation.gif"/>
          <p:cNvPicPr>
            <a:picLocks noChangeAspect="1"/>
          </p:cNvPicPr>
          <p:nvPr/>
        </p:nvPicPr>
        <p:blipFill>
          <a:blip r:embed="rId3" cstate="print"/>
          <a:stretch>
            <a:fillRect/>
          </a:stretch>
        </p:blipFill>
        <p:spPr>
          <a:xfrm>
            <a:off x="533400" y="1053432"/>
            <a:ext cx="7620000" cy="580456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2638</TotalTime>
  <Words>274</Words>
  <Application>Microsoft Office PowerPoint</Application>
  <PresentationFormat>On-screen Show (4:3)</PresentationFormat>
  <Paragraphs>130</Paragraphs>
  <Slides>48</Slides>
  <Notes>2</Notes>
  <HiddenSlides>1</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MISOCYCLONE INTERACTION IN THE APRIL 4, 2009 FAIRFIELD NEBRASKA TORNADIC EVENT  </vt:lpstr>
      <vt:lpstr>review of APRIL 4 2009 </vt:lpstr>
      <vt:lpstr>review of APRIL 4 2009 </vt:lpstr>
      <vt:lpstr>review of APRIL 4 2009 </vt:lpstr>
      <vt:lpstr>review of APRIL 4 2009 </vt:lpstr>
      <vt:lpstr>review of APRIL 4 2009 </vt:lpstr>
      <vt:lpstr>review of APRIL 4 2009 </vt:lpstr>
      <vt:lpstr>review of APRIL 4 2009 </vt:lpstr>
      <vt:lpstr>Reflectivity loop</vt:lpstr>
      <vt:lpstr>review of  APRIL 4 2009 </vt:lpstr>
      <vt:lpstr>review of  APRIL 4 2009 </vt:lpstr>
      <vt:lpstr>review of APRIL 4 2009 </vt:lpstr>
      <vt:lpstr>Tornado time estimated between 2038-2043 gmt</vt:lpstr>
      <vt:lpstr>review of APRIL 4 2009 </vt:lpstr>
      <vt:lpstr>Slide 15</vt:lpstr>
      <vt:lpstr>Classic sYNOPTIC setup for tornadoes associated with a closed 500 MB LOW</vt:lpstr>
      <vt:lpstr>Surface thermal ridge/0-1km lapse rates</vt:lpstr>
      <vt:lpstr>: Davies/guyer 2004</vt:lpstr>
      <vt:lpstr>Tight spin/vorticity from the  nearby mid-level low???   High Surface Relative Vorticity???</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Surface thermal ridge/0-1km lapse rates</vt:lpstr>
      <vt:lpstr>Slide 46</vt:lpstr>
      <vt:lpstr>Slide 47</vt:lpstr>
      <vt:lpstr>QUESTIONS???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aaron.johnson</dc:creator>
  <cp:lastModifiedBy>aaron.johnson</cp:lastModifiedBy>
  <cp:revision>294</cp:revision>
  <dcterms:created xsi:type="dcterms:W3CDTF">2009-07-08T18:48:25Z</dcterms:created>
  <dcterms:modified xsi:type="dcterms:W3CDTF">2009-08-26T13:58:14Z</dcterms:modified>
</cp:coreProperties>
</file>