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8" r:id="rId1"/>
  </p:sldMasterIdLst>
  <p:notesMasterIdLst>
    <p:notesMasterId r:id="rId18"/>
  </p:notesMasterIdLst>
  <p:handoutMasterIdLst>
    <p:handoutMasterId r:id="rId19"/>
  </p:handoutMasterIdLst>
  <p:sldIdLst>
    <p:sldId id="256" r:id="rId2"/>
    <p:sldId id="449" r:id="rId3"/>
    <p:sldId id="450" r:id="rId4"/>
    <p:sldId id="465" r:id="rId5"/>
    <p:sldId id="452" r:id="rId6"/>
    <p:sldId id="454" r:id="rId7"/>
    <p:sldId id="455" r:id="rId8"/>
    <p:sldId id="456" r:id="rId9"/>
    <p:sldId id="459" r:id="rId10"/>
    <p:sldId id="460" r:id="rId11"/>
    <p:sldId id="461" r:id="rId12"/>
    <p:sldId id="462" r:id="rId13"/>
    <p:sldId id="463" r:id="rId14"/>
    <p:sldId id="464" r:id="rId15"/>
    <p:sldId id="444" r:id="rId16"/>
    <p:sldId id="466" r:id="rId17"/>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0F0"/>
    <a:srgbClr val="FF8C5B"/>
    <a:srgbClr val="00FF00"/>
    <a:srgbClr val="00DE6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45" autoAdjust="0"/>
    <p:restoredTop sz="91226" autoAdjust="0"/>
  </p:normalViewPr>
  <p:slideViewPr>
    <p:cSldViewPr>
      <p:cViewPr varScale="1">
        <p:scale>
          <a:sx n="66" d="100"/>
          <a:sy n="66" d="100"/>
        </p:scale>
        <p:origin x="-1325" y="-86"/>
      </p:cViewPr>
      <p:guideLst>
        <p:guide orient="horz" pos="2160"/>
        <p:guide pos="2880"/>
      </p:guideLst>
    </p:cSldViewPr>
  </p:slideViewPr>
  <p:outlineViewPr>
    <p:cViewPr>
      <p:scale>
        <a:sx n="33" d="100"/>
        <a:sy n="33" d="100"/>
      </p:scale>
      <p:origin x="0" y="32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972AC598-1ABF-4CDD-86A1-F4F2E4CAA10D}" type="datetimeFigureOut">
              <a:rPr lang="en-US" smtClean="0"/>
              <a:pPr/>
              <a:t>8/27/2009</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F95D37DE-69AC-48F5-82D5-1BB05382D818}" type="slidenum">
              <a:rPr lang="en-US" smtClean="0"/>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A92FF270-1547-4A21-ADF3-5946D7AB8E72}" type="datetimeFigureOut">
              <a:rPr lang="en-US" smtClean="0"/>
              <a:pPr/>
              <a:t>8/27/2009</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DE3C6761-B70F-4CB0-9645-1E80DC939F4C}" type="slidenum">
              <a:rPr lang="en-US" smtClean="0"/>
              <a:pPr/>
              <a:t>‹#›</a:t>
            </a:fld>
            <a:endParaRPr lang="en-US"/>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6761-B70F-4CB0-9645-1E80DC939F4C}" type="slidenum">
              <a:rPr lang="en-US" smtClean="0"/>
              <a:pPr/>
              <a:t>1</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wanted to create</a:t>
            </a:r>
            <a:r>
              <a:rPr lang="en-US" baseline="0" dirty="0" smtClean="0"/>
              <a:t> and use these data to be incorporated into the current infrastructure.  For these, you can use both the hourly weather graph and the tabular output.</a:t>
            </a:r>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are not too far away from getting this through.</a:t>
            </a:r>
            <a:r>
              <a:rPr lang="en-US" baseline="0" dirty="0" smtClean="0"/>
              <a:t>  We will see what happens!</a:t>
            </a:r>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have been several entities</a:t>
            </a:r>
            <a:r>
              <a:rPr lang="en-US" baseline="0" dirty="0" smtClean="0"/>
              <a:t> that have either suggested the NWS do this or have specifically requested it.  The NFUSE team has put together some probabilistic MOS products as part of the NDGD, but have had difficulty getting this into the WFO.  This process will hopefully bridge that gap.</a:t>
            </a:r>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we looked</a:t>
            </a:r>
            <a:r>
              <a:rPr lang="en-US" baseline="0" dirty="0" smtClean="0"/>
              <a:t> at the distribution of wind observations, which follows a </a:t>
            </a:r>
            <a:r>
              <a:rPr lang="en-US" baseline="0" dirty="0" err="1" smtClean="0"/>
              <a:t>Weibull</a:t>
            </a:r>
            <a:r>
              <a:rPr lang="en-US" baseline="0" dirty="0" smtClean="0"/>
              <a:t> distribution.  Then we took a look at the error, which followed a normal or Gaussian distribution.  </a:t>
            </a:r>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is how you</a:t>
            </a:r>
            <a:r>
              <a:rPr lang="en-US" baseline="0" dirty="0" smtClean="0"/>
              <a:t> have to calculate a probability of </a:t>
            </a:r>
            <a:r>
              <a:rPr lang="en-US" baseline="0" dirty="0" err="1" smtClean="0"/>
              <a:t>exceedance</a:t>
            </a:r>
            <a:r>
              <a:rPr lang="en-US" baseline="0" dirty="0" smtClean="0"/>
              <a:t>.  You have a given standard deviation and you want to find the probability of exceeding a value.  All that needs to be done is to calculate the area of what is left.  This easier done by tables or should I say “easier said than done”</a:t>
            </a:r>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Using a Gaussian distribution, we can approximate the uncertainty based on the standard deviation.  We went about this at first with a climatological approach.  The drawback in using climatology is that represents a static uncertainty and does not represent the uncertainty of the actual forecast.  This would then have to have either one value applied over an entire grid or have a number of values from each station interpolated over the grid.  Further, if this technology was to be exported throughout the region, we would need to do climatological uncertainty distributions for every observation site.  A decision was made to use the SREF delivered standard deviation because of its representation of forecast uncertainty (model inadequacy noted), grid nativity, and portability.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Another issue cropped up, how to estimate the uncertainty of the wind gust?  </a:t>
            </a:r>
            <a:endParaRPr lang="en-US" dirty="0" smtClean="0"/>
          </a:p>
          <a:p>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SREF standard deviation in GFE</a:t>
            </a:r>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GFE</a:t>
            </a:r>
            <a:r>
              <a:rPr lang="en-US" baseline="0" dirty="0" smtClean="0"/>
              <a:t> graphics here and following</a:t>
            </a:r>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DE3C6761-B70F-4CB0-9645-1E80DC939F4C}"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381000" y="152400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381000" y="3810000"/>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A483E41-6ED9-482E-AC44-051CDF177ABA}" type="datetime1">
              <a:rPr lang="en-US" smtClean="0"/>
              <a:pPr/>
              <a:t>8/27/2009</a:t>
            </a:fld>
            <a:endParaRPr lang="en-US"/>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CC60C9C0-C5DB-46A8-A32A-AF1DBEDEC19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E1E588-E49E-42C3-9FD9-3A1BB08155DC}" type="datetime1">
              <a:rPr lang="en-US" smtClean="0"/>
              <a:pPr/>
              <a:t>8/27/2009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0C9C0-C5DB-46A8-A32A-AF1DBEDEC1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225C03F-598F-4739-AE20-409914972AFC}" type="datetime1">
              <a:rPr lang="en-US" smtClean="0"/>
              <a:pPr/>
              <a:t>8/27/2009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0C9C0-C5DB-46A8-A32A-AF1DBEDEC1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n>
                  <a:solidFill>
                    <a:srgbClr val="00B0F0"/>
                  </a:solidFill>
                </a:ln>
                <a:gradFill flip="none" rotWithShape="1">
                  <a:gsLst>
                    <a:gs pos="0">
                      <a:srgbClr val="00B0F0"/>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scaled="1"/>
                  <a:tileRect/>
                </a:gradFill>
              </a:defRPr>
            </a:lvl1pPr>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p>
            <a:fld id="{9C85EECB-C3C2-4ED9-B237-E6FFE50B19AA}" type="datetime1">
              <a:rPr lang="en-US" smtClean="0"/>
              <a:pPr/>
              <a:t>8/27/2009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60C9C0-C5DB-46A8-A32A-AF1DBEDEC19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4B2898B-F6E6-40DE-A0B2-09DDAD9BE5C6}" type="datetime1">
              <a:rPr lang="en-US" smtClean="0"/>
              <a:pPr/>
              <a:t>8/27/2009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0C9C0-C5DB-46A8-A32A-AF1DBEDEC19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B1FA09D-7078-4EFF-A4F5-057CBAD4193E}" type="datetime1">
              <a:rPr lang="en-US" smtClean="0"/>
              <a:pPr/>
              <a:t>8/27/2009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60C9C0-C5DB-46A8-A32A-AF1DBEDEC19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5782FCC-4084-41C3-97F7-1562A32D0A0B}" type="datetime1">
              <a:rPr lang="en-US" smtClean="0"/>
              <a:pPr/>
              <a:t>8/27/2009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60C9C0-C5DB-46A8-A32A-AF1DBEDEC1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FDDD44A4-8DCB-4B83-BBAC-B115750E7687}" type="datetime1">
              <a:rPr lang="en-US" smtClean="0"/>
              <a:pPr/>
              <a:t>8/27/2009</a:t>
            </a:fld>
            <a:endParaRPr lang="en-US"/>
          </a:p>
        </p:txBody>
      </p:sp>
      <p:sp>
        <p:nvSpPr>
          <p:cNvPr id="8" name="Slide Number Placeholder 7"/>
          <p:cNvSpPr>
            <a:spLocks noGrp="1"/>
          </p:cNvSpPr>
          <p:nvPr>
            <p:ph type="sldNum" sz="quarter" idx="11"/>
          </p:nvPr>
        </p:nvSpPr>
        <p:spPr/>
        <p:txBody>
          <a:bodyPr/>
          <a:lstStyle/>
          <a:p>
            <a:fld id="{CC60C9C0-C5DB-46A8-A32A-AF1DBEDEC193}"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B8760-C85C-496F-B245-F33AB0C85248}" type="datetime1">
              <a:rPr lang="en-US" smtClean="0"/>
              <a:pPr/>
              <a:t>8/27/2009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60C9C0-C5DB-46A8-A32A-AF1DBEDEC1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B0324B2-2607-4342-9F0F-83F0E30D5318}" type="datetime1">
              <a:rPr lang="en-US" smtClean="0"/>
              <a:pPr/>
              <a:t>8/27/2009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CC60C9C0-C5DB-46A8-A32A-AF1DBEDEC1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F8832793-D303-4418-911E-81FBB56D11A1}" type="datetime1">
              <a:rPr lang="en-US" smtClean="0"/>
              <a:pPr/>
              <a:t>8/27/2009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60C9C0-C5DB-46A8-A32A-AF1DBEDEC1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dirty="0" smtClean="0"/>
              <a:t>Click to edit Master title style</a:t>
            </a:r>
            <a:endParaRPr kumimoji="0" lang="en-US" dirty="0"/>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0" name="Date Placeholder 9"/>
          <p:cNvSpPr>
            <a:spLocks noGrp="1"/>
          </p:cNvSpPr>
          <p:nvPr>
            <p:ph type="dt" sz="half" idx="2"/>
          </p:nvPr>
        </p:nvSpPr>
        <p:spPr>
          <a:xfrm>
            <a:off x="3962400" y="6492875"/>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6F5D9F92-6DFD-402B-88CF-CA4DA0677551}" type="datetime1">
              <a:rPr lang="en-US" smtClean="0"/>
              <a:pPr/>
              <a:t>8/27/2009</a:t>
            </a:fld>
            <a:endParaRPr lang="en-US" dirty="0"/>
          </a:p>
        </p:txBody>
      </p:sp>
      <p:sp>
        <p:nvSpPr>
          <p:cNvPr id="22" name="Footer Placeholder 21"/>
          <p:cNvSpPr>
            <a:spLocks noGrp="1"/>
          </p:cNvSpPr>
          <p:nvPr>
            <p:ph type="ftr" sz="quarter" idx="3"/>
          </p:nvPr>
        </p:nvSpPr>
        <p:spPr>
          <a:xfrm>
            <a:off x="0" y="6492875"/>
            <a:ext cx="2895600" cy="365125"/>
          </a:xfrm>
          <a:prstGeom prst="rect">
            <a:avLst/>
          </a:prstGeom>
        </p:spPr>
        <p:txBody>
          <a:bodyPr vert="horz" lIns="0" rIns="0" bIns="0" anchor="b"/>
          <a:lstStyle>
            <a:lvl1pPr algn="l" eaLnBrk="1" latinLnBrk="0" hangingPunct="1">
              <a:defRPr kumimoji="0" sz="1000">
                <a:solidFill>
                  <a:schemeClr val="tx2">
                    <a:shade val="50000"/>
                  </a:schemeClr>
                </a:solidFill>
              </a:defRPr>
            </a:lvl1pPr>
          </a:lstStyle>
          <a:p>
            <a:endParaRPr lang="en-US" dirty="0"/>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marL="228600" indent="-228600" algn="r" eaLnBrk="1" latinLnBrk="0" hangingPunct="1">
              <a:defRPr kumimoji="0" sz="1000">
                <a:solidFill>
                  <a:schemeClr val="tx2">
                    <a:shade val="50000"/>
                  </a:schemeClr>
                </a:solidFill>
              </a:defRPr>
            </a:lvl1pPr>
          </a:lstStyle>
          <a:p>
            <a:fld id="{CC60C9C0-C5DB-46A8-A32A-AF1DBEDEC193}" type="slidenum">
              <a:rPr lang="en-US" smtClean="0"/>
              <a:pPr/>
              <a:t>‹#›</a:t>
            </a:fld>
            <a:endParaRPr lang="en-US" dirty="0"/>
          </a:p>
        </p:txBody>
      </p:sp>
      <p:sp>
        <p:nvSpPr>
          <p:cNvPr id="11" name="TextBox 10"/>
          <p:cNvSpPr txBox="1"/>
          <p:nvPr userDrawn="1"/>
        </p:nvSpPr>
        <p:spPr>
          <a:xfrm>
            <a:off x="0" y="6604084"/>
            <a:ext cx="1943161" cy="253916"/>
          </a:xfrm>
          <a:prstGeom prst="rect">
            <a:avLst/>
          </a:prstGeom>
          <a:noFill/>
        </p:spPr>
        <p:txBody>
          <a:bodyPr wrap="none" rtlCol="0">
            <a:spAutoFit/>
          </a:bodyPr>
          <a:lstStyle/>
          <a:p>
            <a:r>
              <a:rPr lang="en-US" sz="1050" b="0" cap="none" spc="0" dirty="0" smtClean="0">
                <a:ln>
                  <a:noFill/>
                </a:ln>
                <a:solidFill>
                  <a:schemeClr val="accent6"/>
                </a:solidFill>
                <a:effectLst/>
              </a:rPr>
              <a:t>2009 High Plains Conference</a:t>
            </a:r>
            <a:endParaRPr lang="en-US" sz="1050" b="0" cap="none" spc="0" dirty="0">
              <a:ln>
                <a:noFill/>
              </a:ln>
              <a:solidFill>
                <a:schemeClr val="accent6"/>
              </a:solidFill>
              <a:effectLst/>
            </a:endParaRPr>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par>
    </p:tnLst>
  </p:timing>
  <p:hf hdr="0" ftr="0" dt="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statsoft.com/textbook/stathome.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mathworld.wolfram.com/NormalDistribution.html"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smtClean="0"/>
              <a:t>Introduction of Weather Forecast Office Probabilistic Services Delivered Within the NDFD Framework</a:t>
            </a:r>
            <a:r>
              <a:rPr lang="en-US" sz="2000" dirty="0" smtClean="0"/>
              <a:t/>
            </a:r>
            <a:br>
              <a:rPr lang="en-US" sz="2000" dirty="0" smtClean="0"/>
            </a:br>
            <a:endParaRPr lang="en-US" sz="2000" dirty="0"/>
          </a:p>
        </p:txBody>
      </p:sp>
      <p:sp>
        <p:nvSpPr>
          <p:cNvPr id="3" name="Subtitle 2"/>
          <p:cNvSpPr>
            <a:spLocks noGrp="1"/>
          </p:cNvSpPr>
          <p:nvPr>
            <p:ph type="subTitle" idx="1"/>
          </p:nvPr>
        </p:nvSpPr>
        <p:spPr/>
        <p:txBody>
          <a:bodyPr/>
          <a:lstStyle/>
          <a:p>
            <a:r>
              <a:rPr lang="en-US" dirty="0" smtClean="0"/>
              <a:t>Kenneth R. Cook and Paul J. </a:t>
            </a:r>
            <a:r>
              <a:rPr lang="en-US" dirty="0" err="1" smtClean="0"/>
              <a:t>Howerton</a:t>
            </a:r>
            <a:endParaRPr lang="en-US" dirty="0" smtClean="0"/>
          </a:p>
          <a:p>
            <a:r>
              <a:rPr lang="en-US" dirty="0" smtClean="0"/>
              <a:t>National Weather Service, Wichita, Kansas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 Gust Exceeding 30 mph</a:t>
            </a:r>
            <a:endParaRPr lang="en-US" dirty="0"/>
          </a:p>
        </p:txBody>
      </p:sp>
      <p:sp>
        <p:nvSpPr>
          <p:cNvPr id="4" name="Slide Number Placeholder 3"/>
          <p:cNvSpPr>
            <a:spLocks noGrp="1"/>
          </p:cNvSpPr>
          <p:nvPr>
            <p:ph type="sldNum" sz="quarter" idx="12"/>
          </p:nvPr>
        </p:nvSpPr>
        <p:spPr/>
        <p:txBody>
          <a:bodyPr/>
          <a:lstStyle/>
          <a:p>
            <a:fld id="{CC60C9C0-C5DB-46A8-A32A-AF1DBEDEC193}" type="slidenum">
              <a:rPr lang="en-US" smtClean="0"/>
              <a:pPr/>
              <a:t>10</a:t>
            </a:fld>
            <a:endParaRPr lang="en-US"/>
          </a:p>
        </p:txBody>
      </p:sp>
      <p:pic>
        <p:nvPicPr>
          <p:cNvPr id="7" name="Content Placeholder 6" descr="ProbWindGFE-1008.png"/>
          <p:cNvPicPr>
            <a:picLocks noGrp="1" noChangeAspect="1"/>
          </p:cNvPicPr>
          <p:nvPr>
            <p:ph idx="1"/>
          </p:nvPr>
        </p:nvPicPr>
        <p:blipFill>
          <a:blip r:embed="rId3" cstate="print"/>
          <a:stretch>
            <a:fillRect/>
          </a:stretch>
        </p:blipFill>
        <p:spPr>
          <a:xfrm>
            <a:off x="1382669" y="1810940"/>
            <a:ext cx="5616661" cy="410448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 Gust Exceeding 40 mph</a:t>
            </a:r>
            <a:endParaRPr lang="en-US" dirty="0"/>
          </a:p>
        </p:txBody>
      </p:sp>
      <p:sp>
        <p:nvSpPr>
          <p:cNvPr id="4" name="Slide Number Placeholder 3"/>
          <p:cNvSpPr>
            <a:spLocks noGrp="1"/>
          </p:cNvSpPr>
          <p:nvPr>
            <p:ph type="sldNum" sz="quarter" idx="12"/>
          </p:nvPr>
        </p:nvSpPr>
        <p:spPr/>
        <p:txBody>
          <a:bodyPr/>
          <a:lstStyle/>
          <a:p>
            <a:fld id="{CC60C9C0-C5DB-46A8-A32A-AF1DBEDEC193}" type="slidenum">
              <a:rPr lang="en-US" smtClean="0"/>
              <a:pPr/>
              <a:t>11</a:t>
            </a:fld>
            <a:endParaRPr lang="en-US"/>
          </a:p>
        </p:txBody>
      </p:sp>
      <p:pic>
        <p:nvPicPr>
          <p:cNvPr id="7" name="Content Placeholder 6" descr="ProbWindGFE-1009.png"/>
          <p:cNvPicPr>
            <a:picLocks noGrp="1" noChangeAspect="1"/>
          </p:cNvPicPr>
          <p:nvPr>
            <p:ph idx="1"/>
          </p:nvPr>
        </p:nvPicPr>
        <p:blipFill>
          <a:blip r:embed="rId3" cstate="print"/>
          <a:stretch>
            <a:fillRect/>
          </a:stretch>
        </p:blipFill>
        <p:spPr>
          <a:xfrm>
            <a:off x="1369962" y="1804586"/>
            <a:ext cx="5642076" cy="41171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 and Click Infrastructure</a:t>
            </a:r>
            <a:endParaRPr lang="en-US" dirty="0"/>
          </a:p>
        </p:txBody>
      </p:sp>
      <p:pic>
        <p:nvPicPr>
          <p:cNvPr id="5" name="Content Placeholder 4" descr="PWindPointandClick.png"/>
          <p:cNvPicPr>
            <a:picLocks noGrp="1" noChangeAspect="1"/>
          </p:cNvPicPr>
          <p:nvPr>
            <p:ph idx="1"/>
          </p:nvPr>
        </p:nvPicPr>
        <p:blipFill>
          <a:blip r:embed="rId3" cstate="print"/>
          <a:stretch>
            <a:fillRect/>
          </a:stretch>
        </p:blipFill>
        <p:spPr>
          <a:xfrm>
            <a:off x="832968" y="2424705"/>
            <a:ext cx="6716063" cy="287695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Slide Number Placeholder 3"/>
          <p:cNvSpPr>
            <a:spLocks noGrp="1"/>
          </p:cNvSpPr>
          <p:nvPr>
            <p:ph type="sldNum" sz="quarter" idx="12"/>
          </p:nvPr>
        </p:nvSpPr>
        <p:spPr/>
        <p:txBody>
          <a:bodyPr/>
          <a:lstStyle/>
          <a:p>
            <a:fld id="{CC60C9C0-C5DB-46A8-A32A-AF1DBEDEC193}" type="slidenum">
              <a:rPr lang="en-US" smtClean="0"/>
              <a:pPr/>
              <a:t>12</a:t>
            </a:fld>
            <a:endParaRPr lang="en-US"/>
          </a:p>
        </p:txBody>
      </p:sp>
      <p:sp>
        <p:nvSpPr>
          <p:cNvPr id="7" name="Right Arrow 6"/>
          <p:cNvSpPr/>
          <p:nvPr/>
        </p:nvSpPr>
        <p:spPr>
          <a:xfrm rot="11945111">
            <a:off x="7543800" y="2819400"/>
            <a:ext cx="990600" cy="533400"/>
          </a:xfrm>
          <a:prstGeom prst="rightArrow">
            <a:avLst/>
          </a:prstGeom>
          <a:solidFill>
            <a:schemeClr val="accent1">
              <a:hueOff val="0"/>
              <a:satOff val="0"/>
              <a:lumOff val="0"/>
            </a:schemeClr>
          </a:solidFill>
          <a:ln w="44450">
            <a:solidFill>
              <a:srgbClr val="0070C0"/>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repeatCount="200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Hourly Weather Graph</a:t>
            </a:r>
            <a:endParaRPr lang="en-US" dirty="0"/>
          </a:p>
        </p:txBody>
      </p:sp>
      <p:sp>
        <p:nvSpPr>
          <p:cNvPr id="4" name="Slide Number Placeholder 3"/>
          <p:cNvSpPr>
            <a:spLocks noGrp="1"/>
          </p:cNvSpPr>
          <p:nvPr>
            <p:ph type="sldNum" sz="quarter" idx="12"/>
          </p:nvPr>
        </p:nvSpPr>
        <p:spPr/>
        <p:txBody>
          <a:bodyPr/>
          <a:lstStyle/>
          <a:p>
            <a:fld id="{CC60C9C0-C5DB-46A8-A32A-AF1DBEDEC193}" type="slidenum">
              <a:rPr lang="en-US" smtClean="0"/>
              <a:pPr/>
              <a:t>13</a:t>
            </a:fld>
            <a:endParaRPr lang="en-US"/>
          </a:p>
        </p:txBody>
      </p:sp>
      <p:pic>
        <p:nvPicPr>
          <p:cNvPr id="7" name="Content Placeholder 6" descr="PWindGraph-1.png"/>
          <p:cNvPicPr>
            <a:picLocks noGrp="1" noChangeAspect="1"/>
          </p:cNvPicPr>
          <p:nvPr>
            <p:ph idx="1"/>
          </p:nvPr>
        </p:nvPicPr>
        <p:blipFill>
          <a:blip r:embed="rId3" cstate="print"/>
          <a:stretch>
            <a:fillRect/>
          </a:stretch>
        </p:blipFill>
        <p:spPr>
          <a:xfrm>
            <a:off x="304800" y="2209800"/>
            <a:ext cx="8514470" cy="3429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Tabular Output</a:t>
            </a:r>
            <a:endParaRPr lang="en-US" dirty="0"/>
          </a:p>
        </p:txBody>
      </p:sp>
      <p:sp>
        <p:nvSpPr>
          <p:cNvPr id="4" name="Slide Number Placeholder 3"/>
          <p:cNvSpPr>
            <a:spLocks noGrp="1"/>
          </p:cNvSpPr>
          <p:nvPr>
            <p:ph type="sldNum" sz="quarter" idx="12"/>
          </p:nvPr>
        </p:nvSpPr>
        <p:spPr/>
        <p:txBody>
          <a:bodyPr/>
          <a:lstStyle/>
          <a:p>
            <a:fld id="{CC60C9C0-C5DB-46A8-A32A-AF1DBEDEC193}" type="slidenum">
              <a:rPr lang="en-US" smtClean="0"/>
              <a:pPr/>
              <a:t>14</a:t>
            </a:fld>
            <a:endParaRPr lang="en-US"/>
          </a:p>
        </p:txBody>
      </p:sp>
      <p:pic>
        <p:nvPicPr>
          <p:cNvPr id="7" name="Content Placeholder 6" descr="PWindTable-1.png"/>
          <p:cNvPicPr>
            <a:picLocks noGrp="1" noChangeAspect="1"/>
          </p:cNvPicPr>
          <p:nvPr>
            <p:ph idx="1"/>
          </p:nvPr>
        </p:nvPicPr>
        <p:blipFill>
          <a:blip r:embed="rId3" cstate="print"/>
          <a:stretch>
            <a:fillRect/>
          </a:stretch>
        </p:blipFill>
        <p:spPr>
          <a:xfrm>
            <a:off x="457200" y="1649004"/>
            <a:ext cx="8141524" cy="482799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and Credits</a:t>
            </a:r>
            <a:endParaRPr lang="en-US" dirty="0"/>
          </a:p>
        </p:txBody>
      </p:sp>
      <p:sp>
        <p:nvSpPr>
          <p:cNvPr id="3" name="Content Placeholder 2"/>
          <p:cNvSpPr>
            <a:spLocks noGrp="1"/>
          </p:cNvSpPr>
          <p:nvPr>
            <p:ph idx="1"/>
          </p:nvPr>
        </p:nvSpPr>
        <p:spPr/>
        <p:txBody>
          <a:bodyPr>
            <a:normAutofit/>
          </a:bodyPr>
          <a:lstStyle/>
          <a:p>
            <a:pPr lvl="1">
              <a:buNone/>
            </a:pPr>
            <a:endParaRPr lang="en-US" sz="1400" b="1" dirty="0" smtClean="0"/>
          </a:p>
          <a:p>
            <a:r>
              <a:rPr lang="en-US" sz="1400" dirty="0" err="1" smtClean="0"/>
              <a:t>Wilks</a:t>
            </a:r>
            <a:r>
              <a:rPr lang="en-US" sz="1400" dirty="0" smtClean="0"/>
              <a:t>, Daniel J., Statistical Methods in the Atmospheric Sciences, Academic Press, 1995</a:t>
            </a:r>
          </a:p>
          <a:p>
            <a:endParaRPr lang="en-US" sz="1400" dirty="0" smtClean="0"/>
          </a:p>
          <a:p>
            <a:r>
              <a:rPr lang="en-US" sz="1400" dirty="0" smtClean="0"/>
              <a:t>National Research Council, Completing the Forecast, 2005</a:t>
            </a:r>
          </a:p>
          <a:p>
            <a:endParaRPr lang="en-US" sz="1400" dirty="0" smtClean="0"/>
          </a:p>
          <a:p>
            <a:r>
              <a:rPr lang="en-US" sz="1400" dirty="0" err="1" smtClean="0"/>
              <a:t>StatSoft</a:t>
            </a:r>
            <a:r>
              <a:rPr lang="en-US" sz="1400" dirty="0" smtClean="0"/>
              <a:t> Electronic Textbook, web site: </a:t>
            </a:r>
            <a:r>
              <a:rPr lang="en-US" sz="1400" dirty="0" smtClean="0">
                <a:hlinkClick r:id="rId3"/>
              </a:rPr>
              <a:t>http://www.statsoft.com/textbook/stathome.html</a:t>
            </a:r>
            <a:endParaRPr lang="en-US" sz="1400" dirty="0" smtClean="0"/>
          </a:p>
          <a:p>
            <a:endParaRPr lang="en-US" sz="1400" dirty="0" smtClean="0"/>
          </a:p>
          <a:p>
            <a:r>
              <a:rPr lang="en-US" sz="1400" dirty="0" smtClean="0"/>
              <a:t>Wolfram </a:t>
            </a:r>
            <a:r>
              <a:rPr lang="en-US" sz="1400" dirty="0" err="1" smtClean="0"/>
              <a:t>MathWorld</a:t>
            </a:r>
            <a:r>
              <a:rPr lang="en-US" sz="1400" dirty="0" smtClean="0"/>
              <a:t>, web site: </a:t>
            </a:r>
            <a:r>
              <a:rPr lang="en-US" sz="1400" dirty="0" smtClean="0">
                <a:hlinkClick r:id="rId4"/>
              </a:rPr>
              <a:t>http://mathworld.wolfram.com/NormalDistribution.html</a:t>
            </a:r>
            <a:endParaRPr lang="en-US" sz="1400" dirty="0" smtClean="0"/>
          </a:p>
          <a:p>
            <a:endParaRPr lang="en-US" sz="1400" dirty="0" smtClean="0"/>
          </a:p>
          <a:p>
            <a:endParaRPr lang="en-US" sz="1400" dirty="0" smtClean="0"/>
          </a:p>
          <a:p>
            <a:endParaRPr lang="en-US" sz="1400" dirty="0" smtClean="0"/>
          </a:p>
          <a:p>
            <a:r>
              <a:rPr lang="en-US" sz="1400" dirty="0" smtClean="0"/>
              <a:t>Special thanks to Mark Mitchell (ITO EAX) and Scott </a:t>
            </a:r>
            <a:r>
              <a:rPr lang="en-US" sz="1400" dirty="0" err="1" smtClean="0"/>
              <a:t>Mentzer</a:t>
            </a:r>
            <a:r>
              <a:rPr lang="en-US" sz="1400" dirty="0" smtClean="0"/>
              <a:t> (MIC GLD) who have provided their support and feedback along the way</a:t>
            </a:r>
            <a:endParaRPr lang="en-US" sz="1400" dirty="0"/>
          </a:p>
        </p:txBody>
      </p:sp>
      <p:sp>
        <p:nvSpPr>
          <p:cNvPr id="4" name="Slide Number Placeholder 3"/>
          <p:cNvSpPr>
            <a:spLocks noGrp="1"/>
          </p:cNvSpPr>
          <p:nvPr>
            <p:ph type="sldNum" sz="quarter" idx="12"/>
          </p:nvPr>
        </p:nvSpPr>
        <p:spPr/>
        <p:txBody>
          <a:bodyPr/>
          <a:lstStyle/>
          <a:p>
            <a:fld id="{CC60C9C0-C5DB-46A8-A32A-AF1DBEDEC193}" type="slidenum">
              <a:rPr lang="en-US" smtClean="0"/>
              <a:pPr/>
              <a:t>15</a:t>
            </a:fld>
            <a:endParaRPr lang="en-US"/>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Left?</a:t>
            </a:r>
            <a:endParaRPr lang="en-US" dirty="0"/>
          </a:p>
        </p:txBody>
      </p:sp>
      <p:sp>
        <p:nvSpPr>
          <p:cNvPr id="3" name="Content Placeholder 2"/>
          <p:cNvSpPr>
            <a:spLocks noGrp="1"/>
          </p:cNvSpPr>
          <p:nvPr>
            <p:ph idx="1"/>
          </p:nvPr>
        </p:nvSpPr>
        <p:spPr/>
        <p:txBody>
          <a:bodyPr>
            <a:normAutofit/>
          </a:bodyPr>
          <a:lstStyle/>
          <a:p>
            <a:r>
              <a:rPr lang="en-US" dirty="0" smtClean="0"/>
              <a:t>Definitions on Web Site</a:t>
            </a:r>
          </a:p>
          <a:p>
            <a:endParaRPr lang="en-US" dirty="0" smtClean="0"/>
          </a:p>
          <a:p>
            <a:r>
              <a:rPr lang="en-US" dirty="0" smtClean="0"/>
              <a:t>Export technology</a:t>
            </a:r>
          </a:p>
          <a:p>
            <a:endParaRPr lang="en-US" dirty="0" smtClean="0"/>
          </a:p>
          <a:p>
            <a:r>
              <a:rPr lang="en-US" dirty="0" smtClean="0"/>
              <a:t>NFUSE and WAS*IS</a:t>
            </a:r>
            <a:endParaRPr lang="en-US" dirty="0" smtClean="0"/>
          </a:p>
          <a:p>
            <a:endParaRPr lang="en-US" dirty="0" smtClean="0"/>
          </a:p>
          <a:p>
            <a:r>
              <a:rPr lang="en-US" smtClean="0"/>
              <a:t>Additional </a:t>
            </a:r>
            <a:r>
              <a:rPr lang="en-US" dirty="0" smtClean="0"/>
              <a:t>elements (already under way)</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CC60C9C0-C5DB-46A8-A32A-AF1DBEDEC193}" type="slidenum">
              <a:rPr lang="en-US" smtClean="0"/>
              <a:pPr/>
              <a:t>16</a:t>
            </a:fld>
            <a:endParaRPr lang="en-US"/>
          </a:p>
        </p:txBody>
      </p:sp>
      <p:sp>
        <p:nvSpPr>
          <p:cNvPr id="5" name="TextBox 4"/>
          <p:cNvSpPr txBox="1"/>
          <p:nvPr/>
        </p:nvSpPr>
        <p:spPr>
          <a:xfrm>
            <a:off x="3429000" y="5943600"/>
            <a:ext cx="2367956" cy="584775"/>
          </a:xfrm>
          <a:prstGeom prst="rect">
            <a:avLst/>
          </a:prstGeom>
          <a:solidFill>
            <a:schemeClr val="accent1">
              <a:lumMod val="75000"/>
            </a:schemeClr>
          </a:solidFill>
          <a:ln>
            <a:solidFill>
              <a:schemeClr val="accent1"/>
            </a:solidFill>
          </a:ln>
        </p:spPr>
        <p:txBody>
          <a:bodyPr wrap="none" rtlCol="0">
            <a:spAutoFit/>
          </a:bodyPr>
          <a:lstStyle/>
          <a:p>
            <a:r>
              <a:rPr lang="en-US" sz="3200" b="1" dirty="0" smtClean="0"/>
              <a:t>Thank you!</a:t>
            </a:r>
            <a:endParaRPr lang="en-US" sz="3200" b="1" dirty="0"/>
          </a:p>
        </p:txBody>
      </p:sp>
      <p:pic>
        <p:nvPicPr>
          <p:cNvPr id="6" name="Picture 5" descr="moz-screenshot-17.jpg"/>
          <p:cNvPicPr>
            <a:picLocks noChangeAspect="1"/>
          </p:cNvPicPr>
          <p:nvPr/>
        </p:nvPicPr>
        <p:blipFill>
          <a:blip r:embed="rId3" cstate="print"/>
          <a:stretch>
            <a:fillRect/>
          </a:stretch>
        </p:blipFill>
        <p:spPr>
          <a:xfrm>
            <a:off x="6248400" y="2362200"/>
            <a:ext cx="1428750" cy="1733550"/>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dissolve">
                                      <p:cBhvr>
                                        <p:cTn id="27" dur="500"/>
                                        <p:tgtEl>
                                          <p:spTgt spid="5"/>
                                        </p:tgtEl>
                                      </p:cBhvr>
                                    </p:animEffect>
                                  </p:childTnLst>
                                </p:cTn>
                              </p:par>
                              <p:par>
                                <p:cTn id="28" presetID="9" presetClass="entr" presetSubtype="0" fill="hold" nodeType="with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dissolve">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Requests</a:t>
            </a:r>
            <a:endParaRPr lang="en-US" dirty="0"/>
          </a:p>
        </p:txBody>
      </p:sp>
      <p:sp>
        <p:nvSpPr>
          <p:cNvPr id="3" name="Content Placeholder 2"/>
          <p:cNvSpPr>
            <a:spLocks noGrp="1"/>
          </p:cNvSpPr>
          <p:nvPr>
            <p:ph idx="1"/>
          </p:nvPr>
        </p:nvSpPr>
        <p:spPr/>
        <p:txBody>
          <a:bodyPr/>
          <a:lstStyle/>
          <a:p>
            <a:r>
              <a:rPr lang="en-US" dirty="0" smtClean="0"/>
              <a:t>The 2005 NRC Report – NWS: Provide probabilistic forecasts</a:t>
            </a:r>
          </a:p>
          <a:p>
            <a:endParaRPr lang="en-US" dirty="0" smtClean="0"/>
          </a:p>
          <a:p>
            <a:r>
              <a:rPr lang="en-US" dirty="0" smtClean="0"/>
              <a:t>KDOT – requested probabilistic wind forecast</a:t>
            </a:r>
          </a:p>
          <a:p>
            <a:endParaRPr lang="en-US" dirty="0" smtClean="0"/>
          </a:p>
          <a:p>
            <a:r>
              <a:rPr lang="en-US" dirty="0" smtClean="0"/>
              <a:t>Wind Energy – power management</a:t>
            </a:r>
            <a:endParaRPr lang="en-US" dirty="0"/>
          </a:p>
        </p:txBody>
      </p:sp>
      <p:sp>
        <p:nvSpPr>
          <p:cNvPr id="4" name="Slide Number Placeholder 3"/>
          <p:cNvSpPr>
            <a:spLocks noGrp="1"/>
          </p:cNvSpPr>
          <p:nvPr>
            <p:ph type="sldNum" sz="quarter" idx="12"/>
          </p:nvPr>
        </p:nvSpPr>
        <p:spPr/>
        <p:txBody>
          <a:bodyPr/>
          <a:lstStyle/>
          <a:p>
            <a:fld id="{CC60C9C0-C5DB-46A8-A32A-AF1DBEDEC193}" type="slidenum">
              <a:rPr lang="en-US" smtClean="0"/>
              <a:pPr/>
              <a:t>2</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Analysis of wind</a:t>
            </a:r>
          </a:p>
          <a:p>
            <a:pPr lvl="1"/>
            <a:r>
              <a:rPr lang="en-US" dirty="0" smtClean="0"/>
              <a:t>Distribution of wind speed</a:t>
            </a:r>
          </a:p>
          <a:p>
            <a:pPr lvl="1"/>
            <a:r>
              <a:rPr lang="en-US" dirty="0" smtClean="0"/>
              <a:t>Distribution of wind speed error</a:t>
            </a:r>
          </a:p>
          <a:p>
            <a:pPr>
              <a:buNone/>
            </a:pPr>
            <a:endParaRPr lang="en-US" dirty="0" smtClean="0"/>
          </a:p>
          <a:p>
            <a:r>
              <a:rPr lang="en-US" dirty="0" smtClean="0"/>
              <a:t>Can approximate uncertainty </a:t>
            </a:r>
          </a:p>
          <a:p>
            <a:pPr lvl="1"/>
            <a:r>
              <a:rPr lang="en-US" dirty="0" smtClean="0"/>
              <a:t>Probability of </a:t>
            </a:r>
            <a:r>
              <a:rPr lang="en-US" dirty="0" err="1" smtClean="0"/>
              <a:t>Exceedance</a:t>
            </a:r>
            <a:r>
              <a:rPr lang="en-US" dirty="0" smtClean="0"/>
              <a:t> (</a:t>
            </a:r>
            <a:r>
              <a:rPr lang="en-US" dirty="0" err="1" smtClean="0"/>
              <a:t>PoE</a:t>
            </a:r>
            <a:r>
              <a:rPr lang="en-US" dirty="0" smtClean="0"/>
              <a:t>)</a:t>
            </a:r>
          </a:p>
          <a:p>
            <a:pPr lvl="1"/>
            <a:endParaRPr lang="en-US" dirty="0" smtClean="0"/>
          </a:p>
          <a:p>
            <a:r>
              <a:rPr lang="en-US" dirty="0" smtClean="0"/>
              <a:t>Distributions found:</a:t>
            </a:r>
          </a:p>
          <a:p>
            <a:pPr lvl="1"/>
            <a:r>
              <a:rPr lang="en-US" dirty="0" err="1" smtClean="0"/>
              <a:t>Weibull</a:t>
            </a:r>
            <a:r>
              <a:rPr lang="en-US" dirty="0" smtClean="0"/>
              <a:t> (speed)</a:t>
            </a:r>
          </a:p>
          <a:p>
            <a:pPr lvl="1"/>
            <a:r>
              <a:rPr lang="en-US" dirty="0" smtClean="0"/>
              <a:t>Gaussian (error)</a:t>
            </a:r>
            <a:endParaRPr lang="en-US" dirty="0"/>
          </a:p>
        </p:txBody>
      </p:sp>
      <p:sp>
        <p:nvSpPr>
          <p:cNvPr id="4" name="Slide Number Placeholder 3"/>
          <p:cNvSpPr>
            <a:spLocks noGrp="1"/>
          </p:cNvSpPr>
          <p:nvPr>
            <p:ph type="sldNum" sz="quarter" idx="12"/>
          </p:nvPr>
        </p:nvSpPr>
        <p:spPr/>
        <p:txBody>
          <a:bodyPr/>
          <a:lstStyle/>
          <a:p>
            <a:fld id="{CC60C9C0-C5DB-46A8-A32A-AF1DBEDEC193}" type="slidenum">
              <a:rPr lang="en-US" smtClean="0"/>
              <a:pPr/>
              <a:t>3</a:t>
            </a:fld>
            <a:endParaRPr lang="en-US"/>
          </a:p>
        </p:txBody>
      </p:sp>
      <p:sp>
        <p:nvSpPr>
          <p:cNvPr id="5" name="Rectangle 4"/>
          <p:cNvSpPr/>
          <p:nvPr/>
        </p:nvSpPr>
        <p:spPr>
          <a:xfrm>
            <a:off x="1143000" y="5486400"/>
            <a:ext cx="2514600" cy="457200"/>
          </a:xfrm>
          <a:prstGeom prst="rect">
            <a:avLst/>
          </a:prstGeom>
          <a:ln w="44450">
            <a:solidFill>
              <a:srgbClr val="00B0F0"/>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rgbClr val="00B0F0"/>
                </a:solidFill>
              </a:ln>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left)">
                                      <p:cBhvr>
                                        <p:cTn id="18" dur="500"/>
                                        <p:tgtEl>
                                          <p:spTgt spid="3">
                                            <p:txEl>
                                              <p:pRg st="4" end="4"/>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left)">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wipe(left)">
                                      <p:cBhvr>
                                        <p:cTn id="26" dur="5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ipe(left)">
                                      <p:cBhvr>
                                        <p:cTn id="31" dur="500"/>
                                        <p:tgtEl>
                                          <p:spTgt spid="3">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wipe(left)">
                                      <p:cBhvr>
                                        <p:cTn id="36" dur="500"/>
                                        <p:tgtEl>
                                          <p:spTgt spid="3">
                                            <p:txEl>
                                              <p:pRg st="9" end="9"/>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dissolve">
                                      <p:cBhvr>
                                        <p:cTn id="4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ormalDist-blank.png"/>
          <p:cNvPicPr>
            <a:picLocks noChangeAspect="1"/>
          </p:cNvPicPr>
          <p:nvPr/>
        </p:nvPicPr>
        <p:blipFill>
          <a:blip r:embed="rId3" cstate="print"/>
          <a:stretch>
            <a:fillRect/>
          </a:stretch>
        </p:blipFill>
        <p:spPr>
          <a:xfrm>
            <a:off x="3657600" y="2667000"/>
            <a:ext cx="5161905" cy="321904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p:txBody>
          <a:bodyPr/>
          <a:lstStyle/>
          <a:p>
            <a:r>
              <a:rPr lang="en-US" dirty="0" smtClean="0"/>
              <a:t>Gaussian Distribution:</a:t>
            </a:r>
          </a:p>
        </p:txBody>
      </p:sp>
      <p:sp>
        <p:nvSpPr>
          <p:cNvPr id="4" name="Slide Number Placeholder 3"/>
          <p:cNvSpPr>
            <a:spLocks noGrp="1"/>
          </p:cNvSpPr>
          <p:nvPr>
            <p:ph type="sldNum" sz="quarter" idx="12"/>
          </p:nvPr>
        </p:nvSpPr>
        <p:spPr/>
        <p:txBody>
          <a:bodyPr/>
          <a:lstStyle/>
          <a:p>
            <a:fld id="{CC60C9C0-C5DB-46A8-A32A-AF1DBEDEC193}" type="slidenum">
              <a:rPr lang="en-US" smtClean="0"/>
              <a:pPr/>
              <a:t>4</a:t>
            </a:fld>
            <a:endParaRPr lang="en-US"/>
          </a:p>
        </p:txBody>
      </p:sp>
      <p:pic>
        <p:nvPicPr>
          <p:cNvPr id="5" name="Picture 4" descr="NormalDist.png"/>
          <p:cNvPicPr>
            <a:picLocks noChangeAspect="1"/>
          </p:cNvPicPr>
          <p:nvPr/>
        </p:nvPicPr>
        <p:blipFill>
          <a:blip r:embed="rId4" cstate="print"/>
          <a:stretch>
            <a:fillRect/>
          </a:stretch>
        </p:blipFill>
        <p:spPr>
          <a:xfrm>
            <a:off x="3657600" y="2667000"/>
            <a:ext cx="5161905" cy="321904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TextBox 5"/>
          <p:cNvSpPr txBox="1"/>
          <p:nvPr/>
        </p:nvSpPr>
        <p:spPr>
          <a:xfrm>
            <a:off x="304801" y="2743200"/>
            <a:ext cx="2743200" cy="3108543"/>
          </a:xfrm>
          <a:prstGeom prst="rect">
            <a:avLst/>
          </a:prstGeom>
          <a:solidFill>
            <a:schemeClr val="accent1">
              <a:lumMod val="75000"/>
            </a:schemeClr>
          </a:solidFill>
          <a:ln>
            <a:solidFill>
              <a:schemeClr val="bg1"/>
            </a:solidFill>
          </a:ln>
        </p:spPr>
        <p:txBody>
          <a:bodyPr wrap="square" rtlCol="0">
            <a:spAutoFit/>
          </a:bodyPr>
          <a:lstStyle/>
          <a:p>
            <a:r>
              <a:rPr lang="en-US" sz="2800" dirty="0" smtClean="0"/>
              <a:t>So, if I have a wind speed forecast of 15 mph, what is the likelihood of it reaching 20 mph?</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50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Methodology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How to proceed?</a:t>
            </a:r>
          </a:p>
          <a:p>
            <a:pPr lvl="1"/>
            <a:r>
              <a:rPr lang="en-US" dirty="0" smtClean="0"/>
              <a:t>Error </a:t>
            </a:r>
            <a:r>
              <a:rPr lang="en-US" dirty="0" smtClean="0"/>
              <a:t>Climatology </a:t>
            </a:r>
            <a:r>
              <a:rPr lang="en-US" dirty="0" smtClean="0"/>
              <a:t>vs. Model</a:t>
            </a:r>
          </a:p>
          <a:p>
            <a:endParaRPr lang="en-US" dirty="0" smtClean="0"/>
          </a:p>
          <a:p>
            <a:r>
              <a:rPr lang="en-US" dirty="0" smtClean="0"/>
              <a:t>Used SREF spread for Wind Speed</a:t>
            </a:r>
          </a:p>
          <a:p>
            <a:pPr lvl="1"/>
            <a:r>
              <a:rPr lang="en-US" dirty="0" smtClean="0"/>
              <a:t>Represented forecast uncertainty</a:t>
            </a:r>
          </a:p>
          <a:p>
            <a:pPr lvl="1"/>
            <a:r>
              <a:rPr lang="en-US" dirty="0" smtClean="0"/>
              <a:t>Portability </a:t>
            </a:r>
          </a:p>
          <a:p>
            <a:pPr lvl="1"/>
            <a:endParaRPr lang="en-US" dirty="0" smtClean="0"/>
          </a:p>
          <a:p>
            <a:r>
              <a:rPr lang="en-US" dirty="0" smtClean="0"/>
              <a:t>Problem!  No spread for Wind Gust</a:t>
            </a:r>
          </a:p>
          <a:p>
            <a:pPr lvl="1"/>
            <a:r>
              <a:rPr lang="en-US" dirty="0" smtClean="0"/>
              <a:t>Calibrated via climatological standard deviation of Wind vs. Wind Gust </a:t>
            </a:r>
          </a:p>
          <a:p>
            <a:pPr lvl="2"/>
            <a:r>
              <a:rPr lang="en-US" dirty="0" smtClean="0"/>
              <a:t>30 year climatology</a:t>
            </a:r>
          </a:p>
          <a:p>
            <a:pPr lvl="2"/>
            <a:r>
              <a:rPr lang="en-US" dirty="0" smtClean="0"/>
              <a:t>Observations over 7 WFOs</a:t>
            </a:r>
            <a:endParaRPr lang="en-US" dirty="0"/>
          </a:p>
        </p:txBody>
      </p:sp>
      <p:sp>
        <p:nvSpPr>
          <p:cNvPr id="4" name="Slide Number Placeholder 3"/>
          <p:cNvSpPr>
            <a:spLocks noGrp="1"/>
          </p:cNvSpPr>
          <p:nvPr>
            <p:ph type="sldNum" sz="quarter" idx="12"/>
          </p:nvPr>
        </p:nvSpPr>
        <p:spPr/>
        <p:txBody>
          <a:bodyPr/>
          <a:lstStyle/>
          <a:p>
            <a:fld id="{CC60C9C0-C5DB-46A8-A32A-AF1DBEDEC193}" type="slidenum">
              <a:rPr lang="en-US" smtClean="0"/>
              <a:pPr/>
              <a:t>5</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dissolve">
                                      <p:cBhvr>
                                        <p:cTn id="18" dur="500"/>
                                        <p:tgtEl>
                                          <p:spTgt spid="3">
                                            <p:txEl>
                                              <p:pRg st="4" end="4"/>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dissolve">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dissolve">
                                      <p:cBhvr>
                                        <p:cTn id="26" dur="500"/>
                                        <p:tgtEl>
                                          <p:spTgt spid="3">
                                            <p:txEl>
                                              <p:pRg st="7" end="7"/>
                                            </p:txEl>
                                          </p:spTgt>
                                        </p:tgtEl>
                                      </p:cBhvr>
                                    </p:animEffect>
                                  </p:childTnLst>
                                </p:cTn>
                              </p:par>
                              <p:par>
                                <p:cTn id="27" presetID="9"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dissolve">
                                      <p:cBhvr>
                                        <p:cTn id="29" dur="500"/>
                                        <p:tgtEl>
                                          <p:spTgt spid="3">
                                            <p:txEl>
                                              <p:pRg st="8" end="8"/>
                                            </p:txEl>
                                          </p:spTgt>
                                        </p:tgtEl>
                                      </p:cBhvr>
                                    </p:animEffect>
                                  </p:childTnLst>
                                </p:cTn>
                              </p:par>
                              <p:par>
                                <p:cTn id="30" presetID="9"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dissolve">
                                      <p:cBhvr>
                                        <p:cTn id="32" dur="500"/>
                                        <p:tgtEl>
                                          <p:spTgt spid="3">
                                            <p:txEl>
                                              <p:pRg st="9" end="9"/>
                                            </p:txEl>
                                          </p:spTgt>
                                        </p:tgtEl>
                                      </p:cBhvr>
                                    </p:animEffect>
                                  </p:childTnLst>
                                </p:cTn>
                              </p:par>
                              <p:par>
                                <p:cTn id="33" presetID="9"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dissolve">
                                      <p:cBhvr>
                                        <p:cTn id="3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SREF Standard Deviation</a:t>
            </a:r>
            <a:endParaRPr lang="en-US" dirty="0"/>
          </a:p>
        </p:txBody>
      </p:sp>
      <p:pic>
        <p:nvPicPr>
          <p:cNvPr id="6" name="Content Placeholder 5" descr="ProbWindGFE-1002.png"/>
          <p:cNvPicPr>
            <a:picLocks noGrp="1" noChangeAspect="1"/>
          </p:cNvPicPr>
          <p:nvPr>
            <p:ph idx="1"/>
          </p:nvPr>
        </p:nvPicPr>
        <p:blipFill>
          <a:blip r:embed="rId3" cstate="print"/>
          <a:stretch>
            <a:fillRect/>
          </a:stretch>
        </p:blipFill>
        <p:spPr>
          <a:xfrm>
            <a:off x="457200" y="1697681"/>
            <a:ext cx="7467600" cy="4331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Slide Number Placeholder 3"/>
          <p:cNvSpPr>
            <a:spLocks noGrp="1"/>
          </p:cNvSpPr>
          <p:nvPr>
            <p:ph type="sldNum" sz="quarter" idx="12"/>
          </p:nvPr>
        </p:nvSpPr>
        <p:spPr/>
        <p:txBody>
          <a:bodyPr/>
          <a:lstStyle/>
          <a:p>
            <a:fld id="{CC60C9C0-C5DB-46A8-A32A-AF1DBEDEC193}" type="slidenum">
              <a:rPr lang="en-US" smtClean="0"/>
              <a:pPr/>
              <a:t>6</a:t>
            </a:fld>
            <a:endParaRPr lang="en-US"/>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 Wind Exceeding 15 mph</a:t>
            </a:r>
            <a:endParaRPr lang="en-US" dirty="0"/>
          </a:p>
        </p:txBody>
      </p:sp>
      <p:sp>
        <p:nvSpPr>
          <p:cNvPr id="4" name="Slide Number Placeholder 3"/>
          <p:cNvSpPr>
            <a:spLocks noGrp="1"/>
          </p:cNvSpPr>
          <p:nvPr>
            <p:ph type="sldNum" sz="quarter" idx="12"/>
          </p:nvPr>
        </p:nvSpPr>
        <p:spPr/>
        <p:txBody>
          <a:bodyPr/>
          <a:lstStyle/>
          <a:p>
            <a:fld id="{CC60C9C0-C5DB-46A8-A32A-AF1DBEDEC193}" type="slidenum">
              <a:rPr lang="en-US" smtClean="0"/>
              <a:pPr/>
              <a:t>7</a:t>
            </a:fld>
            <a:endParaRPr lang="en-US"/>
          </a:p>
        </p:txBody>
      </p:sp>
      <p:pic>
        <p:nvPicPr>
          <p:cNvPr id="7" name="Content Placeholder 6" descr="ProbWindGFE-1003.png"/>
          <p:cNvPicPr>
            <a:picLocks noGrp="1" noChangeAspect="1"/>
          </p:cNvPicPr>
          <p:nvPr>
            <p:ph idx="1"/>
          </p:nvPr>
        </p:nvPicPr>
        <p:blipFill>
          <a:blip r:embed="rId3" cstate="print"/>
          <a:stretch>
            <a:fillRect/>
          </a:stretch>
        </p:blipFill>
        <p:spPr>
          <a:xfrm>
            <a:off x="1395377" y="1785525"/>
            <a:ext cx="5591246" cy="415531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 Wind Exceeding 25 mph</a:t>
            </a:r>
            <a:endParaRPr lang="en-US" dirty="0"/>
          </a:p>
        </p:txBody>
      </p:sp>
      <p:sp>
        <p:nvSpPr>
          <p:cNvPr id="4" name="Slide Number Placeholder 3"/>
          <p:cNvSpPr>
            <a:spLocks noGrp="1"/>
          </p:cNvSpPr>
          <p:nvPr>
            <p:ph type="sldNum" sz="quarter" idx="12"/>
          </p:nvPr>
        </p:nvSpPr>
        <p:spPr/>
        <p:txBody>
          <a:bodyPr/>
          <a:lstStyle/>
          <a:p>
            <a:fld id="{CC60C9C0-C5DB-46A8-A32A-AF1DBEDEC193}" type="slidenum">
              <a:rPr lang="en-US" smtClean="0"/>
              <a:pPr/>
              <a:t>8</a:t>
            </a:fld>
            <a:endParaRPr lang="en-US"/>
          </a:p>
        </p:txBody>
      </p:sp>
      <p:pic>
        <p:nvPicPr>
          <p:cNvPr id="7" name="Content Placeholder 6" descr="ProbWindGFE-1004.png"/>
          <p:cNvPicPr>
            <a:picLocks noGrp="1" noChangeAspect="1"/>
          </p:cNvPicPr>
          <p:nvPr>
            <p:ph idx="1"/>
          </p:nvPr>
        </p:nvPicPr>
        <p:blipFill>
          <a:blip r:embed="rId3" cstate="print"/>
          <a:stretch>
            <a:fillRect/>
          </a:stretch>
        </p:blipFill>
        <p:spPr>
          <a:xfrm>
            <a:off x="1382669" y="1798232"/>
            <a:ext cx="5616661" cy="412989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Prob. Gust Exceeding 20 mph</a:t>
            </a:r>
            <a:endParaRPr lang="en-US" dirty="0"/>
          </a:p>
        </p:txBody>
      </p:sp>
      <p:sp>
        <p:nvSpPr>
          <p:cNvPr id="4" name="Slide Number Placeholder 3"/>
          <p:cNvSpPr>
            <a:spLocks noGrp="1"/>
          </p:cNvSpPr>
          <p:nvPr>
            <p:ph type="sldNum" sz="quarter" idx="12"/>
          </p:nvPr>
        </p:nvSpPr>
        <p:spPr/>
        <p:txBody>
          <a:bodyPr/>
          <a:lstStyle/>
          <a:p>
            <a:fld id="{CC60C9C0-C5DB-46A8-A32A-AF1DBEDEC193}" type="slidenum">
              <a:rPr lang="en-US" smtClean="0"/>
              <a:pPr/>
              <a:t>9</a:t>
            </a:fld>
            <a:endParaRPr lang="en-US"/>
          </a:p>
        </p:txBody>
      </p:sp>
      <p:pic>
        <p:nvPicPr>
          <p:cNvPr id="7" name="Content Placeholder 6" descr="ProbWindGFE-1007.png"/>
          <p:cNvPicPr>
            <a:picLocks noGrp="1" noChangeAspect="1"/>
          </p:cNvPicPr>
          <p:nvPr>
            <p:ph idx="1"/>
          </p:nvPr>
        </p:nvPicPr>
        <p:blipFill>
          <a:blip r:embed="rId3" cstate="print"/>
          <a:stretch>
            <a:fillRect/>
          </a:stretch>
        </p:blipFill>
        <p:spPr>
          <a:xfrm>
            <a:off x="1389023" y="1785525"/>
            <a:ext cx="5603954" cy="415531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spDef>
      <a:spPr>
        <a:ln w="44450">
          <a:solidFill>
            <a:schemeClr val="bg1"/>
          </a:solidFill>
          <a:tailEnd type="none"/>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lnDef>
      <a:spPr>
        <a:ln w="38100">
          <a:solidFill>
            <a:schemeClr val="bg1"/>
          </a:solidFill>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55981</TotalTime>
  <Words>678</Words>
  <Application>Microsoft Office PowerPoint</Application>
  <PresentationFormat>On-screen Show (4:3)</PresentationFormat>
  <Paragraphs>107</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Technic</vt:lpstr>
      <vt:lpstr>Introduction of Weather Forecast Office Probabilistic Services Delivered Within the NDFD Framework </vt:lpstr>
      <vt:lpstr>Initial Requests</vt:lpstr>
      <vt:lpstr>Methodology</vt:lpstr>
      <vt:lpstr>Methodology</vt:lpstr>
      <vt:lpstr>Methodology</vt:lpstr>
      <vt:lpstr>SREF Standard Deviation</vt:lpstr>
      <vt:lpstr>Prob. Wind Exceeding 15 mph</vt:lpstr>
      <vt:lpstr>Prob. Wind Exceeding 25 mph</vt:lpstr>
      <vt:lpstr>Prob. Gust Exceeding 20 mph</vt:lpstr>
      <vt:lpstr>Prob. Gust Exceeding 30 mph</vt:lpstr>
      <vt:lpstr>Prob. Gust Exceeding 40 mph</vt:lpstr>
      <vt:lpstr>Point and Click Infrastructure</vt:lpstr>
      <vt:lpstr>Hourly Weather Graph</vt:lpstr>
      <vt:lpstr>Tabular Output</vt:lpstr>
      <vt:lpstr>References and Credits</vt:lpstr>
      <vt:lpstr>What’s Left?</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IC3: Lesson 4</dc:title>
  <dc:creator>krc</dc:creator>
  <cp:lastModifiedBy>krc</cp:lastModifiedBy>
  <cp:revision>2636</cp:revision>
  <dcterms:created xsi:type="dcterms:W3CDTF">2009-04-02T17:51:05Z</dcterms:created>
  <dcterms:modified xsi:type="dcterms:W3CDTF">2009-08-27T22:36:10Z</dcterms:modified>
</cp:coreProperties>
</file>