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59" r:id="rId6"/>
    <p:sldId id="276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3" r:id="rId16"/>
    <p:sldId id="268" r:id="rId17"/>
    <p:sldId id="269" r:id="rId18"/>
    <p:sldId id="270" r:id="rId19"/>
    <p:sldId id="271" r:id="rId20"/>
    <p:sldId id="272" r:id="rId21"/>
    <p:sldId id="274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C008-435C-4CE6-9D24-DD9048576474}" type="datetimeFigureOut">
              <a:rPr lang="en-US" smtClean="0"/>
              <a:pPr/>
              <a:t>8/27/2009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0AE3-63B3-4A27-A52F-2B1F00A27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C008-435C-4CE6-9D24-DD9048576474}" type="datetimeFigureOut">
              <a:rPr lang="en-US" smtClean="0"/>
              <a:pPr/>
              <a:t>8/27/2009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0AE3-63B3-4A27-A52F-2B1F00A27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C008-435C-4CE6-9D24-DD9048576474}" type="datetimeFigureOut">
              <a:rPr lang="en-US" smtClean="0"/>
              <a:pPr/>
              <a:t>8/27/2009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0AE3-63B3-4A27-A52F-2B1F00A27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C008-435C-4CE6-9D24-DD9048576474}" type="datetimeFigureOut">
              <a:rPr lang="en-US" smtClean="0"/>
              <a:pPr/>
              <a:t>8/27/2009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0AE3-63B3-4A27-A52F-2B1F00A27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C008-435C-4CE6-9D24-DD9048576474}" type="datetimeFigureOut">
              <a:rPr lang="en-US" smtClean="0"/>
              <a:pPr/>
              <a:t>8/27/2009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0AE3-63B3-4A27-A52F-2B1F00A27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C008-435C-4CE6-9D24-DD9048576474}" type="datetimeFigureOut">
              <a:rPr lang="en-US" smtClean="0"/>
              <a:pPr/>
              <a:t>8/27/2009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0AE3-63B3-4A27-A52F-2B1F00A27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C008-435C-4CE6-9D24-DD9048576474}" type="datetimeFigureOut">
              <a:rPr lang="en-US" smtClean="0"/>
              <a:pPr/>
              <a:t>8/27/2009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0AE3-63B3-4A27-A52F-2B1F00A27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C008-435C-4CE6-9D24-DD9048576474}" type="datetimeFigureOut">
              <a:rPr lang="en-US" smtClean="0"/>
              <a:pPr/>
              <a:t>8/27/2009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0AE3-63B3-4A27-A52F-2B1F00A27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C008-435C-4CE6-9D24-DD9048576474}" type="datetimeFigureOut">
              <a:rPr lang="en-US" smtClean="0"/>
              <a:pPr/>
              <a:t>8/27/2009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0AE3-63B3-4A27-A52F-2B1F00A27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C008-435C-4CE6-9D24-DD9048576474}" type="datetimeFigureOut">
              <a:rPr lang="en-US" smtClean="0"/>
              <a:pPr/>
              <a:t>8/27/2009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0AE3-63B3-4A27-A52F-2B1F00A27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C008-435C-4CE6-9D24-DD9048576474}" type="datetimeFigureOut">
              <a:rPr lang="en-US" smtClean="0"/>
              <a:pPr/>
              <a:t>8/27/2009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0AE3-63B3-4A27-A52F-2B1F00A27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7C008-435C-4CE6-9D24-DD9048576474}" type="datetimeFigureOut">
              <a:rPr lang="en-US" smtClean="0"/>
              <a:pPr/>
              <a:t>8/27/2009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D0AE3-63B3-4A27-A52F-2B1F00A27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Composite Analysis of Environmental Conditions Favorable for Significant Tornadoes across Eastern Kansas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Joshua M. Boustead, and Barbara E. Mayes</a:t>
            </a:r>
          </a:p>
          <a:p>
            <a:r>
              <a:rPr lang="en-US" sz="2800" dirty="0" smtClean="0"/>
              <a:t>NOAA/NWS WFO Omaha/Valley, NE</a:t>
            </a:r>
          </a:p>
          <a:p>
            <a:r>
              <a:rPr lang="en-US" sz="2800" dirty="0" smtClean="0"/>
              <a:t>William </a:t>
            </a:r>
            <a:r>
              <a:rPr lang="en-US" sz="2800" dirty="0" err="1" smtClean="0"/>
              <a:t>Gargan</a:t>
            </a:r>
            <a:r>
              <a:rPr lang="en-US" sz="2800" dirty="0" smtClean="0"/>
              <a:t>, George Phillips, and Jared Leighton</a:t>
            </a:r>
          </a:p>
          <a:p>
            <a:r>
              <a:rPr lang="en-US" sz="2800" dirty="0" smtClean="0"/>
              <a:t>NOAA/NWS WFO Topeka, KS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dirty="0" smtClean="0"/>
              <a:t>850 </a:t>
            </a:r>
            <a:r>
              <a:rPr lang="en-US" dirty="0" err="1" smtClean="0"/>
              <a:t>hPa</a:t>
            </a:r>
            <a:r>
              <a:rPr lang="en-US" dirty="0" smtClean="0"/>
              <a:t> </a:t>
            </a:r>
            <a:r>
              <a:rPr lang="en-US" dirty="0" smtClean="0"/>
              <a:t>Composite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26670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Well defined dry intrusion southwest of tornado</a:t>
            </a:r>
          </a:p>
          <a:p>
            <a:r>
              <a:rPr lang="en-US" dirty="0" smtClean="0"/>
              <a:t>Tornado on western edge of moisture in warm sector cases, and within moist axis in frontal cases</a:t>
            </a:r>
          </a:p>
          <a:p>
            <a:r>
              <a:rPr lang="en-US" dirty="0" smtClean="0"/>
              <a:t>Tornado east (southeast) of low in the </a:t>
            </a:r>
            <a:r>
              <a:rPr lang="en-US" dirty="0" smtClean="0"/>
              <a:t>frontal </a:t>
            </a:r>
            <a:r>
              <a:rPr lang="en-US" dirty="0" smtClean="0"/>
              <a:t>(warm sector) cases</a:t>
            </a:r>
          </a:p>
          <a:p>
            <a:r>
              <a:rPr lang="en-US" dirty="0" smtClean="0"/>
              <a:t>Backed flow with respect to south in </a:t>
            </a:r>
            <a:r>
              <a:rPr lang="en-US" dirty="0" smtClean="0"/>
              <a:t>frontal </a:t>
            </a:r>
            <a:r>
              <a:rPr lang="en-US" dirty="0" smtClean="0"/>
              <a:t>cases, slightly veered in warm sector cases</a:t>
            </a:r>
            <a:endParaRPr lang="en-US" dirty="0"/>
          </a:p>
        </p:txBody>
      </p:sp>
      <p:pic>
        <p:nvPicPr>
          <p:cNvPr id="5" name="Content Placeholder 4" descr="figure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0" y="1447800"/>
            <a:ext cx="5943600" cy="45927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dirty="0" smtClean="0"/>
              <a:t>Surface Composite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25908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Weak (strong) </a:t>
            </a:r>
            <a:r>
              <a:rPr lang="en-US" dirty="0" err="1" smtClean="0"/>
              <a:t>baroclinicity</a:t>
            </a:r>
            <a:r>
              <a:rPr lang="en-US" dirty="0" smtClean="0"/>
              <a:t> </a:t>
            </a:r>
            <a:r>
              <a:rPr lang="en-US" dirty="0" smtClean="0"/>
              <a:t>along warm front in </a:t>
            </a:r>
            <a:r>
              <a:rPr lang="en-US" dirty="0" smtClean="0"/>
              <a:t>frontal </a:t>
            </a:r>
            <a:r>
              <a:rPr lang="en-US" dirty="0" smtClean="0"/>
              <a:t>(warm sector) cases</a:t>
            </a:r>
          </a:p>
          <a:p>
            <a:pPr lvl="1"/>
            <a:r>
              <a:rPr lang="en-US" dirty="0" smtClean="0"/>
              <a:t>Artifact of earlier season events?</a:t>
            </a:r>
          </a:p>
          <a:p>
            <a:pPr lvl="1"/>
            <a:r>
              <a:rPr lang="en-US" dirty="0" smtClean="0"/>
              <a:t>Only 16% of frontal cases occurred before May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</a:p>
          <a:p>
            <a:r>
              <a:rPr lang="en-US" dirty="0" smtClean="0"/>
              <a:t>Tornado northeast (east) of the low in the </a:t>
            </a:r>
            <a:r>
              <a:rPr lang="en-US" dirty="0" smtClean="0"/>
              <a:t>frontal </a:t>
            </a:r>
            <a:r>
              <a:rPr lang="en-US" dirty="0" smtClean="0"/>
              <a:t>(warm sector) cases</a:t>
            </a:r>
          </a:p>
          <a:p>
            <a:r>
              <a:rPr lang="en-US" dirty="0" err="1" smtClean="0"/>
              <a:t>Dryline</a:t>
            </a:r>
            <a:r>
              <a:rPr lang="en-US" dirty="0" smtClean="0"/>
              <a:t> indicated in both cases (less defined in </a:t>
            </a:r>
            <a:r>
              <a:rPr lang="en-US" dirty="0" smtClean="0"/>
              <a:t>frontal </a:t>
            </a:r>
            <a:r>
              <a:rPr lang="en-US" dirty="0" smtClean="0"/>
              <a:t>cases)</a:t>
            </a:r>
            <a:endParaRPr lang="en-US" dirty="0"/>
          </a:p>
        </p:txBody>
      </p:sp>
      <p:pic>
        <p:nvPicPr>
          <p:cNvPr id="7" name="Content Placeholder 6" descr="figure7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971800" y="1600200"/>
            <a:ext cx="5943600" cy="45927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dirty="0" smtClean="0"/>
              <a:t>MLCAPE 0 to 3 km SRH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5146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Strong destabilization north of the warm </a:t>
            </a:r>
            <a:r>
              <a:rPr lang="en-US" dirty="0" smtClean="0"/>
              <a:t>front </a:t>
            </a:r>
            <a:r>
              <a:rPr lang="en-US" dirty="0" smtClean="0"/>
              <a:t>in </a:t>
            </a:r>
            <a:r>
              <a:rPr lang="en-US" dirty="0" smtClean="0"/>
              <a:t>frontal </a:t>
            </a:r>
            <a:r>
              <a:rPr lang="en-US" dirty="0" smtClean="0"/>
              <a:t>cases</a:t>
            </a:r>
          </a:p>
          <a:p>
            <a:r>
              <a:rPr lang="en-US" dirty="0" smtClean="0"/>
              <a:t>Limited instability north of the warm front in warm sector cases</a:t>
            </a:r>
          </a:p>
          <a:p>
            <a:r>
              <a:rPr lang="en-US" dirty="0" smtClean="0"/>
              <a:t>Tornado along western edge of the instability axis warm sector</a:t>
            </a:r>
          </a:p>
          <a:p>
            <a:pPr lvl="1"/>
            <a:r>
              <a:rPr lang="en-US" dirty="0" smtClean="0"/>
              <a:t>Drier atmosphere at the location of tornado</a:t>
            </a:r>
          </a:p>
          <a:p>
            <a:pPr lvl="1"/>
            <a:r>
              <a:rPr lang="en-US" dirty="0" smtClean="0"/>
              <a:t>Sufficient SRH for </a:t>
            </a:r>
            <a:r>
              <a:rPr lang="en-US" dirty="0" err="1" smtClean="0"/>
              <a:t>supercells</a:t>
            </a:r>
            <a:r>
              <a:rPr lang="en-US" dirty="0" smtClean="0"/>
              <a:t> in both cases</a:t>
            </a:r>
            <a:endParaRPr lang="en-US" dirty="0"/>
          </a:p>
        </p:txBody>
      </p:sp>
      <p:pic>
        <p:nvPicPr>
          <p:cNvPr id="5" name="Content Placeholder 4" descr="figure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0" y="1524000"/>
            <a:ext cx="5943600" cy="45927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dirty="0" smtClean="0"/>
              <a:t>MLCIN and Standard Deviation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2819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Minimal MLCIN indicated near tornado location</a:t>
            </a:r>
          </a:p>
          <a:p>
            <a:r>
              <a:rPr lang="en-US" dirty="0" smtClean="0"/>
              <a:t>Standard deviation indicates little variability in MLCIN in either composite</a:t>
            </a:r>
            <a:endParaRPr lang="en-US" dirty="0"/>
          </a:p>
        </p:txBody>
      </p:sp>
      <p:pic>
        <p:nvPicPr>
          <p:cNvPr id="5" name="Content Placeholder 4" descr="figure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0" y="1600200"/>
            <a:ext cx="5943600" cy="45927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dirty="0" smtClean="0"/>
              <a:t>Shear Orientation-Surface Forcing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438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Orientation of the 0 to 6 km shear vector parallel (normal) to the surface forcing in </a:t>
            </a:r>
            <a:r>
              <a:rPr lang="en-US" dirty="0" smtClean="0"/>
              <a:t>frontal </a:t>
            </a:r>
            <a:r>
              <a:rPr lang="en-US" dirty="0" smtClean="0"/>
              <a:t>(warm sector) composite</a:t>
            </a:r>
          </a:p>
          <a:p>
            <a:r>
              <a:rPr lang="en-US" dirty="0" smtClean="0"/>
              <a:t>Longer track warm sector tornadoes</a:t>
            </a:r>
            <a:endParaRPr lang="en-US" dirty="0"/>
          </a:p>
        </p:txBody>
      </p:sp>
      <p:pic>
        <p:nvPicPr>
          <p:cNvPr id="7" name="Content Placeholder 6" descr="figure11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0" y="1447800"/>
            <a:ext cx="5943600" cy="45927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dirty="0" smtClean="0"/>
              <a:t>Composite NARR Soundings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029200"/>
            <a:ext cx="8305800" cy="1828800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 smtClean="0"/>
              <a:t>Warm sector composite too dry</a:t>
            </a:r>
          </a:p>
          <a:p>
            <a:pPr lvl="1"/>
            <a:r>
              <a:rPr lang="en-US" sz="2500" dirty="0" smtClean="0"/>
              <a:t>Events on western edge of moist axis likely led to a few events being to far into the dry air in the NARR</a:t>
            </a:r>
          </a:p>
          <a:p>
            <a:pPr lvl="1"/>
            <a:r>
              <a:rPr lang="en-US" sz="2500" dirty="0" smtClean="0"/>
              <a:t>This could also effect the low level wind profile</a:t>
            </a:r>
          </a:p>
          <a:p>
            <a:pPr lvl="1"/>
            <a:r>
              <a:rPr lang="en-US" sz="2500" dirty="0" smtClean="0"/>
              <a:t>Nevertheless suggests warm sector events happen in a drier atmosphere than frontal events with less backed low level flow </a:t>
            </a:r>
          </a:p>
          <a:p>
            <a:r>
              <a:rPr lang="en-US" b="1" dirty="0" smtClean="0"/>
              <a:t>Frontal </a:t>
            </a:r>
            <a:r>
              <a:rPr lang="en-US" b="1" dirty="0" smtClean="0"/>
              <a:t>composite warm, moist and unstable</a:t>
            </a:r>
          </a:p>
          <a:p>
            <a:pPr lvl="1"/>
            <a:r>
              <a:rPr lang="en-US" sz="2500" dirty="0" smtClean="0"/>
              <a:t>No significant mid level dry intrusion noted in the composite</a:t>
            </a:r>
          </a:p>
          <a:p>
            <a:pPr lvl="1"/>
            <a:r>
              <a:rPr lang="en-US" sz="2500" dirty="0" smtClean="0"/>
              <a:t>Strong turning in the lowest 2 km</a:t>
            </a:r>
          </a:p>
          <a:p>
            <a:pPr lvl="1"/>
            <a:r>
              <a:rPr lang="en-US" sz="2500" dirty="0" smtClean="0"/>
              <a:t>Low LCL/LFC indicated</a:t>
            </a:r>
          </a:p>
          <a:p>
            <a:endParaRPr lang="en-US" dirty="0"/>
          </a:p>
        </p:txBody>
      </p:sp>
      <p:pic>
        <p:nvPicPr>
          <p:cNvPr id="5" name="Content Placeholder 4" descr="figure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586768" y="-233968"/>
            <a:ext cx="3733801" cy="6792537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dirty="0" smtClean="0"/>
              <a:t>Composite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95800"/>
            <a:ext cx="8229600" cy="2057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Jet placement in relation to tornado near the same</a:t>
            </a:r>
          </a:p>
          <a:p>
            <a:r>
              <a:rPr lang="en-US" dirty="0" smtClean="0"/>
              <a:t>Stronger instability, less </a:t>
            </a:r>
            <a:r>
              <a:rPr lang="en-US" dirty="0" err="1" smtClean="0"/>
              <a:t>baroclinicity</a:t>
            </a:r>
            <a:r>
              <a:rPr lang="en-US" dirty="0" smtClean="0"/>
              <a:t> north of the warm </a:t>
            </a:r>
            <a:r>
              <a:rPr lang="en-US" dirty="0" smtClean="0"/>
              <a:t>frontal </a:t>
            </a:r>
            <a:r>
              <a:rPr lang="en-US" dirty="0" smtClean="0"/>
              <a:t>cases</a:t>
            </a:r>
          </a:p>
          <a:p>
            <a:r>
              <a:rPr lang="en-US" dirty="0" smtClean="0"/>
              <a:t>TOP in the moisture/instability axis for front cases and on the western edge for warm sector cases</a:t>
            </a:r>
          </a:p>
          <a:p>
            <a:r>
              <a:rPr lang="en-US" dirty="0" smtClean="0"/>
              <a:t>Backed (with respect to south) low level flow in front cases instead of slightly veered in warm sector</a:t>
            </a:r>
            <a:endParaRPr lang="en-US" dirty="0"/>
          </a:p>
        </p:txBody>
      </p:sp>
      <p:pic>
        <p:nvPicPr>
          <p:cNvPr id="5" name="Content Placeholder 4" descr="figure1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7010400" cy="27432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dirty="0" smtClean="0"/>
              <a:t>Thermodynamic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29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Little difference in MLCAPE </a:t>
            </a:r>
            <a:endParaRPr lang="en-US" dirty="0" smtClean="0"/>
          </a:p>
          <a:p>
            <a:r>
              <a:rPr lang="en-US" dirty="0" smtClean="0"/>
              <a:t>MLCIN values less than </a:t>
            </a:r>
            <a:r>
              <a:rPr lang="en-US" dirty="0" smtClean="0"/>
              <a:t>20 </a:t>
            </a:r>
            <a:r>
              <a:rPr lang="en-US" dirty="0" smtClean="0"/>
              <a:t>J kg</a:t>
            </a:r>
            <a:r>
              <a:rPr lang="en-US" baseline="30000" dirty="0" smtClean="0"/>
              <a:t>-1</a:t>
            </a:r>
            <a:r>
              <a:rPr lang="en-US" dirty="0" smtClean="0"/>
              <a:t> in both </a:t>
            </a:r>
            <a:r>
              <a:rPr lang="en-US" dirty="0" smtClean="0"/>
              <a:t>cases</a:t>
            </a:r>
            <a:endParaRPr lang="en-US" dirty="0" smtClean="0"/>
          </a:p>
          <a:p>
            <a:r>
              <a:rPr lang="en-US" dirty="0" smtClean="0"/>
              <a:t>Higher </a:t>
            </a:r>
            <a:r>
              <a:rPr lang="en-US" dirty="0" smtClean="0"/>
              <a:t>values of LFC and LCL likely due to </a:t>
            </a:r>
            <a:r>
              <a:rPr lang="en-US" dirty="0" smtClean="0"/>
              <a:t>drier </a:t>
            </a:r>
            <a:r>
              <a:rPr lang="en-US" dirty="0" smtClean="0"/>
              <a:t>warm sector atmosphere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Content Placeholder 6" descr="figure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38600" y="1249251"/>
            <a:ext cx="4574995" cy="53199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dirty="0" smtClean="0"/>
              <a:t>Storm Relative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5029200"/>
            <a:ext cx="7162800" cy="14017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Strong storm relative winds generally indicated in both synoptic situations</a:t>
            </a:r>
          </a:p>
          <a:p>
            <a:pPr lvl="1"/>
            <a:r>
              <a:rPr lang="en-US" dirty="0" smtClean="0"/>
              <a:t>Higher values in warm sector cases </a:t>
            </a:r>
          </a:p>
          <a:p>
            <a:pPr lvl="1"/>
            <a:r>
              <a:rPr lang="en-US" dirty="0" smtClean="0"/>
              <a:t>Some weakness noted in the mid levels of frontal cases</a:t>
            </a:r>
          </a:p>
          <a:p>
            <a:pPr lvl="2"/>
            <a:r>
              <a:rPr lang="en-US" dirty="0" smtClean="0"/>
              <a:t>More high precipitation </a:t>
            </a:r>
            <a:r>
              <a:rPr lang="en-US" dirty="0" err="1" smtClean="0"/>
              <a:t>supercells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Shorter lived tornadoes?</a:t>
            </a:r>
          </a:p>
        </p:txBody>
      </p:sp>
      <p:pic>
        <p:nvPicPr>
          <p:cNvPr id="5" name="Content Placeholder 4" descr="figure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38200" y="1676400"/>
            <a:ext cx="7753410" cy="30010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dirty="0" smtClean="0"/>
              <a:t>Shear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052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Deep layer bulk and cumulative shear above 20 ms</a:t>
            </a:r>
            <a:r>
              <a:rPr lang="en-US" baseline="30000" dirty="0" smtClean="0"/>
              <a:t>-1</a:t>
            </a:r>
          </a:p>
          <a:p>
            <a:r>
              <a:rPr lang="en-US" dirty="0" smtClean="0"/>
              <a:t>Stronger total shear in the 0 to 2 km layer than bulk</a:t>
            </a:r>
          </a:p>
          <a:p>
            <a:pPr lvl="1"/>
            <a:r>
              <a:rPr lang="en-US" dirty="0" smtClean="0"/>
              <a:t>Strong low level turning in the hodograph </a:t>
            </a:r>
          </a:p>
          <a:p>
            <a:r>
              <a:rPr lang="en-US" dirty="0" smtClean="0"/>
              <a:t>Higher 0 to 2 km SRH values in warm sector</a:t>
            </a:r>
            <a:endParaRPr lang="en-US" dirty="0"/>
          </a:p>
        </p:txBody>
      </p:sp>
      <p:pic>
        <p:nvPicPr>
          <p:cNvPr id="5" name="Content Placeholder 4" descr="figure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191358"/>
            <a:ext cx="4038600" cy="55142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dirty="0" smtClean="0"/>
              <a:t>Study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Significant improvements in watch/warning program since the 1950s</a:t>
            </a:r>
          </a:p>
          <a:p>
            <a:pPr lvl="1"/>
            <a:r>
              <a:rPr lang="en-US" dirty="0" smtClean="0"/>
              <a:t>NWS modernization/Doppler radar use</a:t>
            </a:r>
          </a:p>
          <a:p>
            <a:pPr lvl="1"/>
            <a:r>
              <a:rPr lang="en-US" dirty="0" smtClean="0"/>
              <a:t>Media</a:t>
            </a:r>
          </a:p>
          <a:p>
            <a:pPr lvl="1"/>
            <a:r>
              <a:rPr lang="en-US" dirty="0" smtClean="0"/>
              <a:t>Public education</a:t>
            </a:r>
          </a:p>
          <a:p>
            <a:r>
              <a:rPr lang="en-US" dirty="0" smtClean="0"/>
              <a:t>Forecasters still struggle with pattern/environment that produce significant tornadoes</a:t>
            </a:r>
          </a:p>
          <a:p>
            <a:r>
              <a:rPr lang="en-US" dirty="0" smtClean="0"/>
              <a:t>Further understanding of the synoptic patterns that produce significant tornadoes can lead to better preparedness and awareness (pattern recognition)</a:t>
            </a:r>
          </a:p>
          <a:p>
            <a:r>
              <a:rPr lang="en-US" dirty="0" smtClean="0"/>
              <a:t>Operational experience indicates most tornadoes either occur in the warm sector of a cyclone, or along a discernable surface boundary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Mid and upper levels similar, but some significant differences were noted in the composites</a:t>
            </a:r>
          </a:p>
          <a:p>
            <a:pPr lvl="1"/>
            <a:r>
              <a:rPr lang="en-US" dirty="0" smtClean="0"/>
              <a:t>700 </a:t>
            </a:r>
            <a:r>
              <a:rPr lang="en-US" dirty="0" err="1" smtClean="0"/>
              <a:t>hPa</a:t>
            </a:r>
            <a:r>
              <a:rPr lang="en-US" dirty="0" smtClean="0"/>
              <a:t> WAA (CAA) were found in the </a:t>
            </a:r>
            <a:r>
              <a:rPr lang="en-US" dirty="0" smtClean="0"/>
              <a:t>frontal </a:t>
            </a:r>
            <a:r>
              <a:rPr lang="en-US" dirty="0" smtClean="0"/>
              <a:t>(warm sector) cases</a:t>
            </a:r>
          </a:p>
          <a:p>
            <a:pPr lvl="1"/>
            <a:r>
              <a:rPr lang="en-US" dirty="0" smtClean="0"/>
              <a:t>Tornado occurs within the CAPE max for </a:t>
            </a:r>
            <a:r>
              <a:rPr lang="en-US" dirty="0" smtClean="0"/>
              <a:t>frontal </a:t>
            </a:r>
            <a:r>
              <a:rPr lang="en-US" dirty="0" smtClean="0"/>
              <a:t>cases, while on the western edge of the max for warm sector events</a:t>
            </a:r>
          </a:p>
          <a:p>
            <a:pPr lvl="1"/>
            <a:r>
              <a:rPr lang="en-US" dirty="0" smtClean="0"/>
              <a:t>The strong destabilization noted north of the warm front in </a:t>
            </a:r>
            <a:r>
              <a:rPr lang="en-US" dirty="0" smtClean="0"/>
              <a:t>frontal </a:t>
            </a:r>
            <a:r>
              <a:rPr lang="en-US" dirty="0" smtClean="0"/>
              <a:t>cases appears to be important</a:t>
            </a:r>
          </a:p>
          <a:p>
            <a:r>
              <a:rPr lang="en-US" dirty="0" smtClean="0"/>
              <a:t>No occurrences of significant tornadoes on a front and in the warm sector on the same day</a:t>
            </a:r>
          </a:p>
          <a:p>
            <a:pPr lvl="1"/>
            <a:r>
              <a:rPr lang="en-US" dirty="0" smtClean="0"/>
              <a:t>Warm sector remained capped?</a:t>
            </a:r>
          </a:p>
          <a:p>
            <a:pPr lvl="1"/>
            <a:r>
              <a:rPr lang="en-US" dirty="0" smtClean="0"/>
              <a:t>Ambient shear in the warm sector not strong enough to support significant tornadoes on frontal days?</a:t>
            </a:r>
          </a:p>
          <a:p>
            <a:r>
              <a:rPr lang="en-US" dirty="0" smtClean="0"/>
              <a:t>Shear</a:t>
            </a:r>
          </a:p>
          <a:p>
            <a:pPr lvl="1"/>
            <a:r>
              <a:rPr lang="en-US" dirty="0" smtClean="0"/>
              <a:t>Strong bulk and cumulative deep layer shear</a:t>
            </a:r>
          </a:p>
          <a:p>
            <a:pPr lvl="1"/>
            <a:r>
              <a:rPr lang="en-US" dirty="0" smtClean="0"/>
              <a:t>Strong low level cumulative shear noted in the lowest 2 km indicating turning </a:t>
            </a:r>
          </a:p>
          <a:p>
            <a:pPr lvl="1"/>
            <a:r>
              <a:rPr lang="en-US" dirty="0" smtClean="0"/>
              <a:t>Higher values of SRH likely indicated in warm sector cases</a:t>
            </a:r>
          </a:p>
          <a:p>
            <a:r>
              <a:rPr lang="en-US" dirty="0" smtClean="0"/>
              <a:t>Later season events more likely to happen near a front, especially in the summer in eastern Kansas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Develop a more realistic warm sector composite sounding </a:t>
            </a:r>
          </a:p>
          <a:p>
            <a:pPr lvl="1"/>
            <a:r>
              <a:rPr lang="en-US" dirty="0" smtClean="0"/>
              <a:t>Use the end of the tornado track?</a:t>
            </a:r>
          </a:p>
          <a:p>
            <a:pPr lvl="1"/>
            <a:r>
              <a:rPr lang="en-US" dirty="0" smtClean="0"/>
              <a:t>Use the NARR 6 hours prior to the tornado?</a:t>
            </a:r>
          </a:p>
          <a:p>
            <a:r>
              <a:rPr lang="en-US" dirty="0" smtClean="0"/>
              <a:t>Composite non-significant tornado events</a:t>
            </a:r>
          </a:p>
          <a:p>
            <a:pPr lvl="1"/>
            <a:r>
              <a:rPr lang="en-US" dirty="0" smtClean="0"/>
              <a:t>Develop database of non-</a:t>
            </a:r>
            <a:r>
              <a:rPr lang="en-US" dirty="0" err="1" smtClean="0"/>
              <a:t>tornadic</a:t>
            </a:r>
            <a:r>
              <a:rPr lang="en-US" dirty="0" smtClean="0"/>
              <a:t> </a:t>
            </a:r>
            <a:r>
              <a:rPr lang="en-US" dirty="0" err="1" smtClean="0"/>
              <a:t>supercells</a:t>
            </a:r>
            <a:r>
              <a:rPr lang="en-US" dirty="0" smtClean="0"/>
              <a:t> for same study area</a:t>
            </a:r>
          </a:p>
          <a:p>
            <a:pPr lvl="1"/>
            <a:r>
              <a:rPr lang="en-US" dirty="0" smtClean="0"/>
              <a:t>Composite the environment with the non-</a:t>
            </a:r>
            <a:r>
              <a:rPr lang="en-US" dirty="0" err="1" smtClean="0"/>
              <a:t>tornadic</a:t>
            </a:r>
            <a:r>
              <a:rPr lang="en-US" dirty="0" smtClean="0"/>
              <a:t> </a:t>
            </a:r>
            <a:r>
              <a:rPr lang="en-US" dirty="0" err="1" smtClean="0"/>
              <a:t>supercells</a:t>
            </a:r>
            <a:endParaRPr lang="en-US" dirty="0" smtClean="0"/>
          </a:p>
          <a:p>
            <a:pPr lvl="1"/>
            <a:r>
              <a:rPr lang="en-US" dirty="0" smtClean="0"/>
              <a:t>Compare these composites to the significant tornado composites</a:t>
            </a:r>
          </a:p>
          <a:p>
            <a:r>
              <a:rPr lang="en-US" dirty="0" smtClean="0"/>
              <a:t>Develop composite hodographs for both composite datasets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</a:t>
            </a:r>
            <a:r>
              <a:rPr lang="en-US" dirty="0" smtClean="0"/>
              <a:t>osh.boustead@noaa.gov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dirty="0" smtClean="0"/>
              <a:t>Study Methodology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3581400" cy="5181600"/>
          </a:xfrm>
        </p:spPr>
        <p:txBody>
          <a:bodyPr>
            <a:normAutofit fontScale="47500" lnSpcReduction="20000"/>
          </a:bodyPr>
          <a:lstStyle/>
          <a:p>
            <a:r>
              <a:rPr lang="en-US" sz="3300" dirty="0" smtClean="0"/>
              <a:t>Database compiled from 1979 to 2007 for a part of eastern KS yielding 97 significant tornadoes</a:t>
            </a:r>
          </a:p>
          <a:p>
            <a:pPr lvl="1"/>
            <a:r>
              <a:rPr lang="en-US" sz="2900" dirty="0" smtClean="0"/>
              <a:t>Based on subjective surface analysis, tornadoes were grouped into occurring within 50 km of a discernable surface boundary or not</a:t>
            </a:r>
          </a:p>
          <a:p>
            <a:r>
              <a:rPr lang="en-US" sz="3400" dirty="0" smtClean="0"/>
              <a:t>NARR data obtained for each tornado occurrence for a predefined box of data around the tornado</a:t>
            </a:r>
          </a:p>
          <a:p>
            <a:r>
              <a:rPr lang="en-US" sz="3400" dirty="0" smtClean="0"/>
              <a:t>Database contained several days with more than one significant tornado</a:t>
            </a:r>
          </a:p>
          <a:p>
            <a:pPr lvl="1"/>
            <a:r>
              <a:rPr lang="en-US" sz="2900" dirty="0" smtClean="0"/>
              <a:t>First tornado was used on a particular day</a:t>
            </a:r>
          </a:p>
          <a:p>
            <a:pPr lvl="1"/>
            <a:r>
              <a:rPr lang="en-US" sz="2900" dirty="0" smtClean="0"/>
              <a:t>Subsequent tornadoes would be used if:</a:t>
            </a:r>
          </a:p>
          <a:p>
            <a:pPr lvl="2"/>
            <a:r>
              <a:rPr lang="en-US" sz="2900" dirty="0" smtClean="0"/>
              <a:t>More than 3 hours </a:t>
            </a:r>
            <a:r>
              <a:rPr lang="en-US" sz="2900" dirty="0" err="1" smtClean="0"/>
              <a:t>seperated</a:t>
            </a:r>
            <a:r>
              <a:rPr lang="en-US" sz="2900" dirty="0" smtClean="0"/>
              <a:t> </a:t>
            </a:r>
            <a:r>
              <a:rPr lang="en-US" sz="2900" dirty="0" err="1" smtClean="0"/>
              <a:t>signficant</a:t>
            </a:r>
            <a:r>
              <a:rPr lang="en-US" sz="2900" dirty="0" smtClean="0"/>
              <a:t> tornado occurrences</a:t>
            </a:r>
          </a:p>
          <a:p>
            <a:pPr lvl="2"/>
            <a:r>
              <a:rPr lang="en-US" sz="2900" dirty="0" smtClean="0"/>
              <a:t>If the tornado occurred in a different synoptic setting</a:t>
            </a:r>
          </a:p>
          <a:p>
            <a:r>
              <a:rPr lang="en-US" sz="3400" dirty="0" smtClean="0"/>
              <a:t>20 warm sector tornadoes</a:t>
            </a:r>
          </a:p>
          <a:p>
            <a:r>
              <a:rPr lang="en-US" sz="3400" dirty="0" smtClean="0"/>
              <a:t>25 front sector tornadoes</a:t>
            </a:r>
            <a:endParaRPr lang="en-US" sz="3400" dirty="0"/>
          </a:p>
        </p:txBody>
      </p:sp>
      <p:pic>
        <p:nvPicPr>
          <p:cNvPr id="7" name="Content Placeholder 6" descr="figure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32849" y="1828800"/>
            <a:ext cx="4934185" cy="3809999"/>
          </a:xfrm>
          <a:ln>
            <a:solidFill>
              <a:schemeClr val="tx1"/>
            </a:solidFill>
          </a:ln>
        </p:spPr>
      </p:pic>
      <p:sp>
        <p:nvSpPr>
          <p:cNvPr id="8" name="Freeform 7"/>
          <p:cNvSpPr/>
          <p:nvPr/>
        </p:nvSpPr>
        <p:spPr>
          <a:xfrm>
            <a:off x="5559552" y="3068422"/>
            <a:ext cx="731520" cy="1510670"/>
          </a:xfrm>
          <a:custGeom>
            <a:avLst/>
            <a:gdLst>
              <a:gd name="connsiteX0" fmla="*/ 521208 w 731520"/>
              <a:gd name="connsiteY0" fmla="*/ 1439570 h 1510670"/>
              <a:gd name="connsiteX1" fmla="*/ 521208 w 731520"/>
              <a:gd name="connsiteY1" fmla="*/ 1439570 h 1510670"/>
              <a:gd name="connsiteX2" fmla="*/ 594360 w 731520"/>
              <a:gd name="connsiteY2" fmla="*/ 1412138 h 1510670"/>
              <a:gd name="connsiteX3" fmla="*/ 621792 w 731520"/>
              <a:gd name="connsiteY3" fmla="*/ 1357274 h 1510670"/>
              <a:gd name="connsiteX4" fmla="*/ 658368 w 731520"/>
              <a:gd name="connsiteY4" fmla="*/ 1293266 h 1510670"/>
              <a:gd name="connsiteX5" fmla="*/ 667512 w 731520"/>
              <a:gd name="connsiteY5" fmla="*/ 1256690 h 1510670"/>
              <a:gd name="connsiteX6" fmla="*/ 685800 w 731520"/>
              <a:gd name="connsiteY6" fmla="*/ 1229258 h 1510670"/>
              <a:gd name="connsiteX7" fmla="*/ 694944 w 731520"/>
              <a:gd name="connsiteY7" fmla="*/ 1201826 h 1510670"/>
              <a:gd name="connsiteX8" fmla="*/ 713232 w 731520"/>
              <a:gd name="connsiteY8" fmla="*/ 1009802 h 1510670"/>
              <a:gd name="connsiteX9" fmla="*/ 731520 w 731520"/>
              <a:gd name="connsiteY9" fmla="*/ 872642 h 1510670"/>
              <a:gd name="connsiteX10" fmla="*/ 722376 w 731520"/>
              <a:gd name="connsiteY10" fmla="*/ 278282 h 1510670"/>
              <a:gd name="connsiteX11" fmla="*/ 694944 w 731520"/>
              <a:gd name="connsiteY11" fmla="*/ 186842 h 1510670"/>
              <a:gd name="connsiteX12" fmla="*/ 658368 w 731520"/>
              <a:gd name="connsiteY12" fmla="*/ 141122 h 1510670"/>
              <a:gd name="connsiteX13" fmla="*/ 612648 w 731520"/>
              <a:gd name="connsiteY13" fmla="*/ 86258 h 1510670"/>
              <a:gd name="connsiteX14" fmla="*/ 594360 w 731520"/>
              <a:gd name="connsiteY14" fmla="*/ 58826 h 1510670"/>
              <a:gd name="connsiteX15" fmla="*/ 539496 w 731520"/>
              <a:gd name="connsiteY15" fmla="*/ 31394 h 1510670"/>
              <a:gd name="connsiteX16" fmla="*/ 466344 w 731520"/>
              <a:gd name="connsiteY16" fmla="*/ 3962 h 1510670"/>
              <a:gd name="connsiteX17" fmla="*/ 210312 w 731520"/>
              <a:gd name="connsiteY17" fmla="*/ 22250 h 1510670"/>
              <a:gd name="connsiteX18" fmla="*/ 173736 w 731520"/>
              <a:gd name="connsiteY18" fmla="*/ 31394 h 1510670"/>
              <a:gd name="connsiteX19" fmla="*/ 146304 w 731520"/>
              <a:gd name="connsiteY19" fmla="*/ 58826 h 1510670"/>
              <a:gd name="connsiteX20" fmla="*/ 91440 w 731520"/>
              <a:gd name="connsiteY20" fmla="*/ 95402 h 1510670"/>
              <a:gd name="connsiteX21" fmla="*/ 82296 w 731520"/>
              <a:gd name="connsiteY21" fmla="*/ 131978 h 1510670"/>
              <a:gd name="connsiteX22" fmla="*/ 64008 w 731520"/>
              <a:gd name="connsiteY22" fmla="*/ 159410 h 1510670"/>
              <a:gd name="connsiteX23" fmla="*/ 18288 w 731520"/>
              <a:gd name="connsiteY23" fmla="*/ 223418 h 1510670"/>
              <a:gd name="connsiteX24" fmla="*/ 0 w 731520"/>
              <a:gd name="connsiteY24" fmla="*/ 278282 h 1510670"/>
              <a:gd name="connsiteX25" fmla="*/ 9144 w 731520"/>
              <a:gd name="connsiteY25" fmla="*/ 671474 h 1510670"/>
              <a:gd name="connsiteX26" fmla="*/ 27432 w 731520"/>
              <a:gd name="connsiteY26" fmla="*/ 753770 h 1510670"/>
              <a:gd name="connsiteX27" fmla="*/ 54864 w 731520"/>
              <a:gd name="connsiteY27" fmla="*/ 772058 h 1510670"/>
              <a:gd name="connsiteX28" fmla="*/ 100584 w 731520"/>
              <a:gd name="connsiteY28" fmla="*/ 854354 h 1510670"/>
              <a:gd name="connsiteX29" fmla="*/ 128016 w 731520"/>
              <a:gd name="connsiteY29" fmla="*/ 909218 h 1510670"/>
              <a:gd name="connsiteX30" fmla="*/ 155448 w 731520"/>
              <a:gd name="connsiteY30" fmla="*/ 927506 h 1510670"/>
              <a:gd name="connsiteX31" fmla="*/ 173736 w 731520"/>
              <a:gd name="connsiteY31" fmla="*/ 954938 h 1510670"/>
              <a:gd name="connsiteX32" fmla="*/ 201168 w 731520"/>
              <a:gd name="connsiteY32" fmla="*/ 964082 h 1510670"/>
              <a:gd name="connsiteX33" fmla="*/ 210312 w 731520"/>
              <a:gd name="connsiteY33" fmla="*/ 991514 h 1510670"/>
              <a:gd name="connsiteX34" fmla="*/ 219456 w 731520"/>
              <a:gd name="connsiteY34" fmla="*/ 1037234 h 1510670"/>
              <a:gd name="connsiteX35" fmla="*/ 228600 w 731520"/>
              <a:gd name="connsiteY35" fmla="*/ 1073810 h 1510670"/>
              <a:gd name="connsiteX36" fmla="*/ 246888 w 731520"/>
              <a:gd name="connsiteY36" fmla="*/ 1357274 h 1510670"/>
              <a:gd name="connsiteX37" fmla="*/ 274320 w 731520"/>
              <a:gd name="connsiteY37" fmla="*/ 1412138 h 1510670"/>
              <a:gd name="connsiteX38" fmla="*/ 320040 w 731520"/>
              <a:gd name="connsiteY38" fmla="*/ 1476146 h 1510670"/>
              <a:gd name="connsiteX39" fmla="*/ 576072 w 731520"/>
              <a:gd name="connsiteY39" fmla="*/ 1439570 h 1510670"/>
              <a:gd name="connsiteX40" fmla="*/ 585216 w 731520"/>
              <a:gd name="connsiteY40" fmla="*/ 1430426 h 1510670"/>
              <a:gd name="connsiteX41" fmla="*/ 521208 w 731520"/>
              <a:gd name="connsiteY41" fmla="*/ 1439570 h 151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31520" h="1510670">
                <a:moveTo>
                  <a:pt x="521208" y="1439570"/>
                </a:moveTo>
                <a:lnTo>
                  <a:pt x="521208" y="1439570"/>
                </a:lnTo>
                <a:cubicBezTo>
                  <a:pt x="545592" y="1430426"/>
                  <a:pt x="572029" y="1425537"/>
                  <a:pt x="594360" y="1412138"/>
                </a:cubicBezTo>
                <a:cubicBezTo>
                  <a:pt x="611257" y="1402000"/>
                  <a:pt x="615082" y="1372930"/>
                  <a:pt x="621792" y="1357274"/>
                </a:cubicBezTo>
                <a:cubicBezTo>
                  <a:pt x="635714" y="1324790"/>
                  <a:pt x="640002" y="1320816"/>
                  <a:pt x="658368" y="1293266"/>
                </a:cubicBezTo>
                <a:cubicBezTo>
                  <a:pt x="661416" y="1281074"/>
                  <a:pt x="662562" y="1268241"/>
                  <a:pt x="667512" y="1256690"/>
                </a:cubicBezTo>
                <a:cubicBezTo>
                  <a:pt x="671841" y="1246589"/>
                  <a:pt x="680885" y="1239088"/>
                  <a:pt x="685800" y="1229258"/>
                </a:cubicBezTo>
                <a:cubicBezTo>
                  <a:pt x="690111" y="1220637"/>
                  <a:pt x="691896" y="1210970"/>
                  <a:pt x="694944" y="1201826"/>
                </a:cubicBezTo>
                <a:cubicBezTo>
                  <a:pt x="701040" y="1137818"/>
                  <a:pt x="700622" y="1072851"/>
                  <a:pt x="713232" y="1009802"/>
                </a:cubicBezTo>
                <a:cubicBezTo>
                  <a:pt x="728383" y="934045"/>
                  <a:pt x="720830" y="979547"/>
                  <a:pt x="731520" y="872642"/>
                </a:cubicBezTo>
                <a:cubicBezTo>
                  <a:pt x="728472" y="674522"/>
                  <a:pt x="728117" y="476342"/>
                  <a:pt x="722376" y="278282"/>
                </a:cubicBezTo>
                <a:cubicBezTo>
                  <a:pt x="721997" y="265203"/>
                  <a:pt x="696590" y="188899"/>
                  <a:pt x="694944" y="186842"/>
                </a:cubicBezTo>
                <a:cubicBezTo>
                  <a:pt x="682752" y="171602"/>
                  <a:pt x="669194" y="157361"/>
                  <a:pt x="658368" y="141122"/>
                </a:cubicBezTo>
                <a:cubicBezTo>
                  <a:pt x="621244" y="85435"/>
                  <a:pt x="662646" y="119590"/>
                  <a:pt x="612648" y="86258"/>
                </a:cubicBezTo>
                <a:cubicBezTo>
                  <a:pt x="606552" y="77114"/>
                  <a:pt x="602131" y="66597"/>
                  <a:pt x="594360" y="58826"/>
                </a:cubicBezTo>
                <a:cubicBezTo>
                  <a:pt x="568155" y="32621"/>
                  <a:pt x="569244" y="46268"/>
                  <a:pt x="539496" y="31394"/>
                </a:cubicBezTo>
                <a:cubicBezTo>
                  <a:pt x="476708" y="0"/>
                  <a:pt x="554553" y="21604"/>
                  <a:pt x="466344" y="3962"/>
                </a:cubicBezTo>
                <a:cubicBezTo>
                  <a:pt x="389185" y="8023"/>
                  <a:pt x="291162" y="9811"/>
                  <a:pt x="210312" y="22250"/>
                </a:cubicBezTo>
                <a:cubicBezTo>
                  <a:pt x="197891" y="24161"/>
                  <a:pt x="185928" y="28346"/>
                  <a:pt x="173736" y="31394"/>
                </a:cubicBezTo>
                <a:cubicBezTo>
                  <a:pt x="164592" y="40538"/>
                  <a:pt x="156512" y="50887"/>
                  <a:pt x="146304" y="58826"/>
                </a:cubicBezTo>
                <a:cubicBezTo>
                  <a:pt x="128954" y="72320"/>
                  <a:pt x="91440" y="95402"/>
                  <a:pt x="91440" y="95402"/>
                </a:cubicBezTo>
                <a:cubicBezTo>
                  <a:pt x="88392" y="107594"/>
                  <a:pt x="87246" y="120427"/>
                  <a:pt x="82296" y="131978"/>
                </a:cubicBezTo>
                <a:cubicBezTo>
                  <a:pt x="77967" y="142079"/>
                  <a:pt x="70396" y="150467"/>
                  <a:pt x="64008" y="159410"/>
                </a:cubicBezTo>
                <a:cubicBezTo>
                  <a:pt x="60035" y="164973"/>
                  <a:pt x="23358" y="212009"/>
                  <a:pt x="18288" y="223418"/>
                </a:cubicBezTo>
                <a:cubicBezTo>
                  <a:pt x="10459" y="241034"/>
                  <a:pt x="0" y="278282"/>
                  <a:pt x="0" y="278282"/>
                </a:cubicBezTo>
                <a:cubicBezTo>
                  <a:pt x="3048" y="409346"/>
                  <a:pt x="3797" y="540484"/>
                  <a:pt x="9144" y="671474"/>
                </a:cubicBezTo>
                <a:cubicBezTo>
                  <a:pt x="9163" y="671942"/>
                  <a:pt x="17993" y="741971"/>
                  <a:pt x="27432" y="753770"/>
                </a:cubicBezTo>
                <a:cubicBezTo>
                  <a:pt x="34297" y="762352"/>
                  <a:pt x="45720" y="765962"/>
                  <a:pt x="54864" y="772058"/>
                </a:cubicBezTo>
                <a:cubicBezTo>
                  <a:pt x="77241" y="839190"/>
                  <a:pt x="59521" y="813291"/>
                  <a:pt x="100584" y="854354"/>
                </a:cubicBezTo>
                <a:cubicBezTo>
                  <a:pt x="108021" y="876665"/>
                  <a:pt x="110290" y="891492"/>
                  <a:pt x="128016" y="909218"/>
                </a:cubicBezTo>
                <a:cubicBezTo>
                  <a:pt x="135787" y="916989"/>
                  <a:pt x="146304" y="921410"/>
                  <a:pt x="155448" y="927506"/>
                </a:cubicBezTo>
                <a:cubicBezTo>
                  <a:pt x="161544" y="936650"/>
                  <a:pt x="165154" y="948073"/>
                  <a:pt x="173736" y="954938"/>
                </a:cubicBezTo>
                <a:cubicBezTo>
                  <a:pt x="181262" y="960959"/>
                  <a:pt x="194352" y="957266"/>
                  <a:pt x="201168" y="964082"/>
                </a:cubicBezTo>
                <a:cubicBezTo>
                  <a:pt x="207984" y="970898"/>
                  <a:pt x="207974" y="982163"/>
                  <a:pt x="210312" y="991514"/>
                </a:cubicBezTo>
                <a:cubicBezTo>
                  <a:pt x="214081" y="1006592"/>
                  <a:pt x="216085" y="1022062"/>
                  <a:pt x="219456" y="1037234"/>
                </a:cubicBezTo>
                <a:cubicBezTo>
                  <a:pt x="222182" y="1049502"/>
                  <a:pt x="225552" y="1061618"/>
                  <a:pt x="228600" y="1073810"/>
                </a:cubicBezTo>
                <a:cubicBezTo>
                  <a:pt x="230174" y="1100571"/>
                  <a:pt x="242355" y="1318748"/>
                  <a:pt x="246888" y="1357274"/>
                </a:cubicBezTo>
                <a:cubicBezTo>
                  <a:pt x="250890" y="1391289"/>
                  <a:pt x="260511" y="1381068"/>
                  <a:pt x="274320" y="1412138"/>
                </a:cubicBezTo>
                <a:cubicBezTo>
                  <a:pt x="304005" y="1478929"/>
                  <a:pt x="270146" y="1459515"/>
                  <a:pt x="320040" y="1476146"/>
                </a:cubicBezTo>
                <a:cubicBezTo>
                  <a:pt x="524584" y="1467623"/>
                  <a:pt x="487197" y="1510670"/>
                  <a:pt x="576072" y="1439570"/>
                </a:cubicBezTo>
                <a:cubicBezTo>
                  <a:pt x="579438" y="1436877"/>
                  <a:pt x="582168" y="1433474"/>
                  <a:pt x="585216" y="1430426"/>
                </a:cubicBezTo>
                <a:lnTo>
                  <a:pt x="521208" y="1439570"/>
                </a:lnTo>
                <a:close/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dirty="0" smtClean="0"/>
              <a:t>Population Density</a:t>
            </a:r>
            <a:endParaRPr lang="en-US" dirty="0"/>
          </a:p>
        </p:txBody>
      </p:sp>
      <p:pic>
        <p:nvPicPr>
          <p:cNvPr id="8" name="Content Placeholder 7" descr="Kansas_population_map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5867400" cy="5019101"/>
          </a:xfrm>
        </p:spPr>
      </p:pic>
      <p:pic>
        <p:nvPicPr>
          <p:cNvPr id="10" name="Content Placeholder 9" descr="flinkhill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953000" y="4114800"/>
            <a:ext cx="4038600" cy="2633356"/>
          </a:xfrm>
        </p:spPr>
      </p:pic>
      <p:sp>
        <p:nvSpPr>
          <p:cNvPr id="11" name="TextBox 10"/>
          <p:cNvSpPr txBox="1"/>
          <p:nvPr/>
        </p:nvSpPr>
        <p:spPr>
          <a:xfrm>
            <a:off x="5105400" y="6400800"/>
            <a:ext cx="381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Map curtsey of Kansas Department of Commerce, Travel and Tourism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dirty="0" smtClean="0"/>
              <a:t>Methodology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29718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 smtClean="0"/>
              <a:t>A tornado relative grid was utilized for the composites</a:t>
            </a:r>
          </a:p>
          <a:p>
            <a:pPr lvl="1"/>
            <a:r>
              <a:rPr lang="en-US" sz="2600" dirty="0" smtClean="0"/>
              <a:t>Used starting location of tornado</a:t>
            </a:r>
          </a:p>
          <a:p>
            <a:pPr lvl="1"/>
            <a:r>
              <a:rPr lang="en-US" sz="2600" dirty="0" smtClean="0"/>
              <a:t>Used a standard size box around the tornado</a:t>
            </a:r>
          </a:p>
          <a:p>
            <a:pPr lvl="1"/>
            <a:r>
              <a:rPr lang="en-US" sz="2600" dirty="0" smtClean="0"/>
              <a:t>All data boxes then moved to one lat/</a:t>
            </a:r>
            <a:r>
              <a:rPr lang="en-US" sz="2600" dirty="0" err="1" smtClean="0"/>
              <a:t>lon</a:t>
            </a:r>
            <a:r>
              <a:rPr lang="en-US" sz="2600" dirty="0" smtClean="0"/>
              <a:t> (that of Topeka, KS)</a:t>
            </a:r>
          </a:p>
          <a:p>
            <a:r>
              <a:rPr lang="en-US" sz="3200" dirty="0" smtClean="0"/>
              <a:t>Study had two phases</a:t>
            </a:r>
          </a:p>
          <a:p>
            <a:pPr lvl="1"/>
            <a:r>
              <a:rPr lang="en-US" sz="2600" dirty="0" smtClean="0"/>
              <a:t>Composite and standard deviation analysis at mandatory levels</a:t>
            </a:r>
          </a:p>
          <a:p>
            <a:pPr lvl="1"/>
            <a:r>
              <a:rPr lang="en-US" sz="2600" dirty="0" smtClean="0"/>
              <a:t>Statistical analysis of individual events</a:t>
            </a:r>
          </a:p>
          <a:p>
            <a:pPr lvl="2"/>
            <a:r>
              <a:rPr lang="en-US" sz="2600" dirty="0" smtClean="0"/>
              <a:t>Understanding of the range of values possible</a:t>
            </a:r>
          </a:p>
        </p:txBody>
      </p:sp>
      <p:pic>
        <p:nvPicPr>
          <p:cNvPr id="5" name="Content Placeholder 4" descr="figure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09999" y="1685488"/>
            <a:ext cx="5087425" cy="3877111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dirty="0" smtClean="0"/>
              <a:t>Database Facts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9257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Warm sector tornadoes typically occur early in the year</a:t>
            </a:r>
          </a:p>
          <a:p>
            <a:pPr lvl="1"/>
            <a:r>
              <a:rPr lang="en-US" dirty="0" smtClean="0"/>
              <a:t>Warm sector peaks in March</a:t>
            </a:r>
          </a:p>
          <a:p>
            <a:pPr lvl="1"/>
            <a:r>
              <a:rPr lang="en-US" dirty="0" smtClean="0"/>
              <a:t>Frontal cases peak in June</a:t>
            </a:r>
          </a:p>
          <a:p>
            <a:r>
              <a:rPr lang="en-US" dirty="0" smtClean="0"/>
              <a:t>Only 1 day since 1979 (15 Jun 1992) had warm sector tornadoes past May 29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2/3</a:t>
            </a:r>
            <a:r>
              <a:rPr lang="en-US" baseline="30000" dirty="0" smtClean="0"/>
              <a:t>rd</a:t>
            </a:r>
            <a:r>
              <a:rPr lang="en-US" dirty="0" smtClean="0"/>
              <a:t> of the July tornadoes occurred between 5 and 9 am</a:t>
            </a:r>
          </a:p>
          <a:p>
            <a:r>
              <a:rPr lang="en-US" dirty="0" smtClean="0"/>
              <a:t>No occurrences of significant tornadoes from both synoptic settings</a:t>
            </a:r>
          </a:p>
          <a:p>
            <a:endParaRPr lang="en-US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276600" y="1143000"/>
          <a:ext cx="2743200" cy="1962150"/>
        </p:xfrm>
        <a:graphic>
          <a:graphicData uri="http://schemas.openxmlformats.org/presentationml/2006/ole">
            <p:oleObj spid="_x0000_s1027" name="Worksheet" r:id="rId3" imgW="2743363" imgH="1962099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dirty="0" smtClean="0"/>
              <a:t>300 </a:t>
            </a:r>
            <a:r>
              <a:rPr lang="en-US" dirty="0" err="1" smtClean="0"/>
              <a:t>hPa</a:t>
            </a:r>
            <a:r>
              <a:rPr lang="en-US" dirty="0" smtClean="0"/>
              <a:t> Composite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2819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Stronger jet in the warm sector with significant curvature </a:t>
            </a:r>
          </a:p>
          <a:p>
            <a:r>
              <a:rPr lang="en-US" dirty="0" smtClean="0"/>
              <a:t>Left front exit region is favored location in both patterns</a:t>
            </a:r>
          </a:p>
          <a:p>
            <a:r>
              <a:rPr lang="en-US" dirty="0" smtClean="0"/>
              <a:t>Upstream short-wave trough with some negative tilt</a:t>
            </a:r>
            <a:endParaRPr lang="en-US" dirty="0"/>
          </a:p>
        </p:txBody>
      </p:sp>
      <p:pic>
        <p:nvPicPr>
          <p:cNvPr id="5" name="Content Placeholder 4" descr="figure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0" y="1524000"/>
            <a:ext cx="5943600" cy="44478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dirty="0" smtClean="0"/>
              <a:t>500 </a:t>
            </a:r>
            <a:r>
              <a:rPr lang="en-US" dirty="0" err="1" smtClean="0"/>
              <a:t>hPa</a:t>
            </a:r>
            <a:r>
              <a:rPr lang="en-US" dirty="0" smtClean="0"/>
              <a:t> Composite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2362200" cy="46783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Nose of the jet near the location of the significant tornado</a:t>
            </a:r>
          </a:p>
          <a:p>
            <a:r>
              <a:rPr lang="en-US" dirty="0" smtClean="0"/>
              <a:t>System usually deepening, especially in the warm sector cases</a:t>
            </a:r>
          </a:p>
          <a:p>
            <a:r>
              <a:rPr lang="en-US" dirty="0" smtClean="0"/>
              <a:t>System appears progressive given the jet position</a:t>
            </a:r>
            <a:endParaRPr lang="en-US" dirty="0"/>
          </a:p>
        </p:txBody>
      </p:sp>
      <p:pic>
        <p:nvPicPr>
          <p:cNvPr id="5" name="Content Placeholder 4" descr="figure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0" y="1524000"/>
            <a:ext cx="59436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dirty="0" smtClean="0"/>
              <a:t>700 </a:t>
            </a:r>
            <a:r>
              <a:rPr lang="en-US" dirty="0" err="1" smtClean="0"/>
              <a:t>hPa</a:t>
            </a:r>
            <a:r>
              <a:rPr lang="en-US" dirty="0" smtClean="0"/>
              <a:t> Composite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27432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Cool temperatures indicated in both situations</a:t>
            </a:r>
          </a:p>
          <a:p>
            <a:r>
              <a:rPr lang="en-US" dirty="0" smtClean="0"/>
              <a:t>Steeper lapse rates (shaded) in frontal cases</a:t>
            </a:r>
          </a:p>
          <a:p>
            <a:pPr lvl="1"/>
            <a:r>
              <a:rPr lang="en-US" dirty="0" smtClean="0"/>
              <a:t>Later season events</a:t>
            </a:r>
          </a:p>
          <a:p>
            <a:r>
              <a:rPr lang="en-US" dirty="0" smtClean="0"/>
              <a:t>CAA indicated in the warm sector</a:t>
            </a:r>
          </a:p>
          <a:p>
            <a:r>
              <a:rPr lang="en-US" dirty="0" smtClean="0"/>
              <a:t>WAA indicated in the </a:t>
            </a:r>
            <a:r>
              <a:rPr lang="en-US" dirty="0" smtClean="0"/>
              <a:t>frontal </a:t>
            </a:r>
            <a:r>
              <a:rPr lang="en-US" dirty="0" smtClean="0"/>
              <a:t>cases</a:t>
            </a:r>
            <a:endParaRPr lang="en-US" dirty="0"/>
          </a:p>
        </p:txBody>
      </p:sp>
      <p:pic>
        <p:nvPicPr>
          <p:cNvPr id="5" name="Content Placeholder 4" descr="figure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0" y="1447800"/>
            <a:ext cx="5943600" cy="45927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1139</Words>
  <Application>Microsoft Office PowerPoint</Application>
  <PresentationFormat>On-screen Show (4:3)</PresentationFormat>
  <Paragraphs>132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Worksheet</vt:lpstr>
      <vt:lpstr>Composite Analysis of Environmental Conditions Favorable for Significant Tornadoes across Eastern Kansas</vt:lpstr>
      <vt:lpstr>Study Motivation</vt:lpstr>
      <vt:lpstr>Study Methodology</vt:lpstr>
      <vt:lpstr>Population Density</vt:lpstr>
      <vt:lpstr>Methodology Continued</vt:lpstr>
      <vt:lpstr>Database Facts</vt:lpstr>
      <vt:lpstr>300 hPa Composite</vt:lpstr>
      <vt:lpstr>500 hPa Composite</vt:lpstr>
      <vt:lpstr>700 hPa Composite</vt:lpstr>
      <vt:lpstr>850 hPa Composite</vt:lpstr>
      <vt:lpstr>Surface Composite</vt:lpstr>
      <vt:lpstr>MLCAPE 0 to 3 km SRH</vt:lpstr>
      <vt:lpstr>MLCIN and Standard Deviation</vt:lpstr>
      <vt:lpstr>Shear Orientation-Surface Forcing</vt:lpstr>
      <vt:lpstr>Composite NARR Soundings</vt:lpstr>
      <vt:lpstr>Composite Overview</vt:lpstr>
      <vt:lpstr>Thermodynamic Statistics</vt:lpstr>
      <vt:lpstr>Storm Relative Flow</vt:lpstr>
      <vt:lpstr>Shear</vt:lpstr>
      <vt:lpstr>Conclusions</vt:lpstr>
      <vt:lpstr>Future Work</vt:lpstr>
      <vt:lpstr>The End</vt:lpstr>
    </vt:vector>
  </TitlesOfParts>
  <Company>National Weather Service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Composite Analysis of Environmental Conditions Favorable for Significant Tornadoes across Eastern Kansas</dc:title>
  <dc:creator>josh.boustead</dc:creator>
  <cp:lastModifiedBy>Barb</cp:lastModifiedBy>
  <cp:revision>57</cp:revision>
  <dcterms:created xsi:type="dcterms:W3CDTF">2009-08-16T15:24:07Z</dcterms:created>
  <dcterms:modified xsi:type="dcterms:W3CDTF">2009-08-27T15:39:49Z</dcterms:modified>
</cp:coreProperties>
</file>