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57" r:id="rId3"/>
    <p:sldId id="277" r:id="rId4"/>
    <p:sldId id="290" r:id="rId5"/>
    <p:sldId id="291" r:id="rId6"/>
    <p:sldId id="258" r:id="rId7"/>
    <p:sldId id="278" r:id="rId8"/>
    <p:sldId id="279" r:id="rId9"/>
    <p:sldId id="267" r:id="rId10"/>
    <p:sldId id="268" r:id="rId11"/>
    <p:sldId id="269" r:id="rId12"/>
    <p:sldId id="270" r:id="rId13"/>
    <p:sldId id="275" r:id="rId14"/>
    <p:sldId id="271" r:id="rId15"/>
    <p:sldId id="272" r:id="rId16"/>
    <p:sldId id="280" r:id="rId17"/>
    <p:sldId id="283" r:id="rId18"/>
    <p:sldId id="282" r:id="rId19"/>
    <p:sldId id="281" r:id="rId20"/>
    <p:sldId id="276" r:id="rId21"/>
    <p:sldId id="273" r:id="rId22"/>
    <p:sldId id="274" r:id="rId23"/>
    <p:sldId id="287" r:id="rId24"/>
    <p:sldId id="286" r:id="rId25"/>
    <p:sldId id="288" r:id="rId26"/>
    <p:sldId id="285" r:id="rId27"/>
    <p:sldId id="284" r:id="rId28"/>
    <p:sldId id="292" r:id="rId29"/>
    <p:sldId id="265" r:id="rId30"/>
    <p:sldId id="259" r:id="rId31"/>
    <p:sldId id="263" r:id="rId32"/>
    <p:sldId id="264" r:id="rId33"/>
    <p:sldId id="293" r:id="rId34"/>
    <p:sldId id="294" r:id="rId35"/>
    <p:sldId id="295" r:id="rId36"/>
    <p:sldId id="26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9" autoAdjust="0"/>
    <p:restoredTop sz="94660"/>
  </p:normalViewPr>
  <p:slideViewPr>
    <p:cSldViewPr>
      <p:cViewPr varScale="1">
        <p:scale>
          <a:sx n="78" d="100"/>
          <a:sy n="78" d="100"/>
        </p:scale>
        <p:origin x="-67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AE08C1-08C7-4947-9874-E5FDED542BE1}" type="datetimeFigureOut">
              <a:rPr lang="en-US" smtClean="0"/>
              <a:t>8/27/2009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674CD2-0E26-457A-BABA-B80AB09D528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674CD2-0E26-457A-BABA-B80AB09D5288}"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A3EC633-CFF0-45F6-B5ED-392DF6C7B9AC}" type="datetimeFigureOut">
              <a:rPr lang="en-US" smtClean="0"/>
              <a:pPr/>
              <a:t>8/27/2009</a:t>
            </a:fld>
            <a:endParaRPr lang="en-US"/>
          </a:p>
        </p:txBody>
      </p:sp>
      <p:sp>
        <p:nvSpPr>
          <p:cNvPr id="16" name="Slide Number Placeholder 15"/>
          <p:cNvSpPr>
            <a:spLocks noGrp="1"/>
          </p:cNvSpPr>
          <p:nvPr>
            <p:ph type="sldNum" sz="quarter" idx="11"/>
          </p:nvPr>
        </p:nvSpPr>
        <p:spPr/>
        <p:txBody>
          <a:bodyPr/>
          <a:lstStyle/>
          <a:p>
            <a:fld id="{7D43F1D2-0B10-4212-A066-87ABBC637B5C}"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3EC633-CFF0-45F6-B5ED-392DF6C7B9AC}" type="datetimeFigureOut">
              <a:rPr lang="en-US" smtClean="0"/>
              <a:pPr/>
              <a:t>8/27/2009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3F1D2-0B10-4212-A066-87ABBC637B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3EC633-CFF0-45F6-B5ED-392DF6C7B9AC}" type="datetimeFigureOut">
              <a:rPr lang="en-US" smtClean="0"/>
              <a:pPr/>
              <a:t>8/27/2009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3F1D2-0B10-4212-A066-87ABBC637B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A3EC633-CFF0-45F6-B5ED-392DF6C7B9AC}" type="datetimeFigureOut">
              <a:rPr lang="en-US" smtClean="0"/>
              <a:pPr/>
              <a:t>8/27/2009</a:t>
            </a:fld>
            <a:endParaRPr lang="en-US"/>
          </a:p>
        </p:txBody>
      </p:sp>
      <p:sp>
        <p:nvSpPr>
          <p:cNvPr id="15" name="Slide Number Placeholder 14"/>
          <p:cNvSpPr>
            <a:spLocks noGrp="1"/>
          </p:cNvSpPr>
          <p:nvPr>
            <p:ph type="sldNum" sz="quarter" idx="15"/>
          </p:nvPr>
        </p:nvSpPr>
        <p:spPr/>
        <p:txBody>
          <a:bodyPr/>
          <a:lstStyle>
            <a:lvl1pPr algn="ctr">
              <a:defRPr/>
            </a:lvl1pPr>
          </a:lstStyle>
          <a:p>
            <a:fld id="{7D43F1D2-0B10-4212-A066-87ABBC637B5C}"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3EC633-CFF0-45F6-B5ED-392DF6C7B9AC}" type="datetimeFigureOut">
              <a:rPr lang="en-US" smtClean="0"/>
              <a:pPr/>
              <a:t>8/27/2009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3F1D2-0B10-4212-A066-87ABBC637B5C}"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3EC633-CFF0-45F6-B5ED-392DF6C7B9AC}" type="datetimeFigureOut">
              <a:rPr lang="en-US" smtClean="0"/>
              <a:pPr/>
              <a:t>8/27/2009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3F1D2-0B10-4212-A066-87ABBC637B5C}"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D43F1D2-0B10-4212-A066-87ABBC637B5C}"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6A3EC633-CFF0-45F6-B5ED-392DF6C7B9AC}" type="datetimeFigureOut">
              <a:rPr lang="en-US" smtClean="0"/>
              <a:pPr/>
              <a:t>8/27/2009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A3EC633-CFF0-45F6-B5ED-392DF6C7B9AC}" type="datetimeFigureOut">
              <a:rPr lang="en-US" smtClean="0"/>
              <a:pPr/>
              <a:t>8/27/2009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43F1D2-0B10-4212-A066-87ABBC637B5C}"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EC633-CFF0-45F6-B5ED-392DF6C7B9AC}" type="datetimeFigureOut">
              <a:rPr lang="en-US" smtClean="0"/>
              <a:pPr/>
              <a:t>8/27/2009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43F1D2-0B10-4212-A066-87ABBC637B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A3EC633-CFF0-45F6-B5ED-392DF6C7B9AC}" type="datetimeFigureOut">
              <a:rPr lang="en-US" smtClean="0"/>
              <a:pPr/>
              <a:t>8/27/2009</a:t>
            </a:fld>
            <a:endParaRPr lang="en-US"/>
          </a:p>
        </p:txBody>
      </p:sp>
      <p:sp>
        <p:nvSpPr>
          <p:cNvPr id="9" name="Slide Number Placeholder 8"/>
          <p:cNvSpPr>
            <a:spLocks noGrp="1"/>
          </p:cNvSpPr>
          <p:nvPr>
            <p:ph type="sldNum" sz="quarter" idx="15"/>
          </p:nvPr>
        </p:nvSpPr>
        <p:spPr/>
        <p:txBody>
          <a:bodyPr/>
          <a:lstStyle/>
          <a:p>
            <a:fld id="{7D43F1D2-0B10-4212-A066-87ABBC637B5C}"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A3EC633-CFF0-45F6-B5ED-392DF6C7B9AC}" type="datetimeFigureOut">
              <a:rPr lang="en-US" smtClean="0"/>
              <a:pPr/>
              <a:t>8/27/2009</a:t>
            </a:fld>
            <a:endParaRPr lang="en-US"/>
          </a:p>
        </p:txBody>
      </p:sp>
      <p:sp>
        <p:nvSpPr>
          <p:cNvPr id="9" name="Slide Number Placeholder 8"/>
          <p:cNvSpPr>
            <a:spLocks noGrp="1"/>
          </p:cNvSpPr>
          <p:nvPr>
            <p:ph type="sldNum" sz="quarter" idx="11"/>
          </p:nvPr>
        </p:nvSpPr>
        <p:spPr/>
        <p:txBody>
          <a:bodyPr/>
          <a:lstStyle/>
          <a:p>
            <a:fld id="{7D43F1D2-0B10-4212-A066-87ABBC637B5C}"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A3EC633-CFF0-45F6-B5ED-392DF6C7B9AC}" type="datetimeFigureOut">
              <a:rPr lang="en-US" smtClean="0"/>
              <a:pPr/>
              <a:t>8/27/2009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D43F1D2-0B10-4212-A066-87ABBC637B5C}"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228536"/>
            <a:ext cx="7854696" cy="2715064"/>
          </a:xfrm>
        </p:spPr>
        <p:txBody>
          <a:bodyPr>
            <a:normAutofit fontScale="92500" lnSpcReduction="20000"/>
          </a:bodyPr>
          <a:lstStyle/>
          <a:p>
            <a:endParaRPr lang="en-US" dirty="0" smtClean="0"/>
          </a:p>
          <a:p>
            <a:endParaRPr lang="en-US" dirty="0" smtClean="0"/>
          </a:p>
          <a:p>
            <a:r>
              <a:rPr lang="en-US" sz="2600" b="1" dirty="0" smtClean="0">
                <a:effectLst>
                  <a:outerShdw blurRad="38100" dist="38100" dir="2700000" algn="tl">
                    <a:srgbClr val="000000">
                      <a:alpha val="43137"/>
                    </a:srgbClr>
                  </a:outerShdw>
                </a:effectLst>
              </a:rPr>
              <a:t>Christopher S. Foltz</a:t>
            </a:r>
          </a:p>
          <a:p>
            <a:r>
              <a:rPr lang="en-US" sz="2600" b="1" dirty="0" smtClean="0">
                <a:effectLst>
                  <a:outerShdw blurRad="38100" dist="38100" dir="2700000" algn="tl">
                    <a:srgbClr val="000000">
                      <a:alpha val="43137"/>
                    </a:srgbClr>
                  </a:outerShdw>
                </a:effectLst>
              </a:rPr>
              <a:t>Jeremy Martin</a:t>
            </a:r>
          </a:p>
          <a:p>
            <a:r>
              <a:rPr lang="en-US" sz="2600" b="1" dirty="0" smtClean="0">
                <a:effectLst>
                  <a:outerShdw blurRad="38100" dist="38100" dir="2700000" algn="tl">
                    <a:srgbClr val="000000">
                      <a:alpha val="43137"/>
                    </a:srgbClr>
                  </a:outerShdw>
                </a:effectLst>
              </a:rPr>
              <a:t>Brad Mickelson</a:t>
            </a:r>
          </a:p>
          <a:p>
            <a:r>
              <a:rPr lang="en-US" sz="2600" b="1" dirty="0" smtClean="0">
                <a:effectLst>
                  <a:outerShdw blurRad="38100" dist="38100" dir="2700000" algn="tl">
                    <a:srgbClr val="000000">
                      <a:alpha val="43137"/>
                    </a:srgbClr>
                  </a:outerShdw>
                </a:effectLst>
              </a:rPr>
              <a:t>NWS WFO Goodland, KS</a:t>
            </a:r>
          </a:p>
          <a:p>
            <a:r>
              <a:rPr lang="en-US" sz="1700" b="1" dirty="0" smtClean="0">
                <a:effectLst>
                  <a:outerShdw blurRad="38100" dist="38100" dir="2700000" algn="tl">
                    <a:srgbClr val="000000">
                      <a:alpha val="43137"/>
                    </a:srgbClr>
                  </a:outerShdw>
                </a:effectLst>
              </a:rPr>
              <a:t>13</a:t>
            </a:r>
            <a:r>
              <a:rPr lang="en-US" sz="1700" b="1" baseline="30000" dirty="0" smtClean="0">
                <a:effectLst>
                  <a:outerShdw blurRad="38100" dist="38100" dir="2700000" algn="tl">
                    <a:srgbClr val="000000">
                      <a:alpha val="43137"/>
                    </a:srgbClr>
                  </a:outerShdw>
                </a:effectLst>
              </a:rPr>
              <a:t>th</a:t>
            </a:r>
            <a:r>
              <a:rPr lang="en-US" sz="1700" b="1" dirty="0" smtClean="0">
                <a:effectLst>
                  <a:outerShdw blurRad="38100" dist="38100" dir="2700000" algn="tl">
                    <a:srgbClr val="000000">
                      <a:alpha val="43137"/>
                    </a:srgbClr>
                  </a:outerShdw>
                </a:effectLst>
              </a:rPr>
              <a:t> High Plains Conference</a:t>
            </a:r>
          </a:p>
          <a:p>
            <a:r>
              <a:rPr lang="en-US" sz="1700" b="1" dirty="0" smtClean="0">
                <a:effectLst>
                  <a:outerShdw blurRad="38100" dist="38100" dir="2700000" algn="tl">
                    <a:srgbClr val="000000">
                      <a:alpha val="43137"/>
                    </a:srgbClr>
                  </a:outerShdw>
                </a:effectLst>
              </a:rPr>
              <a:t>27-28 August 2009</a:t>
            </a:r>
            <a:endParaRPr lang="en-US" sz="1700" b="1" dirty="0">
              <a:effectLst>
                <a:outerShdw blurRad="38100" dist="38100" dir="2700000" algn="tl">
                  <a:srgbClr val="000000">
                    <a:alpha val="43137"/>
                  </a:srgbClr>
                </a:outerShdw>
              </a:effectLst>
            </a:endParaRPr>
          </a:p>
        </p:txBody>
      </p:sp>
      <p:sp>
        <p:nvSpPr>
          <p:cNvPr id="2" name="Title 1"/>
          <p:cNvSpPr>
            <a:spLocks noGrp="1"/>
          </p:cNvSpPr>
          <p:nvPr>
            <p:ph type="ctrTitle"/>
          </p:nvPr>
        </p:nvSpPr>
        <p:spPr/>
        <p:txBody>
          <a:bodyPr>
            <a:noAutofit/>
          </a:bodyPr>
          <a:lstStyle/>
          <a:p>
            <a:r>
              <a:rPr lang="en-US" sz="4400" dirty="0" smtClean="0"/>
              <a:t>Meteorological Aspects of the </a:t>
            </a:r>
            <a:br>
              <a:rPr lang="en-US" sz="4400" dirty="0" smtClean="0"/>
            </a:br>
            <a:r>
              <a:rPr lang="en-US" sz="4400" dirty="0" smtClean="0"/>
              <a:t>24 Sept 2008 Gove County Kansas Heavy Rain Event</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0_080924_12.gif"/>
          <p:cNvPicPr>
            <a:picLocks noGrp="1" noChangeAspect="1"/>
          </p:cNvPicPr>
          <p:nvPr>
            <p:ph idx="1"/>
          </p:nvPr>
        </p:nvPicPr>
        <p:blipFill>
          <a:blip r:embed="rId3" cstate="print"/>
          <a:stretch>
            <a:fillRect/>
          </a:stretch>
        </p:blipFill>
        <p:spPr>
          <a:xfrm>
            <a:off x="832909" y="1066800"/>
            <a:ext cx="7478182" cy="5608637"/>
          </a:xfrm>
        </p:spPr>
      </p:pic>
      <p:sp>
        <p:nvSpPr>
          <p:cNvPr id="2" name="Title 1"/>
          <p:cNvSpPr>
            <a:spLocks noGrp="1"/>
          </p:cNvSpPr>
          <p:nvPr>
            <p:ph type="title"/>
          </p:nvPr>
        </p:nvSpPr>
        <p:spPr>
          <a:xfrm>
            <a:off x="457200" y="0"/>
            <a:ext cx="8229600" cy="896112"/>
          </a:xfrm>
        </p:spPr>
        <p:txBody>
          <a:bodyPr>
            <a:normAutofit fontScale="90000"/>
          </a:bodyPr>
          <a:lstStyle/>
          <a:p>
            <a:pPr algn="ctr"/>
            <a:r>
              <a:rPr lang="en-US" b="1" i="1" dirty="0" smtClean="0">
                <a:effectLst>
                  <a:outerShdw blurRad="38100" dist="38100" dir="2700000" algn="tl">
                    <a:srgbClr val="000000">
                      <a:alpha val="43137"/>
                    </a:srgbClr>
                  </a:outerShdw>
                </a:effectLst>
              </a:rPr>
              <a:t>1200 UTC 9/24/08   500 </a:t>
            </a:r>
            <a:r>
              <a:rPr lang="en-US" sz="4200" b="1" i="1" dirty="0" err="1" smtClean="0">
                <a:effectLst>
                  <a:outerShdw blurRad="38100" dist="38100" dir="2700000" algn="tl">
                    <a:srgbClr val="000000">
                      <a:alpha val="43137"/>
                    </a:srgbClr>
                  </a:outerShdw>
                </a:effectLst>
              </a:rPr>
              <a:t>mb</a:t>
            </a:r>
            <a:r>
              <a:rPr lang="en-US" sz="4200" b="1" i="1" dirty="0" smtClean="0">
                <a:effectLst>
                  <a:outerShdw blurRad="38100" dist="38100" dir="2700000" algn="tl">
                    <a:srgbClr val="000000">
                      <a:alpha val="43137"/>
                    </a:srgbClr>
                  </a:outerShdw>
                </a:effectLst>
              </a:rPr>
              <a:t> Analysis</a:t>
            </a:r>
            <a:endParaRPr lang="en-US" sz="42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0_080924_12.gif"/>
          <p:cNvPicPr>
            <a:picLocks noGrp="1" noChangeAspect="1"/>
          </p:cNvPicPr>
          <p:nvPr>
            <p:ph idx="1"/>
          </p:nvPr>
        </p:nvPicPr>
        <p:blipFill>
          <a:blip r:embed="rId3" cstate="print"/>
          <a:stretch>
            <a:fillRect/>
          </a:stretch>
        </p:blipFill>
        <p:spPr>
          <a:xfrm>
            <a:off x="832909" y="1066800"/>
            <a:ext cx="7478182" cy="5608637"/>
          </a:xfrm>
        </p:spPr>
      </p:pic>
      <p:sp>
        <p:nvSpPr>
          <p:cNvPr id="2" name="Title 1"/>
          <p:cNvSpPr>
            <a:spLocks noGrp="1"/>
          </p:cNvSpPr>
          <p:nvPr>
            <p:ph type="title"/>
          </p:nvPr>
        </p:nvSpPr>
        <p:spPr>
          <a:xfrm>
            <a:off x="457200" y="0"/>
            <a:ext cx="8229600" cy="896112"/>
          </a:xfrm>
        </p:spPr>
        <p:txBody>
          <a:bodyPr>
            <a:normAutofit fontScale="90000"/>
          </a:bodyPr>
          <a:lstStyle/>
          <a:p>
            <a:pPr algn="ctr"/>
            <a:r>
              <a:rPr lang="en-US" b="1" i="1" dirty="0" smtClean="0">
                <a:effectLst>
                  <a:outerShdw blurRad="38100" dist="38100" dir="2700000" algn="tl">
                    <a:srgbClr val="000000">
                      <a:alpha val="43137"/>
                    </a:srgbClr>
                  </a:outerShdw>
                </a:effectLst>
              </a:rPr>
              <a:t>1200 UTC 9/24/08   700 </a:t>
            </a:r>
            <a:r>
              <a:rPr lang="en-US" sz="4200" b="1" i="1" dirty="0" err="1" smtClean="0">
                <a:effectLst>
                  <a:outerShdw blurRad="38100" dist="38100" dir="2700000" algn="tl">
                    <a:srgbClr val="000000">
                      <a:alpha val="43137"/>
                    </a:srgbClr>
                  </a:outerShdw>
                </a:effectLst>
              </a:rPr>
              <a:t>mb</a:t>
            </a:r>
            <a:r>
              <a:rPr lang="en-US" sz="4200" b="1" i="1" dirty="0" smtClean="0">
                <a:effectLst>
                  <a:outerShdw blurRad="38100" dist="38100" dir="2700000" algn="tl">
                    <a:srgbClr val="000000">
                      <a:alpha val="43137"/>
                    </a:srgbClr>
                  </a:outerShdw>
                </a:effectLst>
              </a:rPr>
              <a:t> Analysis</a:t>
            </a:r>
            <a:endParaRPr lang="en-US" sz="42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0_080924_12.gif"/>
          <p:cNvPicPr>
            <a:picLocks noGrp="1" noChangeAspect="1"/>
          </p:cNvPicPr>
          <p:nvPr>
            <p:ph idx="1"/>
          </p:nvPr>
        </p:nvPicPr>
        <p:blipFill>
          <a:blip r:embed="rId3" cstate="print"/>
          <a:stretch>
            <a:fillRect/>
          </a:stretch>
        </p:blipFill>
        <p:spPr>
          <a:xfrm>
            <a:off x="832909" y="1066800"/>
            <a:ext cx="7478182" cy="5608636"/>
          </a:xfrm>
        </p:spPr>
      </p:pic>
      <p:sp>
        <p:nvSpPr>
          <p:cNvPr id="2" name="Title 1"/>
          <p:cNvSpPr>
            <a:spLocks noGrp="1"/>
          </p:cNvSpPr>
          <p:nvPr>
            <p:ph type="title"/>
          </p:nvPr>
        </p:nvSpPr>
        <p:spPr>
          <a:xfrm>
            <a:off x="457200" y="0"/>
            <a:ext cx="8229600" cy="896112"/>
          </a:xfrm>
        </p:spPr>
        <p:txBody>
          <a:bodyPr>
            <a:normAutofit fontScale="90000"/>
          </a:bodyPr>
          <a:lstStyle/>
          <a:p>
            <a:pPr algn="ctr"/>
            <a:r>
              <a:rPr lang="en-US" b="1" i="1" dirty="0" smtClean="0">
                <a:effectLst>
                  <a:outerShdw blurRad="38100" dist="38100" dir="2700000" algn="tl">
                    <a:srgbClr val="000000">
                      <a:alpha val="43137"/>
                    </a:srgbClr>
                  </a:outerShdw>
                </a:effectLst>
              </a:rPr>
              <a:t>1200 UTC 9/24/08   850 </a:t>
            </a:r>
            <a:r>
              <a:rPr lang="en-US" sz="4200" b="1" i="1" dirty="0" err="1" smtClean="0">
                <a:effectLst>
                  <a:outerShdw blurRad="38100" dist="38100" dir="2700000" algn="tl">
                    <a:srgbClr val="000000">
                      <a:alpha val="43137"/>
                    </a:srgbClr>
                  </a:outerShdw>
                </a:effectLst>
              </a:rPr>
              <a:t>mb</a:t>
            </a:r>
            <a:r>
              <a:rPr lang="en-US" sz="4200" b="1" i="1" dirty="0" smtClean="0">
                <a:effectLst>
                  <a:outerShdw blurRad="38100" dist="38100" dir="2700000" algn="tl">
                    <a:srgbClr val="000000">
                      <a:alpha val="43137"/>
                    </a:srgbClr>
                  </a:outerShdw>
                </a:effectLst>
              </a:rPr>
              <a:t> Analysis</a:t>
            </a:r>
            <a:endParaRPr lang="en-US" sz="42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0_080924_12.gif"/>
          <p:cNvPicPr>
            <a:picLocks noGrp="1" noChangeAspect="1"/>
          </p:cNvPicPr>
          <p:nvPr>
            <p:ph idx="1"/>
          </p:nvPr>
        </p:nvPicPr>
        <p:blipFill>
          <a:blip r:embed="rId3" cstate="print"/>
          <a:stretch>
            <a:fillRect/>
          </a:stretch>
        </p:blipFill>
        <p:spPr>
          <a:xfrm>
            <a:off x="533400" y="914400"/>
            <a:ext cx="7924800" cy="5791199"/>
          </a:xfrm>
        </p:spPr>
      </p:pic>
      <p:sp>
        <p:nvSpPr>
          <p:cNvPr id="2" name="Title 1"/>
          <p:cNvSpPr>
            <a:spLocks noGrp="1"/>
          </p:cNvSpPr>
          <p:nvPr>
            <p:ph type="title"/>
          </p:nvPr>
        </p:nvSpPr>
        <p:spPr>
          <a:xfrm>
            <a:off x="457200" y="0"/>
            <a:ext cx="8229600" cy="896112"/>
          </a:xfrm>
        </p:spPr>
        <p:txBody>
          <a:bodyPr>
            <a:normAutofit fontScale="90000"/>
          </a:bodyPr>
          <a:lstStyle/>
          <a:p>
            <a:pPr algn="ctr"/>
            <a:r>
              <a:rPr lang="en-US" b="1" i="1" dirty="0" smtClean="0">
                <a:effectLst>
                  <a:outerShdw blurRad="38100" dist="38100" dir="2700000" algn="tl">
                    <a:srgbClr val="000000">
                      <a:alpha val="43137"/>
                    </a:srgbClr>
                  </a:outerShdw>
                </a:effectLst>
              </a:rPr>
              <a:t>1200 UTC 9/24/08  Surface Analysis</a:t>
            </a:r>
            <a:endParaRPr lang="en-US" sz="42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0_080924_12.gif"/>
          <p:cNvPicPr>
            <a:picLocks noGrp="1" noChangeAspect="1"/>
          </p:cNvPicPr>
          <p:nvPr>
            <p:ph idx="1"/>
          </p:nvPr>
        </p:nvPicPr>
        <p:blipFill>
          <a:blip r:embed="rId3" cstate="print"/>
          <a:stretch>
            <a:fillRect/>
          </a:stretch>
        </p:blipFill>
        <p:spPr>
          <a:xfrm>
            <a:off x="1066602" y="1066800"/>
            <a:ext cx="7010795" cy="5608636"/>
          </a:xfrm>
        </p:spPr>
      </p:pic>
      <p:sp>
        <p:nvSpPr>
          <p:cNvPr id="2" name="Title 1"/>
          <p:cNvSpPr>
            <a:spLocks noGrp="1"/>
          </p:cNvSpPr>
          <p:nvPr>
            <p:ph type="title"/>
          </p:nvPr>
        </p:nvSpPr>
        <p:spPr>
          <a:xfrm>
            <a:off x="457200" y="0"/>
            <a:ext cx="8229600" cy="896112"/>
          </a:xfrm>
        </p:spPr>
        <p:txBody>
          <a:bodyPr>
            <a:normAutofit fontScale="90000"/>
          </a:bodyPr>
          <a:lstStyle/>
          <a:p>
            <a:pPr algn="ctr"/>
            <a:r>
              <a:rPr lang="en-US" b="1" i="1" dirty="0" smtClean="0">
                <a:effectLst>
                  <a:outerShdw blurRad="38100" dist="38100" dir="2700000" algn="tl">
                    <a:srgbClr val="000000">
                      <a:alpha val="43137"/>
                    </a:srgbClr>
                  </a:outerShdw>
                </a:effectLst>
              </a:rPr>
              <a:t>1200 UTC 9/24/08 KDDC Sounding</a:t>
            </a:r>
            <a:endParaRPr lang="en-US"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0_080924_12.gif"/>
          <p:cNvPicPr>
            <a:picLocks noGrp="1" noChangeAspect="1"/>
          </p:cNvPicPr>
          <p:nvPr>
            <p:ph idx="1"/>
          </p:nvPr>
        </p:nvPicPr>
        <p:blipFill>
          <a:blip r:embed="rId3" cstate="print"/>
          <a:stretch>
            <a:fillRect/>
          </a:stretch>
        </p:blipFill>
        <p:spPr>
          <a:xfrm>
            <a:off x="1066602" y="1066800"/>
            <a:ext cx="7010795" cy="5608636"/>
          </a:xfrm>
        </p:spPr>
      </p:pic>
      <p:sp>
        <p:nvSpPr>
          <p:cNvPr id="2" name="Title 1"/>
          <p:cNvSpPr>
            <a:spLocks noGrp="1"/>
          </p:cNvSpPr>
          <p:nvPr>
            <p:ph type="title"/>
          </p:nvPr>
        </p:nvSpPr>
        <p:spPr>
          <a:xfrm>
            <a:off x="457200" y="0"/>
            <a:ext cx="8229600" cy="896112"/>
          </a:xfrm>
        </p:spPr>
        <p:txBody>
          <a:bodyPr>
            <a:normAutofit/>
          </a:bodyPr>
          <a:lstStyle/>
          <a:p>
            <a:pPr algn="ctr"/>
            <a:r>
              <a:rPr lang="en-US" b="1" i="1" dirty="0" smtClean="0">
                <a:effectLst>
                  <a:outerShdw blurRad="38100" dist="38100" dir="2700000" algn="tl">
                    <a:srgbClr val="000000">
                      <a:alpha val="43137"/>
                    </a:srgbClr>
                  </a:outerShdw>
                </a:effectLst>
              </a:rPr>
              <a:t>1200 UTC 9/24/08 KLBF Sounding</a:t>
            </a:r>
            <a:endParaRPr lang="en-US"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0_080924_12.gif"/>
          <p:cNvPicPr>
            <a:picLocks noGrp="1" noChangeAspect="1"/>
          </p:cNvPicPr>
          <p:nvPr>
            <p:ph idx="1"/>
          </p:nvPr>
        </p:nvPicPr>
        <p:blipFill>
          <a:blip r:embed="rId3" cstate="print"/>
          <a:stretch>
            <a:fillRect/>
          </a:stretch>
        </p:blipFill>
        <p:spPr>
          <a:xfrm>
            <a:off x="832909" y="1066800"/>
            <a:ext cx="7478181" cy="5608636"/>
          </a:xfrm>
        </p:spPr>
      </p:pic>
      <p:sp>
        <p:nvSpPr>
          <p:cNvPr id="2" name="Title 1"/>
          <p:cNvSpPr>
            <a:spLocks noGrp="1"/>
          </p:cNvSpPr>
          <p:nvPr>
            <p:ph type="title"/>
          </p:nvPr>
        </p:nvSpPr>
        <p:spPr>
          <a:xfrm>
            <a:off x="457200" y="0"/>
            <a:ext cx="8229600" cy="896112"/>
          </a:xfrm>
        </p:spPr>
        <p:txBody>
          <a:bodyPr>
            <a:normAutofit fontScale="90000"/>
          </a:bodyPr>
          <a:lstStyle/>
          <a:p>
            <a:pPr algn="ctr"/>
            <a:r>
              <a:rPr lang="en-US" b="1" i="1" dirty="0" smtClean="0">
                <a:effectLst>
                  <a:outerShdw blurRad="38100" dist="38100" dir="2700000" algn="tl">
                    <a:srgbClr val="000000">
                      <a:alpha val="43137"/>
                    </a:srgbClr>
                  </a:outerShdw>
                </a:effectLst>
              </a:rPr>
              <a:t>0000 UTC 9/25/08  250 </a:t>
            </a:r>
            <a:r>
              <a:rPr lang="en-US" sz="4200" b="1" i="1" dirty="0" err="1" smtClean="0">
                <a:effectLst>
                  <a:outerShdw blurRad="38100" dist="38100" dir="2700000" algn="tl">
                    <a:srgbClr val="000000">
                      <a:alpha val="43137"/>
                    </a:srgbClr>
                  </a:outerShdw>
                </a:effectLst>
              </a:rPr>
              <a:t>mb</a:t>
            </a:r>
            <a:r>
              <a:rPr lang="en-US" sz="4200" b="1" i="1" dirty="0" smtClean="0">
                <a:effectLst>
                  <a:outerShdw blurRad="38100" dist="38100" dir="2700000" algn="tl">
                    <a:srgbClr val="000000">
                      <a:alpha val="43137"/>
                    </a:srgbClr>
                  </a:outerShdw>
                </a:effectLst>
              </a:rPr>
              <a:t> Analysis</a:t>
            </a:r>
            <a:endParaRPr lang="en-US" sz="42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0_080924_12.gif"/>
          <p:cNvPicPr>
            <a:picLocks noGrp="1" noChangeAspect="1"/>
          </p:cNvPicPr>
          <p:nvPr>
            <p:ph idx="1"/>
          </p:nvPr>
        </p:nvPicPr>
        <p:blipFill>
          <a:blip r:embed="rId3" cstate="print"/>
          <a:stretch>
            <a:fillRect/>
          </a:stretch>
        </p:blipFill>
        <p:spPr>
          <a:xfrm>
            <a:off x="832909" y="1066800"/>
            <a:ext cx="7478181" cy="5608636"/>
          </a:xfrm>
        </p:spPr>
      </p:pic>
      <p:sp>
        <p:nvSpPr>
          <p:cNvPr id="2" name="Title 1"/>
          <p:cNvSpPr>
            <a:spLocks noGrp="1"/>
          </p:cNvSpPr>
          <p:nvPr>
            <p:ph type="title"/>
          </p:nvPr>
        </p:nvSpPr>
        <p:spPr>
          <a:xfrm>
            <a:off x="457200" y="0"/>
            <a:ext cx="8229600" cy="896112"/>
          </a:xfrm>
        </p:spPr>
        <p:txBody>
          <a:bodyPr>
            <a:normAutofit fontScale="90000"/>
          </a:bodyPr>
          <a:lstStyle/>
          <a:p>
            <a:pPr algn="ctr"/>
            <a:r>
              <a:rPr lang="en-US" b="1" i="1" dirty="0" smtClean="0">
                <a:effectLst>
                  <a:outerShdw blurRad="38100" dist="38100" dir="2700000" algn="tl">
                    <a:srgbClr val="000000">
                      <a:alpha val="43137"/>
                    </a:srgbClr>
                  </a:outerShdw>
                </a:effectLst>
              </a:rPr>
              <a:t>0000 UTC 9/25/08  500 </a:t>
            </a:r>
            <a:r>
              <a:rPr lang="en-US" sz="4200" b="1" i="1" dirty="0" err="1" smtClean="0">
                <a:effectLst>
                  <a:outerShdw blurRad="38100" dist="38100" dir="2700000" algn="tl">
                    <a:srgbClr val="000000">
                      <a:alpha val="43137"/>
                    </a:srgbClr>
                  </a:outerShdw>
                </a:effectLst>
              </a:rPr>
              <a:t>mb</a:t>
            </a:r>
            <a:r>
              <a:rPr lang="en-US" sz="4200" b="1" i="1" dirty="0" smtClean="0">
                <a:effectLst>
                  <a:outerShdw blurRad="38100" dist="38100" dir="2700000" algn="tl">
                    <a:srgbClr val="000000">
                      <a:alpha val="43137"/>
                    </a:srgbClr>
                  </a:outerShdw>
                </a:effectLst>
              </a:rPr>
              <a:t> Analysis</a:t>
            </a:r>
            <a:endParaRPr lang="en-US" sz="42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0_080924_12.gif"/>
          <p:cNvPicPr>
            <a:picLocks noGrp="1" noChangeAspect="1"/>
          </p:cNvPicPr>
          <p:nvPr>
            <p:ph idx="1"/>
          </p:nvPr>
        </p:nvPicPr>
        <p:blipFill>
          <a:blip r:embed="rId3" cstate="print"/>
          <a:stretch>
            <a:fillRect/>
          </a:stretch>
        </p:blipFill>
        <p:spPr>
          <a:xfrm>
            <a:off x="832909" y="1066800"/>
            <a:ext cx="7478181" cy="5608636"/>
          </a:xfrm>
        </p:spPr>
      </p:pic>
      <p:sp>
        <p:nvSpPr>
          <p:cNvPr id="2" name="Title 1"/>
          <p:cNvSpPr>
            <a:spLocks noGrp="1"/>
          </p:cNvSpPr>
          <p:nvPr>
            <p:ph type="title"/>
          </p:nvPr>
        </p:nvSpPr>
        <p:spPr>
          <a:xfrm>
            <a:off x="457200" y="0"/>
            <a:ext cx="8229600" cy="896112"/>
          </a:xfrm>
        </p:spPr>
        <p:txBody>
          <a:bodyPr>
            <a:normAutofit fontScale="90000"/>
          </a:bodyPr>
          <a:lstStyle/>
          <a:p>
            <a:pPr algn="ctr"/>
            <a:r>
              <a:rPr lang="en-US" b="1" i="1" dirty="0" smtClean="0">
                <a:effectLst>
                  <a:outerShdw blurRad="38100" dist="38100" dir="2700000" algn="tl">
                    <a:srgbClr val="000000">
                      <a:alpha val="43137"/>
                    </a:srgbClr>
                  </a:outerShdw>
                </a:effectLst>
              </a:rPr>
              <a:t>0000 UTC 9/25/08   700 </a:t>
            </a:r>
            <a:r>
              <a:rPr lang="en-US" sz="4200" b="1" i="1" dirty="0" err="1" smtClean="0">
                <a:effectLst>
                  <a:outerShdw blurRad="38100" dist="38100" dir="2700000" algn="tl">
                    <a:srgbClr val="000000">
                      <a:alpha val="43137"/>
                    </a:srgbClr>
                  </a:outerShdw>
                </a:effectLst>
              </a:rPr>
              <a:t>mb</a:t>
            </a:r>
            <a:r>
              <a:rPr lang="en-US" sz="4200" b="1" i="1" dirty="0" smtClean="0">
                <a:effectLst>
                  <a:outerShdw blurRad="38100" dist="38100" dir="2700000" algn="tl">
                    <a:srgbClr val="000000">
                      <a:alpha val="43137"/>
                    </a:srgbClr>
                  </a:outerShdw>
                </a:effectLst>
              </a:rPr>
              <a:t> Analysis</a:t>
            </a:r>
            <a:endParaRPr lang="en-US" sz="42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0_080924_12.gif"/>
          <p:cNvPicPr>
            <a:picLocks noGrp="1" noChangeAspect="1"/>
          </p:cNvPicPr>
          <p:nvPr>
            <p:ph idx="1"/>
          </p:nvPr>
        </p:nvPicPr>
        <p:blipFill>
          <a:blip r:embed="rId3" cstate="print"/>
          <a:stretch>
            <a:fillRect/>
          </a:stretch>
        </p:blipFill>
        <p:spPr>
          <a:xfrm>
            <a:off x="832909" y="1066800"/>
            <a:ext cx="7478181" cy="5608636"/>
          </a:xfrm>
        </p:spPr>
      </p:pic>
      <p:sp>
        <p:nvSpPr>
          <p:cNvPr id="2" name="Title 1"/>
          <p:cNvSpPr>
            <a:spLocks noGrp="1"/>
          </p:cNvSpPr>
          <p:nvPr>
            <p:ph type="title"/>
          </p:nvPr>
        </p:nvSpPr>
        <p:spPr>
          <a:xfrm>
            <a:off x="457200" y="0"/>
            <a:ext cx="8229600" cy="896112"/>
          </a:xfrm>
        </p:spPr>
        <p:txBody>
          <a:bodyPr>
            <a:normAutofit fontScale="90000"/>
          </a:bodyPr>
          <a:lstStyle/>
          <a:p>
            <a:pPr algn="ctr"/>
            <a:r>
              <a:rPr lang="en-US" b="1" i="1" dirty="0" smtClean="0">
                <a:effectLst>
                  <a:outerShdw blurRad="38100" dist="38100" dir="2700000" algn="tl">
                    <a:srgbClr val="000000">
                      <a:alpha val="43137"/>
                    </a:srgbClr>
                  </a:outerShdw>
                </a:effectLst>
              </a:rPr>
              <a:t>0000 UTC 9/25/08  850 </a:t>
            </a:r>
            <a:r>
              <a:rPr lang="en-US" sz="4200" b="1" i="1" dirty="0" err="1" smtClean="0">
                <a:effectLst>
                  <a:outerShdw blurRad="38100" dist="38100" dir="2700000" algn="tl">
                    <a:srgbClr val="000000">
                      <a:alpha val="43137"/>
                    </a:srgbClr>
                  </a:outerShdw>
                </a:effectLst>
              </a:rPr>
              <a:t>mb</a:t>
            </a:r>
            <a:r>
              <a:rPr lang="en-US" sz="4200" b="1" i="1" dirty="0" smtClean="0">
                <a:effectLst>
                  <a:outerShdw blurRad="38100" dist="38100" dir="2700000" algn="tl">
                    <a:srgbClr val="000000">
                      <a:alpha val="43137"/>
                    </a:srgbClr>
                  </a:outerShdw>
                </a:effectLst>
              </a:rPr>
              <a:t> Analysis</a:t>
            </a:r>
            <a:endParaRPr lang="en-US" sz="42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72000"/>
          </a:xfrm>
        </p:spPr>
        <p:txBody>
          <a:bodyPr>
            <a:normAutofit/>
          </a:bodyPr>
          <a:lstStyle/>
          <a:p>
            <a:r>
              <a:rPr lang="en-US" sz="2800" dirty="0" smtClean="0">
                <a:effectLst>
                  <a:outerShdw blurRad="38100" dist="38100" dir="2700000" algn="tl">
                    <a:srgbClr val="000000">
                      <a:alpha val="43137"/>
                    </a:srgbClr>
                  </a:outerShdw>
                </a:effectLst>
              </a:rPr>
              <a:t>Highly localized heavy rain event took place over northeast Gove County, KS during the afternoon and evening of 24 September, 2008</a:t>
            </a:r>
          </a:p>
          <a:p>
            <a:endParaRPr lang="en-US" sz="2800" dirty="0" smtClean="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COOP observer reports of 6 to 8 inches of rainfall with an unofficial report of 10.6 inches </a:t>
            </a:r>
          </a:p>
          <a:p>
            <a:endParaRPr lang="en-US" sz="2800" dirty="0" smtClean="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Precipitation fell over roughly a 7 hour time frame</a:t>
            </a:r>
          </a:p>
        </p:txBody>
      </p:sp>
      <p:sp>
        <p:nvSpPr>
          <p:cNvPr id="2" name="Title 1"/>
          <p:cNvSpPr>
            <a:spLocks noGrp="1"/>
          </p:cNvSpPr>
          <p:nvPr>
            <p:ph type="title"/>
          </p:nvPr>
        </p:nvSpPr>
        <p:spPr>
          <a:xfrm>
            <a:off x="457200" y="704088"/>
            <a:ext cx="8229600" cy="743712"/>
          </a:xfrm>
        </p:spPr>
        <p:txBody>
          <a:bodyPr>
            <a:normAutofit/>
          </a:bodyPr>
          <a:lstStyle/>
          <a:p>
            <a:r>
              <a:rPr lang="en-US" b="1" dirty="0" smtClean="0">
                <a:effectLst>
                  <a:outerShdw blurRad="38100" dist="38100" dir="2700000" algn="tl">
                    <a:srgbClr val="000000">
                      <a:alpha val="43137"/>
                    </a:srgbClr>
                  </a:outerShdw>
                </a:effectLst>
              </a:rPr>
              <a:t>Overview</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0_080924_12.gif"/>
          <p:cNvPicPr>
            <a:picLocks noGrp="1" noChangeAspect="1"/>
          </p:cNvPicPr>
          <p:nvPr>
            <p:ph idx="1"/>
          </p:nvPr>
        </p:nvPicPr>
        <p:blipFill>
          <a:blip r:embed="rId3" cstate="print"/>
          <a:stretch>
            <a:fillRect/>
          </a:stretch>
        </p:blipFill>
        <p:spPr>
          <a:xfrm>
            <a:off x="228600" y="914400"/>
            <a:ext cx="8762999" cy="5791199"/>
          </a:xfrm>
        </p:spPr>
      </p:pic>
      <p:sp>
        <p:nvSpPr>
          <p:cNvPr id="2" name="Title 1"/>
          <p:cNvSpPr>
            <a:spLocks noGrp="1"/>
          </p:cNvSpPr>
          <p:nvPr>
            <p:ph type="title"/>
          </p:nvPr>
        </p:nvSpPr>
        <p:spPr>
          <a:xfrm>
            <a:off x="457200" y="0"/>
            <a:ext cx="8229600" cy="896112"/>
          </a:xfrm>
        </p:spPr>
        <p:txBody>
          <a:bodyPr>
            <a:normAutofit fontScale="90000"/>
          </a:bodyPr>
          <a:lstStyle/>
          <a:p>
            <a:pPr algn="ctr"/>
            <a:r>
              <a:rPr lang="en-US" b="1" i="1" dirty="0" smtClean="0">
                <a:effectLst>
                  <a:outerShdw blurRad="38100" dist="38100" dir="2700000" algn="tl">
                    <a:srgbClr val="000000">
                      <a:alpha val="43137"/>
                    </a:srgbClr>
                  </a:outerShdw>
                </a:effectLst>
              </a:rPr>
              <a:t>0000 UTC 9/25/08 Surface Analysis</a:t>
            </a:r>
            <a:endParaRPr lang="en-US"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0_080924_12.gif"/>
          <p:cNvPicPr>
            <a:picLocks noGrp="1" noChangeAspect="1"/>
          </p:cNvPicPr>
          <p:nvPr>
            <p:ph idx="1"/>
          </p:nvPr>
        </p:nvPicPr>
        <p:blipFill>
          <a:blip r:embed="rId3" cstate="print"/>
          <a:stretch>
            <a:fillRect/>
          </a:stretch>
        </p:blipFill>
        <p:spPr>
          <a:xfrm>
            <a:off x="1066602" y="1066800"/>
            <a:ext cx="7010795" cy="5608636"/>
          </a:xfrm>
        </p:spPr>
      </p:pic>
      <p:sp>
        <p:nvSpPr>
          <p:cNvPr id="2" name="Title 1"/>
          <p:cNvSpPr>
            <a:spLocks noGrp="1"/>
          </p:cNvSpPr>
          <p:nvPr>
            <p:ph type="title"/>
          </p:nvPr>
        </p:nvSpPr>
        <p:spPr>
          <a:xfrm>
            <a:off x="457200" y="0"/>
            <a:ext cx="8229600" cy="896112"/>
          </a:xfrm>
        </p:spPr>
        <p:txBody>
          <a:bodyPr>
            <a:normAutofit fontScale="90000"/>
          </a:bodyPr>
          <a:lstStyle/>
          <a:p>
            <a:pPr algn="ctr"/>
            <a:r>
              <a:rPr lang="en-US" b="1" i="1" dirty="0" smtClean="0">
                <a:effectLst>
                  <a:outerShdw blurRad="38100" dist="38100" dir="2700000" algn="tl">
                    <a:srgbClr val="000000">
                      <a:alpha val="43137"/>
                    </a:srgbClr>
                  </a:outerShdw>
                </a:effectLst>
              </a:rPr>
              <a:t>0000 UTC 09/25/08 KDDC Sounding</a:t>
            </a:r>
            <a:endParaRPr lang="en-US"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0_080924_12.gif"/>
          <p:cNvPicPr>
            <a:picLocks noGrp="1" noChangeAspect="1"/>
          </p:cNvPicPr>
          <p:nvPr>
            <p:ph idx="1"/>
          </p:nvPr>
        </p:nvPicPr>
        <p:blipFill>
          <a:blip r:embed="rId3" cstate="print"/>
          <a:stretch>
            <a:fillRect/>
          </a:stretch>
        </p:blipFill>
        <p:spPr>
          <a:xfrm>
            <a:off x="1066602" y="1066800"/>
            <a:ext cx="7010795" cy="5608636"/>
          </a:xfrm>
        </p:spPr>
      </p:pic>
      <p:sp>
        <p:nvSpPr>
          <p:cNvPr id="2" name="Title 1"/>
          <p:cNvSpPr>
            <a:spLocks noGrp="1"/>
          </p:cNvSpPr>
          <p:nvPr>
            <p:ph type="title"/>
          </p:nvPr>
        </p:nvSpPr>
        <p:spPr>
          <a:xfrm>
            <a:off x="457200" y="0"/>
            <a:ext cx="8229600" cy="896112"/>
          </a:xfrm>
        </p:spPr>
        <p:txBody>
          <a:bodyPr>
            <a:normAutofit fontScale="90000"/>
          </a:bodyPr>
          <a:lstStyle/>
          <a:p>
            <a:pPr algn="ctr"/>
            <a:r>
              <a:rPr lang="en-US" b="1" i="1" dirty="0" smtClean="0">
                <a:effectLst>
                  <a:outerShdw blurRad="38100" dist="38100" dir="2700000" algn="tl">
                    <a:srgbClr val="000000">
                      <a:alpha val="43137"/>
                    </a:srgbClr>
                  </a:outerShdw>
                </a:effectLst>
              </a:rPr>
              <a:t>0000 UTC 09/25/08 KLBF Sounding</a:t>
            </a:r>
            <a:endParaRPr lang="en-US"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0_080924_12.gif"/>
          <p:cNvPicPr>
            <a:picLocks noGrp="1" noChangeAspect="1"/>
          </p:cNvPicPr>
          <p:nvPr>
            <p:ph idx="1"/>
          </p:nvPr>
        </p:nvPicPr>
        <p:blipFill>
          <a:blip r:embed="rId3" cstate="print"/>
          <a:stretch>
            <a:fillRect/>
          </a:stretch>
        </p:blipFill>
        <p:spPr>
          <a:xfrm>
            <a:off x="533400" y="914400"/>
            <a:ext cx="8229600" cy="5486400"/>
          </a:xfrm>
        </p:spPr>
      </p:pic>
      <p:sp>
        <p:nvSpPr>
          <p:cNvPr id="2" name="Title 1"/>
          <p:cNvSpPr>
            <a:spLocks noGrp="1"/>
          </p:cNvSpPr>
          <p:nvPr>
            <p:ph type="title"/>
          </p:nvPr>
        </p:nvSpPr>
        <p:spPr>
          <a:xfrm>
            <a:off x="457200" y="0"/>
            <a:ext cx="8229600" cy="896112"/>
          </a:xfrm>
        </p:spPr>
        <p:txBody>
          <a:bodyPr>
            <a:normAutofit/>
          </a:bodyPr>
          <a:lstStyle/>
          <a:p>
            <a:pPr algn="ctr"/>
            <a:r>
              <a:rPr lang="en-US" b="1" i="1" dirty="0" smtClean="0">
                <a:effectLst>
                  <a:outerShdw blurRad="38100" dist="38100" dir="2700000" algn="tl">
                    <a:srgbClr val="000000">
                      <a:alpha val="43137"/>
                    </a:srgbClr>
                  </a:outerShdw>
                </a:effectLst>
              </a:rPr>
              <a:t>Grenada Profiler</a:t>
            </a:r>
            <a:endParaRPr lang="en-US"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0_080924_12.gif"/>
          <p:cNvPicPr>
            <a:picLocks noGrp="1" noChangeAspect="1"/>
          </p:cNvPicPr>
          <p:nvPr>
            <p:ph idx="1"/>
          </p:nvPr>
        </p:nvPicPr>
        <p:blipFill>
          <a:blip r:embed="rId3" cstate="print"/>
          <a:stretch>
            <a:fillRect/>
          </a:stretch>
        </p:blipFill>
        <p:spPr>
          <a:xfrm>
            <a:off x="533400" y="914400"/>
            <a:ext cx="8229600" cy="5456137"/>
          </a:xfrm>
        </p:spPr>
      </p:pic>
      <p:sp>
        <p:nvSpPr>
          <p:cNvPr id="2" name="Title 1"/>
          <p:cNvSpPr>
            <a:spLocks noGrp="1"/>
          </p:cNvSpPr>
          <p:nvPr>
            <p:ph type="title"/>
          </p:nvPr>
        </p:nvSpPr>
        <p:spPr>
          <a:xfrm>
            <a:off x="457200" y="0"/>
            <a:ext cx="8229600" cy="896112"/>
          </a:xfrm>
        </p:spPr>
        <p:txBody>
          <a:bodyPr>
            <a:normAutofit/>
          </a:bodyPr>
          <a:lstStyle/>
          <a:p>
            <a:pPr algn="ctr"/>
            <a:r>
              <a:rPr lang="en-US" b="1" i="1" dirty="0" err="1" smtClean="0">
                <a:effectLst>
                  <a:outerShdw blurRad="38100" dist="38100" dir="2700000" algn="tl">
                    <a:srgbClr val="000000">
                      <a:alpha val="43137"/>
                    </a:srgbClr>
                  </a:outerShdw>
                </a:effectLst>
              </a:rPr>
              <a:t>Haviland</a:t>
            </a:r>
            <a:r>
              <a:rPr lang="en-US" b="1" i="1" dirty="0" smtClean="0">
                <a:effectLst>
                  <a:outerShdw blurRad="38100" dist="38100" dir="2700000" algn="tl">
                    <a:srgbClr val="000000">
                      <a:alpha val="43137"/>
                    </a:srgbClr>
                  </a:outerShdw>
                </a:effectLst>
              </a:rPr>
              <a:t> Profiler</a:t>
            </a:r>
            <a:endParaRPr lang="en-US"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0_080924_12.gif"/>
          <p:cNvPicPr>
            <a:picLocks noGrp="1" noChangeAspect="1"/>
          </p:cNvPicPr>
          <p:nvPr>
            <p:ph idx="1"/>
          </p:nvPr>
        </p:nvPicPr>
        <p:blipFill>
          <a:blip r:embed="rId3" cstate="print"/>
          <a:stretch>
            <a:fillRect/>
          </a:stretch>
        </p:blipFill>
        <p:spPr>
          <a:xfrm>
            <a:off x="533400" y="914400"/>
            <a:ext cx="8229600" cy="5440680"/>
          </a:xfrm>
        </p:spPr>
      </p:pic>
      <p:sp>
        <p:nvSpPr>
          <p:cNvPr id="2" name="Title 1"/>
          <p:cNvSpPr>
            <a:spLocks noGrp="1"/>
          </p:cNvSpPr>
          <p:nvPr>
            <p:ph type="title"/>
          </p:nvPr>
        </p:nvSpPr>
        <p:spPr>
          <a:xfrm>
            <a:off x="457200" y="0"/>
            <a:ext cx="8229600" cy="896112"/>
          </a:xfrm>
        </p:spPr>
        <p:txBody>
          <a:bodyPr>
            <a:normAutofit/>
          </a:bodyPr>
          <a:lstStyle/>
          <a:p>
            <a:pPr algn="ctr"/>
            <a:r>
              <a:rPr lang="en-US" b="1" i="1" dirty="0" smtClean="0">
                <a:effectLst>
                  <a:outerShdw blurRad="38100" dist="38100" dir="2700000" algn="tl">
                    <a:srgbClr val="000000">
                      <a:alpha val="43137"/>
                    </a:srgbClr>
                  </a:outerShdw>
                </a:effectLst>
              </a:rPr>
              <a:t>McCook Profiler</a:t>
            </a:r>
            <a:endParaRPr lang="en-US"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normAutofit fontScale="92500"/>
          </a:bodyPr>
          <a:lstStyle/>
          <a:p>
            <a:r>
              <a:rPr lang="en-US" dirty="0" smtClean="0"/>
              <a:t>Environment being </a:t>
            </a:r>
            <a:r>
              <a:rPr lang="en-US" dirty="0" err="1" smtClean="0"/>
              <a:t>advected</a:t>
            </a:r>
            <a:r>
              <a:rPr lang="en-US" dirty="0" smtClean="0"/>
              <a:t> into the region could be characterized by weak deep layer shear (~25-30 </a:t>
            </a:r>
            <a:r>
              <a:rPr lang="en-US" dirty="0" err="1" smtClean="0"/>
              <a:t>kts</a:t>
            </a:r>
            <a:r>
              <a:rPr lang="en-US" dirty="0" smtClean="0"/>
              <a:t>) and a moderately deep warm layer which helped contribute to warm rain processes</a:t>
            </a:r>
          </a:p>
          <a:p>
            <a:r>
              <a:rPr lang="en-US" dirty="0" smtClean="0"/>
              <a:t>Warm front mixing northward was the primary focusing mechanism for initial convective initiation but outflow/cold pool generation from this convection combined with increasing low level (850 </a:t>
            </a:r>
            <a:r>
              <a:rPr lang="en-US" dirty="0" err="1" smtClean="0"/>
              <a:t>mb</a:t>
            </a:r>
            <a:r>
              <a:rPr lang="en-US" dirty="0" smtClean="0"/>
              <a:t>) jet (~40kts) helped maintain </a:t>
            </a:r>
            <a:r>
              <a:rPr lang="en-US" dirty="0" err="1" smtClean="0"/>
              <a:t>multicell</a:t>
            </a:r>
            <a:r>
              <a:rPr lang="en-US" dirty="0" smtClean="0"/>
              <a:t> storm environment</a:t>
            </a:r>
          </a:p>
          <a:p>
            <a:r>
              <a:rPr lang="en-US" dirty="0" smtClean="0"/>
              <a:t>Looked at PWAT values which were </a:t>
            </a:r>
            <a:r>
              <a:rPr lang="en-US" dirty="0" err="1" smtClean="0"/>
              <a:t>progged</a:t>
            </a:r>
            <a:r>
              <a:rPr lang="en-US" dirty="0" smtClean="0"/>
              <a:t> to be ~1” for both DDC and LBF, but failed to look at this as a percent of normal (DDC ~145%, LBF ~185%)</a:t>
            </a:r>
            <a:endParaRPr lang="en-US" dirty="0"/>
          </a:p>
        </p:txBody>
      </p:sp>
      <p:sp>
        <p:nvSpPr>
          <p:cNvPr id="2" name="Title 1"/>
          <p:cNvSpPr>
            <a:spLocks noGrp="1"/>
          </p:cNvSpPr>
          <p:nvPr>
            <p:ph type="title"/>
          </p:nvPr>
        </p:nvSpPr>
        <p:spPr>
          <a:xfrm>
            <a:off x="457200" y="228600"/>
            <a:ext cx="8229600" cy="972312"/>
          </a:xfrm>
        </p:spPr>
        <p:txBody>
          <a:bodyPr/>
          <a:lstStyle/>
          <a:p>
            <a:r>
              <a:rPr lang="en-US" b="1" i="1" dirty="0" smtClean="0">
                <a:effectLst>
                  <a:outerShdw blurRad="38100" dist="38100" dir="2700000" algn="tl">
                    <a:srgbClr val="000000">
                      <a:alpha val="43137"/>
                    </a:srgbClr>
                  </a:outerShdw>
                </a:effectLst>
              </a:rPr>
              <a:t>A few contributing factors…</a:t>
            </a:r>
            <a:endParaRPr lang="en-US"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438400"/>
            <a:ext cx="8382000" cy="1362456"/>
          </a:xfrm>
        </p:spPr>
        <p:txBody>
          <a:bodyPr/>
          <a:lstStyle/>
          <a:p>
            <a:pPr algn="ctr"/>
            <a:r>
              <a:rPr sz="5200" i="1" dirty="0" smtClean="0"/>
              <a:t>Let's take a look at radar</a:t>
            </a:r>
            <a:r>
              <a:rPr lang="en-US" sz="5200" i="1" dirty="0" smtClean="0"/>
              <a:t>…</a:t>
            </a:r>
            <a:endParaRPr lang="en-US" sz="5200" i="1"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nimatedLoop.gif"/>
          <p:cNvPicPr>
            <a:picLocks noGrp="1" noChangeAspect="1"/>
          </p:cNvPicPr>
          <p:nvPr>
            <p:ph idx="1"/>
          </p:nvPr>
        </p:nvPicPr>
        <p:blipFill>
          <a:blip r:embed="rId3" cstate="print"/>
          <a:stretch>
            <a:fillRect/>
          </a:stretch>
        </p:blipFill>
        <p:spPr>
          <a:xfrm>
            <a:off x="977900" y="1219200"/>
            <a:ext cx="7112000" cy="5334000"/>
          </a:xfrm>
        </p:spPr>
      </p:pic>
      <p:sp>
        <p:nvSpPr>
          <p:cNvPr id="4" name="Title 3"/>
          <p:cNvSpPr>
            <a:spLocks noGrp="1"/>
          </p:cNvSpPr>
          <p:nvPr>
            <p:ph type="title"/>
          </p:nvPr>
        </p:nvSpPr>
        <p:spPr>
          <a:xfrm>
            <a:off x="457200" y="228600"/>
            <a:ext cx="8229600" cy="990600"/>
          </a:xfrm>
        </p:spPr>
        <p:txBody>
          <a:bodyPr>
            <a:noAutofit/>
          </a:bodyPr>
          <a:lstStyle/>
          <a:p>
            <a:pPr algn="ctr"/>
            <a:r>
              <a:rPr lang="en-US" sz="3600" b="1" dirty="0" smtClean="0">
                <a:effectLst>
                  <a:outerShdw blurRad="38100" dist="38100" dir="2700000" algn="tl">
                    <a:srgbClr val="000000">
                      <a:alpha val="43137"/>
                    </a:srgbClr>
                  </a:outerShdw>
                </a:effectLst>
              </a:rPr>
              <a:t>KGLD 0.5° Base Reflectivity </a:t>
            </a:r>
            <a:br>
              <a:rPr lang="en-US" sz="3600" b="1" dirty="0" smtClean="0">
                <a:effectLst>
                  <a:outerShdw blurRad="38100" dist="38100" dir="2700000" algn="tl">
                    <a:srgbClr val="000000">
                      <a:alpha val="43137"/>
                    </a:srgbClr>
                  </a:outerShdw>
                </a:effectLst>
              </a:rPr>
            </a:br>
            <a:r>
              <a:rPr lang="en-US" sz="2400" b="1" i="1" dirty="0" smtClean="0">
                <a:effectLst>
                  <a:outerShdw blurRad="38100" dist="38100" dir="2700000" algn="tl">
                    <a:srgbClr val="000000">
                      <a:alpha val="43137"/>
                    </a:srgbClr>
                  </a:outerShdw>
                </a:effectLst>
              </a:rPr>
              <a:t>2008/09/24 2000 UTC- 2008/09/25 0500 UTC</a:t>
            </a:r>
            <a:endParaRPr lang="en-US" sz="3600" b="1" i="1" dirty="0">
              <a:effectLst>
                <a:outerShdw blurRad="38100" dist="38100" dir="2700000" algn="tl">
                  <a:srgbClr val="000000">
                    <a:alpha val="43137"/>
                  </a:srgbClr>
                </a:outerShdw>
              </a:effectLst>
            </a:endParaRPr>
          </a:p>
        </p:txBody>
      </p:sp>
      <p:sp>
        <p:nvSpPr>
          <p:cNvPr id="8" name="Oval 7"/>
          <p:cNvSpPr/>
          <p:nvPr/>
        </p:nvSpPr>
        <p:spPr>
          <a:xfrm>
            <a:off x="4419600" y="3200400"/>
            <a:ext cx="838200" cy="533400"/>
          </a:xfrm>
          <a:prstGeom prst="ellipse">
            <a:avLst/>
          </a:prstGeom>
          <a:no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67512"/>
          </a:xfrm>
        </p:spPr>
        <p:txBody>
          <a:bodyPr>
            <a:normAutofit fontScale="90000"/>
          </a:bodyPr>
          <a:lstStyle/>
          <a:p>
            <a:pPr algn="ctr"/>
            <a:r>
              <a:rPr lang="en-US" b="1" dirty="0" smtClean="0">
                <a:effectLst>
                  <a:outerShdw blurRad="38100" dist="38100" dir="2700000" algn="tl">
                    <a:srgbClr val="000000">
                      <a:alpha val="43137"/>
                    </a:srgbClr>
                  </a:outerShdw>
                </a:effectLst>
              </a:rPr>
              <a:t>0.5° BREF 2307 UTC 09/24/08</a:t>
            </a:r>
            <a:endParaRPr lang="en-US" b="1" dirty="0">
              <a:effectLst>
                <a:outerShdw blurRad="38100" dist="38100" dir="2700000" algn="tl">
                  <a:srgbClr val="000000">
                    <a:alpha val="43137"/>
                  </a:srgbClr>
                </a:outerShdw>
              </a:effectLst>
            </a:endParaRPr>
          </a:p>
        </p:txBody>
      </p:sp>
      <p:pic>
        <p:nvPicPr>
          <p:cNvPr id="7" name="Content Placeholder 6" descr="0036z plan view.JPG"/>
          <p:cNvPicPr>
            <a:picLocks noGrp="1" noChangeAspect="1"/>
          </p:cNvPicPr>
          <p:nvPr>
            <p:ph sz="half" idx="1"/>
          </p:nvPr>
        </p:nvPicPr>
        <p:blipFill>
          <a:blip r:embed="rId3" cstate="print"/>
          <a:stretch>
            <a:fillRect/>
          </a:stretch>
        </p:blipFill>
        <p:spPr>
          <a:xfrm>
            <a:off x="228600" y="1106117"/>
            <a:ext cx="4393889" cy="3629930"/>
          </a:xfrm>
        </p:spPr>
      </p:pic>
      <p:pic>
        <p:nvPicPr>
          <p:cNvPr id="8" name="Content Placeholder 7" descr="0036z cross section.JPG"/>
          <p:cNvPicPr>
            <a:picLocks noGrp="1" noChangeAspect="1"/>
          </p:cNvPicPr>
          <p:nvPr>
            <p:ph sz="half" idx="2"/>
          </p:nvPr>
        </p:nvPicPr>
        <p:blipFill>
          <a:blip r:embed="rId4" cstate="print"/>
          <a:stretch>
            <a:fillRect/>
          </a:stretch>
        </p:blipFill>
        <p:spPr>
          <a:xfrm>
            <a:off x="3921560" y="2442487"/>
            <a:ext cx="5070040" cy="4259233"/>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72000"/>
          </a:xfrm>
        </p:spPr>
        <p:txBody>
          <a:bodyPr>
            <a:normAutofit/>
          </a:bodyPr>
          <a:lstStyle/>
          <a:p>
            <a:r>
              <a:rPr lang="en-US" sz="2800" dirty="0" smtClean="0">
                <a:effectLst>
                  <a:outerShdw blurRad="38100" dist="38100" dir="2700000" algn="tl">
                    <a:srgbClr val="000000">
                      <a:alpha val="43137"/>
                    </a:srgbClr>
                  </a:outerShdw>
                </a:effectLst>
              </a:rPr>
              <a:t>Only slight chance POPs (20%) were forecasted with minimal QPF (~0.03”)</a:t>
            </a:r>
          </a:p>
          <a:p>
            <a:endParaRPr lang="en-US" sz="2800" dirty="0" smtClean="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Purpose of this presentation will be to examine the synoptic and mesoscale environment as well as forecaster thought process surrounding this event </a:t>
            </a:r>
          </a:p>
          <a:p>
            <a:endParaRPr lang="en-US" sz="2800" dirty="0" smtClean="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457200" y="704088"/>
            <a:ext cx="8229600" cy="743712"/>
          </a:xfrm>
        </p:spPr>
        <p:txBody>
          <a:bodyPr>
            <a:normAutofit/>
          </a:bodyPr>
          <a:lstStyle/>
          <a:p>
            <a:r>
              <a:rPr lang="en-US" b="1" dirty="0" smtClean="0">
                <a:effectLst>
                  <a:outerShdw blurRad="38100" dist="38100" dir="2700000" algn="tl">
                    <a:srgbClr val="000000">
                      <a:alpha val="43137"/>
                    </a:srgbClr>
                  </a:outerShdw>
                </a:effectLst>
              </a:rPr>
              <a:t>Overview (</a:t>
            </a:r>
            <a:r>
              <a:rPr lang="en-US" b="1" dirty="0" err="1" smtClean="0">
                <a:effectLst>
                  <a:outerShdw blurRad="38100" dist="38100" dir="2700000" algn="tl">
                    <a:srgbClr val="000000">
                      <a:alpha val="43137"/>
                    </a:srgbClr>
                  </a:outerShdw>
                </a:effectLst>
              </a:rPr>
              <a:t>con’t</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67512"/>
          </a:xfrm>
        </p:spPr>
        <p:txBody>
          <a:bodyPr>
            <a:normAutofit fontScale="90000"/>
          </a:bodyPr>
          <a:lstStyle/>
          <a:p>
            <a:pPr algn="ctr"/>
            <a:r>
              <a:rPr lang="en-US" b="1" dirty="0" smtClean="0">
                <a:effectLst>
                  <a:outerShdw blurRad="38100" dist="38100" dir="2700000" algn="tl">
                    <a:srgbClr val="000000">
                      <a:alpha val="43137"/>
                    </a:srgbClr>
                  </a:outerShdw>
                </a:effectLst>
              </a:rPr>
              <a:t>0.5° BREF 0036 UTC 09/24/08</a:t>
            </a:r>
            <a:endParaRPr lang="en-US" b="1" dirty="0">
              <a:effectLst>
                <a:outerShdw blurRad="38100" dist="38100" dir="2700000" algn="tl">
                  <a:srgbClr val="000000">
                    <a:alpha val="43137"/>
                  </a:srgbClr>
                </a:outerShdw>
              </a:effectLst>
            </a:endParaRPr>
          </a:p>
        </p:txBody>
      </p:sp>
      <p:pic>
        <p:nvPicPr>
          <p:cNvPr id="7" name="Content Placeholder 6" descr="0036z plan view.JPG"/>
          <p:cNvPicPr>
            <a:picLocks noGrp="1" noChangeAspect="1"/>
          </p:cNvPicPr>
          <p:nvPr>
            <p:ph sz="half" idx="1"/>
          </p:nvPr>
        </p:nvPicPr>
        <p:blipFill>
          <a:blip r:embed="rId3" cstate="print"/>
          <a:stretch>
            <a:fillRect/>
          </a:stretch>
        </p:blipFill>
        <p:spPr>
          <a:xfrm>
            <a:off x="228600" y="1066800"/>
            <a:ext cx="4393889" cy="3708564"/>
          </a:xfrm>
        </p:spPr>
      </p:pic>
      <p:pic>
        <p:nvPicPr>
          <p:cNvPr id="8" name="Content Placeholder 7" descr="0036z cross section.JPG"/>
          <p:cNvPicPr>
            <a:picLocks noGrp="1" noChangeAspect="1"/>
          </p:cNvPicPr>
          <p:nvPr>
            <p:ph sz="half" idx="2"/>
          </p:nvPr>
        </p:nvPicPr>
        <p:blipFill>
          <a:blip r:embed="rId4" cstate="print"/>
          <a:stretch>
            <a:fillRect/>
          </a:stretch>
        </p:blipFill>
        <p:spPr>
          <a:xfrm>
            <a:off x="3921560" y="2438400"/>
            <a:ext cx="5070040" cy="4267408"/>
          </a:xfr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67512"/>
          </a:xfrm>
        </p:spPr>
        <p:txBody>
          <a:bodyPr>
            <a:normAutofit fontScale="90000"/>
          </a:bodyPr>
          <a:lstStyle/>
          <a:p>
            <a:pPr algn="ctr"/>
            <a:r>
              <a:rPr lang="en-US" b="1" dirty="0" smtClean="0">
                <a:effectLst>
                  <a:outerShdw blurRad="38100" dist="38100" dir="2700000" algn="tl">
                    <a:srgbClr val="000000">
                      <a:alpha val="43137"/>
                    </a:srgbClr>
                  </a:outerShdw>
                </a:effectLst>
              </a:rPr>
              <a:t>0.5° BREF 0049 UTC 09/25/08</a:t>
            </a:r>
            <a:endParaRPr lang="en-US" b="1" dirty="0">
              <a:effectLst>
                <a:outerShdw blurRad="38100" dist="38100" dir="2700000" algn="tl">
                  <a:srgbClr val="000000">
                    <a:alpha val="43137"/>
                  </a:srgbClr>
                </a:outerShdw>
              </a:effectLst>
            </a:endParaRPr>
          </a:p>
        </p:txBody>
      </p:sp>
      <p:pic>
        <p:nvPicPr>
          <p:cNvPr id="7" name="Content Placeholder 6" descr="0036z plan view.JPG"/>
          <p:cNvPicPr>
            <a:picLocks noGrp="1" noChangeAspect="1"/>
          </p:cNvPicPr>
          <p:nvPr>
            <p:ph sz="half" idx="1"/>
          </p:nvPr>
        </p:nvPicPr>
        <p:blipFill>
          <a:blip r:embed="rId3" cstate="print"/>
          <a:stretch>
            <a:fillRect/>
          </a:stretch>
        </p:blipFill>
        <p:spPr>
          <a:xfrm>
            <a:off x="228600" y="1066800"/>
            <a:ext cx="4260785" cy="3708564"/>
          </a:xfrm>
        </p:spPr>
      </p:pic>
      <p:pic>
        <p:nvPicPr>
          <p:cNvPr id="8" name="Content Placeholder 7" descr="0036z cross section.JPG"/>
          <p:cNvPicPr>
            <a:picLocks noGrp="1" noChangeAspect="1"/>
          </p:cNvPicPr>
          <p:nvPr>
            <p:ph sz="half" idx="2"/>
          </p:nvPr>
        </p:nvPicPr>
        <p:blipFill>
          <a:blip r:embed="rId4" cstate="print"/>
          <a:stretch>
            <a:fillRect/>
          </a:stretch>
        </p:blipFill>
        <p:spPr>
          <a:xfrm>
            <a:off x="3921560" y="2441688"/>
            <a:ext cx="5070040" cy="4260831"/>
          </a:xfr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67512"/>
          </a:xfrm>
        </p:spPr>
        <p:txBody>
          <a:bodyPr>
            <a:normAutofit fontScale="90000"/>
          </a:bodyPr>
          <a:lstStyle/>
          <a:p>
            <a:pPr algn="ctr"/>
            <a:r>
              <a:rPr lang="en-US" b="1" dirty="0" smtClean="0">
                <a:effectLst>
                  <a:outerShdw blurRad="38100" dist="38100" dir="2700000" algn="tl">
                    <a:srgbClr val="000000">
                      <a:alpha val="43137"/>
                    </a:srgbClr>
                  </a:outerShdw>
                </a:effectLst>
              </a:rPr>
              <a:t>0.5° BREF 0115z UTC 09/25/08</a:t>
            </a:r>
            <a:endParaRPr lang="en-US" b="1" dirty="0">
              <a:effectLst>
                <a:outerShdw blurRad="38100" dist="38100" dir="2700000" algn="tl">
                  <a:srgbClr val="000000">
                    <a:alpha val="43137"/>
                  </a:srgbClr>
                </a:outerShdw>
              </a:effectLst>
            </a:endParaRPr>
          </a:p>
        </p:txBody>
      </p:sp>
      <p:pic>
        <p:nvPicPr>
          <p:cNvPr id="7" name="Content Placeholder 6" descr="0036z plan view.JPG"/>
          <p:cNvPicPr>
            <a:picLocks noGrp="1" noChangeAspect="1"/>
          </p:cNvPicPr>
          <p:nvPr>
            <p:ph sz="half" idx="1"/>
          </p:nvPr>
        </p:nvPicPr>
        <p:blipFill>
          <a:blip r:embed="rId3" cstate="print"/>
          <a:stretch>
            <a:fillRect/>
          </a:stretch>
        </p:blipFill>
        <p:spPr>
          <a:xfrm>
            <a:off x="228600" y="1156338"/>
            <a:ext cx="4260785" cy="3529488"/>
          </a:xfrm>
        </p:spPr>
      </p:pic>
      <p:pic>
        <p:nvPicPr>
          <p:cNvPr id="8" name="Content Placeholder 7" descr="0036z cross section.JPG"/>
          <p:cNvPicPr>
            <a:picLocks noGrp="1" noChangeAspect="1"/>
          </p:cNvPicPr>
          <p:nvPr>
            <p:ph sz="half" idx="2"/>
          </p:nvPr>
        </p:nvPicPr>
        <p:blipFill>
          <a:blip r:embed="rId4" cstate="print"/>
          <a:stretch>
            <a:fillRect/>
          </a:stretch>
        </p:blipFill>
        <p:spPr>
          <a:xfrm>
            <a:off x="3921560" y="2447966"/>
            <a:ext cx="5070040" cy="4248275"/>
          </a:xfr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cpchartPark.PNG"/>
          <p:cNvPicPr>
            <a:picLocks noGrp="1" noChangeAspect="1"/>
          </p:cNvPicPr>
          <p:nvPr>
            <p:ph idx="1"/>
          </p:nvPr>
        </p:nvPicPr>
        <p:blipFill>
          <a:blip r:embed="rId3" cstate="print"/>
          <a:stretch>
            <a:fillRect/>
          </a:stretch>
        </p:blipFill>
        <p:spPr>
          <a:xfrm>
            <a:off x="381000" y="609600"/>
            <a:ext cx="8414976" cy="5591175"/>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Think in terms of Maddox Flash Flood types but doesn’t really fit into Type I or Type II which are most common over the GLD CWA</a:t>
            </a:r>
          </a:p>
          <a:p>
            <a:r>
              <a:rPr lang="en-US" dirty="0" smtClean="0"/>
              <a:t>Deterministic guidance doesn’t generally model </a:t>
            </a:r>
            <a:r>
              <a:rPr lang="en-US" dirty="0" err="1" smtClean="0"/>
              <a:t>meso</a:t>
            </a:r>
            <a:r>
              <a:rPr lang="en-US" dirty="0" smtClean="0"/>
              <a:t>/</a:t>
            </a:r>
            <a:r>
              <a:rPr lang="en-US" dirty="0" err="1" smtClean="0"/>
              <a:t>misoscale</a:t>
            </a:r>
            <a:r>
              <a:rPr lang="en-US" dirty="0" smtClean="0"/>
              <a:t> cold pool effectively</a:t>
            </a:r>
          </a:p>
          <a:p>
            <a:r>
              <a:rPr lang="en-US" dirty="0" smtClean="0"/>
              <a:t>Failed to interrogate PWAT values as a percent of normal which could have provided more insight into the potential for heavy rain producing convection</a:t>
            </a:r>
            <a:endParaRPr lang="en-US" dirty="0"/>
          </a:p>
        </p:txBody>
      </p:sp>
      <p:sp>
        <p:nvSpPr>
          <p:cNvPr id="3" name="Title 2"/>
          <p:cNvSpPr>
            <a:spLocks noGrp="1"/>
          </p:cNvSpPr>
          <p:nvPr>
            <p:ph type="title"/>
          </p:nvPr>
        </p:nvSpPr>
        <p:spPr/>
        <p:txBody>
          <a:bodyPr>
            <a:normAutofit fontScale="90000"/>
          </a:bodyPr>
          <a:lstStyle/>
          <a:p>
            <a:pPr algn="ctr"/>
            <a:r>
              <a:rPr lang="en-US" b="1" dirty="0" smtClean="0">
                <a:effectLst>
                  <a:outerShdw blurRad="38100" dist="38100" dir="2700000" algn="tl">
                    <a:srgbClr val="000000">
                      <a:alpha val="43137"/>
                    </a:srgbClr>
                  </a:outerShdw>
                </a:effectLst>
              </a:rPr>
              <a:t>Could this event have been forecasted?</a:t>
            </a:r>
            <a:endParaRPr lang="en-US" b="1" dirty="0">
              <a:effectLst>
                <a:outerShdw blurRad="38100" dist="38100" dir="2700000" algn="tl">
                  <a:srgbClr val="000000">
                    <a:alpha val="43137"/>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Perhaps investigate the numerous cell splits/mergers that occurred during </a:t>
            </a:r>
            <a:r>
              <a:rPr lang="en-US" smtClean="0"/>
              <a:t>this event</a:t>
            </a:r>
          </a:p>
          <a:p>
            <a:endParaRPr lang="en-US" dirty="0" smtClean="0"/>
          </a:p>
          <a:p>
            <a:r>
              <a:rPr lang="en-US" dirty="0" smtClean="0"/>
              <a:t>Use this case as a learning tool for potential future heavy rain events</a:t>
            </a:r>
            <a:endParaRPr lang="en-US" dirty="0"/>
          </a:p>
        </p:txBody>
      </p:sp>
      <p:sp>
        <p:nvSpPr>
          <p:cNvPr id="3" name="Title 2"/>
          <p:cNvSpPr>
            <a:spLocks noGrp="1"/>
          </p:cNvSpPr>
          <p:nvPr>
            <p:ph type="title"/>
          </p:nvPr>
        </p:nvSpPr>
        <p:spPr/>
        <p:txBody>
          <a:bodyPr/>
          <a:lstStyle/>
          <a:p>
            <a:r>
              <a:rPr lang="en-US" dirty="0" smtClean="0"/>
              <a:t>Future work…</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609600"/>
            <a:ext cx="7851648" cy="4038600"/>
          </a:xfrm>
        </p:spPr>
        <p:txBody>
          <a:bodyPr/>
          <a:lstStyle/>
          <a:p>
            <a:pPr algn="ctr"/>
            <a:r>
              <a:rPr lang="en-US" b="1" i="1" dirty="0" smtClean="0">
                <a:effectLst>
                  <a:outerShdw blurRad="38100" dist="38100" dir="2700000" algn="tl">
                    <a:srgbClr val="000000">
                      <a:alpha val="43137"/>
                    </a:srgbClr>
                  </a:outerShdw>
                </a:effectLst>
              </a:rPr>
              <a:t>That’s all folks…</a:t>
            </a:r>
            <a:br>
              <a:rPr lang="en-US" b="1" i="1" dirty="0" smtClean="0">
                <a:effectLst>
                  <a:outerShdw blurRad="38100" dist="38100" dir="2700000" algn="tl">
                    <a:srgbClr val="000000">
                      <a:alpha val="43137"/>
                    </a:srgbClr>
                  </a:outerShdw>
                </a:effectLst>
              </a:rPr>
            </a:br>
            <a:r>
              <a:rPr lang="en-US" b="1" i="1" dirty="0" smtClean="0">
                <a:effectLst>
                  <a:outerShdw blurRad="38100" dist="38100" dir="2700000" algn="tl">
                    <a:srgbClr val="000000">
                      <a:alpha val="43137"/>
                    </a:srgbClr>
                  </a:outerShdw>
                </a:effectLst>
              </a:rPr>
              <a:t/>
            </a:r>
            <a:br>
              <a:rPr lang="en-US" b="1" i="1" dirty="0" smtClean="0">
                <a:effectLst>
                  <a:outerShdw blurRad="38100" dist="38100" dir="2700000" algn="tl">
                    <a:srgbClr val="000000">
                      <a:alpha val="43137"/>
                    </a:srgbClr>
                  </a:outerShdw>
                </a:effectLst>
              </a:rPr>
            </a:br>
            <a:r>
              <a:rPr lang="en-US" b="1" i="1" dirty="0" smtClean="0">
                <a:effectLst>
                  <a:outerShdw blurRad="38100" dist="38100" dir="2700000" algn="tl">
                    <a:srgbClr val="000000">
                      <a:alpha val="43137"/>
                    </a:srgbClr>
                  </a:outerShdw>
                </a:effectLst>
              </a:rPr>
              <a:t>Any questions?</a:t>
            </a:r>
            <a:endParaRPr lang="en-US"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122 PM MDT WED SEP 24 2008 </a:t>
            </a:r>
          </a:p>
          <a:p>
            <a:r>
              <a:rPr lang="en-US" dirty="0" smtClean="0"/>
              <a:t>PRIMARY FORECAST CONCERNS REVOLVE AROUND PRECIP CHANCES THIS EVENING AND THEN AGAIN SUNDAY INTO MONDAY. AS MENTIONED ABOVE...DIFFUSE WARM FRONT PUSHING NORTH OVER THE CWA WITH A WEAK AREA OF SURFACE LOW PRESSURE DEVELOPING OVER SOUTHEAST COLORADO. SOUTHERLY TO SOUTHEASTERLY FLOW HAS ALLOWED FOR AN INCREASE IN BOUNDARY LAYER MOISTURE. 315K GFS ISENTROPIC SURFACE SHOWS AN INCREASE IN MOISTURE TRANSPORT THIS AFTERNOON WITH BEST LIFT FOCUSED OVER THE EASTERN PORTIONS OF THE GLD CWA BY 00Z. BY 06Z THURSDAY...GREATEST FORCING FOR ASCENT SHIFTS EAST OF THE AREA SO HAVE POPS ENDING AT THIS TIME. WITH 800-1000 J/KG ML CAPE IN PLACE...CAN'T RULE OUT ISOLATED SEVERE BUT THREAT SHOULD BE LIMITED AS FLOW ALOFT IS WEAK. </a:t>
            </a:r>
            <a:endParaRPr lang="en-US" dirty="0"/>
          </a:p>
        </p:txBody>
      </p:sp>
      <p:sp>
        <p:nvSpPr>
          <p:cNvPr id="3" name="Title 2"/>
          <p:cNvSpPr>
            <a:spLocks noGrp="1"/>
          </p:cNvSpPr>
          <p:nvPr>
            <p:ph type="title"/>
          </p:nvPr>
        </p:nvSpPr>
        <p:spPr/>
        <p:txBody>
          <a:bodyPr/>
          <a:lstStyle/>
          <a:p>
            <a:pPr algn="ctr"/>
            <a:r>
              <a:rPr b="1" i="1" smtClean="0">
                <a:effectLst>
                  <a:outerShdw blurRad="38100" dist="38100" dir="2700000" algn="tl">
                    <a:srgbClr val="000000">
                      <a:alpha val="43137"/>
                    </a:srgbClr>
                  </a:outerShdw>
                </a:effectLst>
              </a:rPr>
              <a:t>Excerpt from afternoon AFD</a:t>
            </a:r>
            <a:endParaRPr lang="en-US"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KSZ029-251030-</a:t>
            </a:r>
          </a:p>
          <a:p>
            <a:r>
              <a:rPr lang="en-US" smtClean="0"/>
              <a:t>GOVE-INCLUDING </a:t>
            </a:r>
            <a:r>
              <a:rPr lang="en-US" dirty="0" smtClean="0"/>
              <a:t>THE CITIES OF...QUINTER</a:t>
            </a:r>
          </a:p>
          <a:p>
            <a:r>
              <a:rPr lang="en-US" dirty="0" smtClean="0"/>
              <a:t>317 PM CDT WED SEP 24 2008</a:t>
            </a:r>
          </a:p>
          <a:p>
            <a:r>
              <a:rPr lang="en-US" dirty="0" smtClean="0"/>
              <a:t>.TONIGHT...MOSTLY CLOUDY WITH ISOLATED THUNDERSTORMS IN THE EVENING...THEN PARTLY CLOUDY AFTER MIDNIGHT. LOWS IN THE UPPER 50S. SOUTH WINDS 10 TO 15 MPH. CHANCE OF THUNDERSTORMS 20 PERCENT.</a:t>
            </a:r>
            <a:endParaRPr lang="en-US" dirty="0"/>
          </a:p>
        </p:txBody>
      </p:sp>
      <p:sp>
        <p:nvSpPr>
          <p:cNvPr id="3" name="Title 2"/>
          <p:cNvSpPr>
            <a:spLocks noGrp="1"/>
          </p:cNvSpPr>
          <p:nvPr>
            <p:ph type="title"/>
          </p:nvPr>
        </p:nvSpPr>
        <p:spPr/>
        <p:txBody>
          <a:bodyPr/>
          <a:lstStyle/>
          <a:p>
            <a:pPr algn="ctr"/>
            <a:r>
              <a:rPr b="1" i="1" smtClean="0">
                <a:effectLst>
                  <a:outerShdw blurRad="38100" dist="38100" dir="2700000" algn="tl">
                    <a:srgbClr val="000000">
                      <a:alpha val="43137"/>
                    </a:srgbClr>
                  </a:outerShdw>
                </a:effectLst>
              </a:rPr>
              <a:t>Gove County Zone Forecast</a:t>
            </a:r>
            <a:endParaRPr lang="en-US"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oveHeavyRain.jpg"/>
          <p:cNvPicPr>
            <a:picLocks noGrp="1" noChangeAspect="1"/>
          </p:cNvPicPr>
          <p:nvPr>
            <p:ph idx="1"/>
          </p:nvPr>
        </p:nvPicPr>
        <p:blipFill>
          <a:blip r:embed="rId3" cstate="print"/>
          <a:stretch>
            <a:fillRect/>
          </a:stretch>
        </p:blipFill>
        <p:spPr>
          <a:xfrm>
            <a:off x="152400" y="762000"/>
            <a:ext cx="8839200" cy="5837237"/>
          </a:xfrm>
        </p:spPr>
      </p:pic>
      <p:sp>
        <p:nvSpPr>
          <p:cNvPr id="2" name="Title 1"/>
          <p:cNvSpPr>
            <a:spLocks noGrp="1"/>
          </p:cNvSpPr>
          <p:nvPr>
            <p:ph type="title"/>
          </p:nvPr>
        </p:nvSpPr>
        <p:spPr>
          <a:xfrm>
            <a:off x="76200" y="152400"/>
            <a:ext cx="8991600" cy="591312"/>
          </a:xfrm>
        </p:spPr>
        <p:txBody>
          <a:bodyPr>
            <a:noAutofit/>
          </a:bodyPr>
          <a:lstStyle/>
          <a:p>
            <a:pPr algn="ctr"/>
            <a:r>
              <a:rPr lang="en-US" sz="3200" b="1" i="1" dirty="0" smtClean="0">
                <a:effectLst>
                  <a:outerShdw blurRad="38100" dist="38100" dir="2700000" algn="tl">
                    <a:srgbClr val="000000">
                      <a:alpha val="43137"/>
                    </a:srgbClr>
                  </a:outerShdw>
                </a:effectLst>
              </a:rPr>
              <a:t>KGLD WSR-88D Storm Total Precipitation</a:t>
            </a:r>
            <a:endParaRPr lang="en-US" sz="32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a:bodyPr>
          <a:lstStyle/>
          <a:p>
            <a:r>
              <a:rPr lang="en-US" sz="2800" dirty="0" smtClean="0"/>
              <a:t>10.6” – 3 miles east-southeast of </a:t>
            </a:r>
            <a:r>
              <a:rPr lang="en-US" sz="2800" dirty="0" err="1" smtClean="0"/>
              <a:t>Grainfield</a:t>
            </a:r>
            <a:r>
              <a:rPr lang="en-US" sz="2800" dirty="0" smtClean="0"/>
              <a:t> by a Gove County Road and Bridge employee</a:t>
            </a:r>
          </a:p>
          <a:p>
            <a:endParaRPr lang="en-US" sz="2800" dirty="0" smtClean="0"/>
          </a:p>
          <a:p>
            <a:r>
              <a:rPr lang="en-US" sz="2800" dirty="0" smtClean="0"/>
              <a:t>7.51” – 2.8 miles south of Park by a COOP observer</a:t>
            </a:r>
          </a:p>
          <a:p>
            <a:endParaRPr lang="en-US" sz="2800" dirty="0" smtClean="0"/>
          </a:p>
          <a:p>
            <a:r>
              <a:rPr lang="en-US" sz="2800" dirty="0" smtClean="0"/>
              <a:t>2.63” – in </a:t>
            </a:r>
            <a:r>
              <a:rPr lang="en-US" sz="2800" dirty="0" err="1" smtClean="0"/>
              <a:t>Grainfield</a:t>
            </a:r>
            <a:r>
              <a:rPr lang="en-US" sz="2800" dirty="0" smtClean="0"/>
              <a:t> by a COOP observer</a:t>
            </a:r>
          </a:p>
          <a:p>
            <a:endParaRPr lang="en-US" sz="2800" dirty="0" smtClean="0"/>
          </a:p>
          <a:p>
            <a:r>
              <a:rPr lang="en-US" sz="2800" dirty="0" smtClean="0"/>
              <a:t>0.91” – 3.7 miles south of Monument by a COOP observer</a:t>
            </a:r>
          </a:p>
          <a:p>
            <a:endParaRPr lang="en-US" sz="2800" dirty="0" smtClean="0"/>
          </a:p>
          <a:p>
            <a:pPr>
              <a:buNone/>
            </a:pPr>
            <a:endParaRPr lang="en-US" sz="2800" dirty="0"/>
          </a:p>
        </p:txBody>
      </p:sp>
      <p:sp>
        <p:nvSpPr>
          <p:cNvPr id="2" name="Title 1"/>
          <p:cNvSpPr>
            <a:spLocks noGrp="1"/>
          </p:cNvSpPr>
          <p:nvPr>
            <p:ph type="title"/>
          </p:nvPr>
        </p:nvSpPr>
        <p:spPr>
          <a:xfrm>
            <a:off x="457200" y="228600"/>
            <a:ext cx="8229600" cy="743712"/>
          </a:xfrm>
        </p:spPr>
        <p:txBody>
          <a:bodyPr>
            <a:normAutofit/>
          </a:bodyPr>
          <a:lstStyle/>
          <a:p>
            <a:pPr algn="ctr"/>
            <a:r>
              <a:rPr lang="en-US" b="1" i="1" dirty="0" smtClean="0">
                <a:effectLst>
                  <a:outerShdw blurRad="38100" dist="38100" dir="2700000" algn="tl">
                    <a:srgbClr val="000000">
                      <a:alpha val="43137"/>
                    </a:srgbClr>
                  </a:outerShdw>
                </a:effectLst>
              </a:rPr>
              <a:t>A few precipitation reports…</a:t>
            </a:r>
            <a:endParaRPr lang="en-US"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828800"/>
            <a:ext cx="8686800" cy="1362456"/>
          </a:xfrm>
        </p:spPr>
        <p:txBody>
          <a:bodyPr/>
          <a:lstStyle/>
          <a:p>
            <a:pPr algn="ctr"/>
            <a:r>
              <a:rPr sz="3600" b="1" i="1" dirty="0" smtClean="0">
                <a:effectLst>
                  <a:outerShdw blurRad="38100" dist="38100" dir="2700000" algn="tl">
                    <a:srgbClr val="000000">
                      <a:alpha val="43137"/>
                    </a:srgbClr>
                  </a:outerShdw>
                </a:effectLst>
              </a:rPr>
              <a:t>Let's take a look at basic upper air data</a:t>
            </a:r>
            <a:r>
              <a:rPr lang="en-US" sz="3600" b="1" i="1" dirty="0" smtClean="0">
                <a:effectLst>
                  <a:outerShdw blurRad="38100" dist="38100" dir="2700000" algn="tl">
                    <a:srgbClr val="000000">
                      <a:alpha val="43137"/>
                    </a:srgbClr>
                  </a:outerShdw>
                </a:effectLst>
              </a:rPr>
              <a:t>…</a:t>
            </a:r>
            <a:endParaRPr lang="en-US" sz="44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0_080924_12.gif"/>
          <p:cNvPicPr>
            <a:picLocks noGrp="1" noChangeAspect="1"/>
          </p:cNvPicPr>
          <p:nvPr>
            <p:ph idx="1"/>
          </p:nvPr>
        </p:nvPicPr>
        <p:blipFill>
          <a:blip r:embed="rId3" cstate="print"/>
          <a:stretch>
            <a:fillRect/>
          </a:stretch>
        </p:blipFill>
        <p:spPr>
          <a:xfrm>
            <a:off x="832909" y="1066800"/>
            <a:ext cx="7478182" cy="5608637"/>
          </a:xfrm>
        </p:spPr>
      </p:pic>
      <p:sp>
        <p:nvSpPr>
          <p:cNvPr id="2" name="Title 1"/>
          <p:cNvSpPr>
            <a:spLocks noGrp="1"/>
          </p:cNvSpPr>
          <p:nvPr>
            <p:ph type="title"/>
          </p:nvPr>
        </p:nvSpPr>
        <p:spPr>
          <a:xfrm>
            <a:off x="457200" y="0"/>
            <a:ext cx="8229600" cy="896112"/>
          </a:xfrm>
        </p:spPr>
        <p:txBody>
          <a:bodyPr>
            <a:noAutofit/>
          </a:bodyPr>
          <a:lstStyle/>
          <a:p>
            <a:pPr algn="ctr"/>
            <a:r>
              <a:rPr lang="en-US" sz="4000" b="1" i="1" dirty="0" smtClean="0">
                <a:effectLst>
                  <a:outerShdw blurRad="38100" dist="38100" dir="2700000" algn="tl">
                    <a:srgbClr val="000000">
                      <a:alpha val="43137"/>
                    </a:srgbClr>
                  </a:outerShdw>
                </a:effectLst>
              </a:rPr>
              <a:t>1200 UTC 9/24/08   250 </a:t>
            </a:r>
            <a:r>
              <a:rPr lang="en-US" sz="4000" b="1" i="1" dirty="0" err="1" smtClean="0">
                <a:effectLst>
                  <a:outerShdw blurRad="38100" dist="38100" dir="2700000" algn="tl">
                    <a:srgbClr val="000000">
                      <a:alpha val="43137"/>
                    </a:srgbClr>
                  </a:outerShdw>
                </a:effectLst>
              </a:rPr>
              <a:t>mb</a:t>
            </a:r>
            <a:r>
              <a:rPr lang="en-US" sz="4000" b="1" i="1" dirty="0" smtClean="0">
                <a:effectLst>
                  <a:outerShdw blurRad="38100" dist="38100" dir="2700000" algn="tl">
                    <a:srgbClr val="000000">
                      <a:alpha val="43137"/>
                    </a:srgbClr>
                  </a:outerShdw>
                </a:effectLst>
              </a:rPr>
              <a:t> Analysis</a:t>
            </a:r>
            <a:endParaRPr lang="en-US" sz="40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1851</TotalTime>
  <Words>742</Words>
  <Application>Microsoft Office PowerPoint</Application>
  <PresentationFormat>On-screen Show (4:3)</PresentationFormat>
  <Paragraphs>109</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Paper</vt:lpstr>
      <vt:lpstr>Meteorological Aspects of the  24 Sept 2008 Gove County Kansas Heavy Rain Event</vt:lpstr>
      <vt:lpstr>Overview</vt:lpstr>
      <vt:lpstr>Overview (con’t)…</vt:lpstr>
      <vt:lpstr>Excerpt from afternoon AFD</vt:lpstr>
      <vt:lpstr>Gove County Zone Forecast</vt:lpstr>
      <vt:lpstr>KGLD WSR-88D Storm Total Precipitation</vt:lpstr>
      <vt:lpstr>A few precipitation reports…</vt:lpstr>
      <vt:lpstr>Let's take a look at basic upper air data…</vt:lpstr>
      <vt:lpstr>1200 UTC 9/24/08   250 mb Analysis</vt:lpstr>
      <vt:lpstr>1200 UTC 9/24/08   500 mb Analysis</vt:lpstr>
      <vt:lpstr>1200 UTC 9/24/08   700 mb Analysis</vt:lpstr>
      <vt:lpstr>1200 UTC 9/24/08   850 mb Analysis</vt:lpstr>
      <vt:lpstr>1200 UTC 9/24/08  Surface Analysis</vt:lpstr>
      <vt:lpstr>1200 UTC 9/24/08 KDDC Sounding</vt:lpstr>
      <vt:lpstr>1200 UTC 9/24/08 KLBF Sounding</vt:lpstr>
      <vt:lpstr>0000 UTC 9/25/08  250 mb Analysis</vt:lpstr>
      <vt:lpstr>0000 UTC 9/25/08  500 mb Analysis</vt:lpstr>
      <vt:lpstr>0000 UTC 9/25/08   700 mb Analysis</vt:lpstr>
      <vt:lpstr>0000 UTC 9/25/08  850 mb Analysis</vt:lpstr>
      <vt:lpstr>0000 UTC 9/25/08 Surface Analysis</vt:lpstr>
      <vt:lpstr>0000 UTC 09/25/08 KDDC Sounding</vt:lpstr>
      <vt:lpstr>0000 UTC 09/25/08 KLBF Sounding</vt:lpstr>
      <vt:lpstr>Grenada Profiler</vt:lpstr>
      <vt:lpstr>Haviland Profiler</vt:lpstr>
      <vt:lpstr>McCook Profiler</vt:lpstr>
      <vt:lpstr>A few contributing factors…</vt:lpstr>
      <vt:lpstr>Let's take a look at radar…</vt:lpstr>
      <vt:lpstr>KGLD 0.5° Base Reflectivity  2008/09/24 2000 UTC- 2008/09/25 0500 UTC</vt:lpstr>
      <vt:lpstr>0.5° BREF 2307 UTC 09/24/08</vt:lpstr>
      <vt:lpstr>0.5° BREF 0036 UTC 09/24/08</vt:lpstr>
      <vt:lpstr>0.5° BREF 0049 UTC 09/25/08</vt:lpstr>
      <vt:lpstr>0.5° BREF 0115z UTC 09/25/08</vt:lpstr>
      <vt:lpstr>Slide 33</vt:lpstr>
      <vt:lpstr>Could this event have been forecasted?</vt:lpstr>
      <vt:lpstr>Future work…</vt:lpstr>
      <vt:lpstr>That’s all folks…  Any 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Meteorological Aspects of the 24 Sept 2008 Gove County Kansas Heavy Rain Event</dc:title>
  <dc:creator>christopher.foltz</dc:creator>
  <cp:lastModifiedBy>Foltz family</cp:lastModifiedBy>
  <cp:revision>148</cp:revision>
  <dcterms:created xsi:type="dcterms:W3CDTF">2009-02-23T15:44:07Z</dcterms:created>
  <dcterms:modified xsi:type="dcterms:W3CDTF">2009-08-27T12:04:15Z</dcterms:modified>
</cp:coreProperties>
</file>