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Default Extension="gif" ContentType="image/gif"/>
  <Override PartName="/ppt/slideMasters/slideMaster7.xml" ContentType="application/vnd.openxmlformats-officedocument.presentationml.slideMaster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  <p:sldMasterId id="2147483690" r:id="rId2"/>
    <p:sldMasterId id="2147483733" r:id="rId3"/>
    <p:sldMasterId id="2147483745" r:id="rId4"/>
    <p:sldMasterId id="2147483747" r:id="rId5"/>
    <p:sldMasterId id="2147483749" r:id="rId6"/>
    <p:sldMasterId id="2147483753" r:id="rId7"/>
  </p:sldMasterIdLst>
  <p:notesMasterIdLst>
    <p:notesMasterId r:id="rId32"/>
  </p:notesMasterIdLst>
  <p:sldIdLst>
    <p:sldId id="319" r:id="rId8"/>
    <p:sldId id="305" r:id="rId9"/>
    <p:sldId id="309" r:id="rId10"/>
    <p:sldId id="307" r:id="rId11"/>
    <p:sldId id="295" r:id="rId12"/>
    <p:sldId id="338" r:id="rId13"/>
    <p:sldId id="332" r:id="rId14"/>
    <p:sldId id="321" r:id="rId15"/>
    <p:sldId id="333" r:id="rId16"/>
    <p:sldId id="322" r:id="rId17"/>
    <p:sldId id="334" r:id="rId18"/>
    <p:sldId id="327" r:id="rId19"/>
    <p:sldId id="337" r:id="rId20"/>
    <p:sldId id="310" r:id="rId21"/>
    <p:sldId id="306" r:id="rId22"/>
    <p:sldId id="311" r:id="rId23"/>
    <p:sldId id="313" r:id="rId24"/>
    <p:sldId id="335" r:id="rId25"/>
    <p:sldId id="312" r:id="rId26"/>
    <p:sldId id="308" r:id="rId27"/>
    <p:sldId id="329" r:id="rId28"/>
    <p:sldId id="339" r:id="rId29"/>
    <p:sldId id="331" r:id="rId30"/>
    <p:sldId id="330" r:id="rId3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lood\flood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lood\flood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lood\flood%20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lood\flood%20cha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lood\flood%20chart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Flood\flood%20chart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Flood\flood%20charts.xlsx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lood\flood%20char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lood\flood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cat>
            <c:strRef>
              <c:f>Sheet1!$A$19:$A$25</c:f>
              <c:strCache>
                <c:ptCount val="7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</c:strCache>
            </c:strRef>
          </c:cat>
          <c:val>
            <c:numRef>
              <c:f>Sheet1!$B$19:$B$25</c:f>
              <c:numCache>
                <c:formatCode>0%</c:formatCode>
                <c:ptCount val="7"/>
                <c:pt idx="0">
                  <c:v>1.0000000000000035E-2</c:v>
                </c:pt>
                <c:pt idx="1">
                  <c:v>6.0000000000000164E-2</c:v>
                </c:pt>
                <c:pt idx="2">
                  <c:v>0.1</c:v>
                </c:pt>
                <c:pt idx="3">
                  <c:v>0.26</c:v>
                </c:pt>
                <c:pt idx="4">
                  <c:v>0.27</c:v>
                </c:pt>
                <c:pt idx="5">
                  <c:v>0.18000000000000024</c:v>
                </c:pt>
                <c:pt idx="6">
                  <c:v>0.12000000000000002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cat>
            <c:strRef>
              <c:f>Sheet1!$A$10:$A$16</c:f>
              <c:strCache>
                <c:ptCount val="7"/>
                <c:pt idx="0">
                  <c:v>00-03 LST</c:v>
                </c:pt>
                <c:pt idx="1">
                  <c:v>03-06 LST</c:v>
                </c:pt>
                <c:pt idx="2">
                  <c:v>09-12 LST</c:v>
                </c:pt>
                <c:pt idx="3">
                  <c:v>12-15 LST</c:v>
                </c:pt>
                <c:pt idx="4">
                  <c:v>15-18 LST</c:v>
                </c:pt>
                <c:pt idx="5">
                  <c:v>18-21 LST</c:v>
                </c:pt>
                <c:pt idx="6">
                  <c:v>21-24 LST</c:v>
                </c:pt>
              </c:strCache>
            </c:strRef>
          </c:cat>
          <c:val>
            <c:numRef>
              <c:f>Sheet1!$B$10:$B$16</c:f>
              <c:numCache>
                <c:formatCode>0%</c:formatCode>
                <c:ptCount val="7"/>
                <c:pt idx="0">
                  <c:v>4.0000000000000022E-2</c:v>
                </c:pt>
                <c:pt idx="1">
                  <c:v>1.0000000000000005E-2</c:v>
                </c:pt>
                <c:pt idx="2">
                  <c:v>3.0000000000000002E-2</c:v>
                </c:pt>
                <c:pt idx="3">
                  <c:v>0.11</c:v>
                </c:pt>
                <c:pt idx="4">
                  <c:v>0.30000000000000032</c:v>
                </c:pt>
                <c:pt idx="5">
                  <c:v>0.36000000000000032</c:v>
                </c:pt>
                <c:pt idx="6">
                  <c:v>0.15000000000000024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cat>
            <c:strRef>
              <c:f>Sheet1!$A$1:$A$4</c:f>
              <c:strCache>
                <c:ptCount val="4"/>
                <c:pt idx="0">
                  <c:v>Maddox Type I</c:v>
                </c:pt>
                <c:pt idx="1">
                  <c:v>Maddox Type II</c:v>
                </c:pt>
                <c:pt idx="2">
                  <c:v>Maddox Type III</c:v>
                </c:pt>
                <c:pt idx="3">
                  <c:v>Maddox Type IV</c:v>
                </c:pt>
              </c:strCache>
            </c:strRef>
          </c:cat>
          <c:val>
            <c:numRef>
              <c:f>Sheet1!$B$1:$B$4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0.31000000000000083</c:v>
                </c:pt>
                <c:pt idx="2">
                  <c:v>0.1</c:v>
                </c:pt>
                <c:pt idx="3">
                  <c:v>4.0000000000000022E-2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cat>
            <c:strRef>
              <c:f>'[flood charts.xlsx]Sheet1'!$A$29:$A$33</c:f>
              <c:strCache>
                <c:ptCount val="5"/>
                <c:pt idx="0">
                  <c:v>76 - 100% of Normal</c:v>
                </c:pt>
                <c:pt idx="1">
                  <c:v>101 - 125% of Normal</c:v>
                </c:pt>
                <c:pt idx="2">
                  <c:v>126 - 150% of Normal</c:v>
                </c:pt>
                <c:pt idx="3">
                  <c:v>151 - 175% of Normal</c:v>
                </c:pt>
                <c:pt idx="4">
                  <c:v>&gt; 175% of Normal</c:v>
                </c:pt>
              </c:strCache>
            </c:strRef>
          </c:cat>
          <c:val>
            <c:numRef>
              <c:f>'[flood charts.xlsx]Sheet1'!$B$29:$B$33</c:f>
              <c:numCache>
                <c:formatCode>0%</c:formatCode>
                <c:ptCount val="5"/>
                <c:pt idx="0">
                  <c:v>7.0000000000000021E-2</c:v>
                </c:pt>
                <c:pt idx="1">
                  <c:v>0.380000000000001</c:v>
                </c:pt>
                <c:pt idx="2">
                  <c:v>0.33000000000000113</c:v>
                </c:pt>
                <c:pt idx="3">
                  <c:v>0.17</c:v>
                </c:pt>
                <c:pt idx="4">
                  <c:v>0.05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cat>
            <c:strRef>
              <c:f>Sheet1!$A$36:$A$40</c:f>
              <c:strCache>
                <c:ptCount val="5"/>
                <c:pt idx="0">
                  <c:v>0 - 5 KT</c:v>
                </c:pt>
                <c:pt idx="1">
                  <c:v>6 - 10 KT</c:v>
                </c:pt>
                <c:pt idx="2">
                  <c:v>11 - 15 KT</c:v>
                </c:pt>
                <c:pt idx="3">
                  <c:v>16 - 20 KT</c:v>
                </c:pt>
                <c:pt idx="4">
                  <c:v>&gt; 21 KT</c:v>
                </c:pt>
              </c:strCache>
            </c:strRef>
          </c:cat>
          <c:val>
            <c:numRef>
              <c:f>Sheet1!$B$36:$B$40</c:f>
              <c:numCache>
                <c:formatCode>0%</c:formatCode>
                <c:ptCount val="5"/>
                <c:pt idx="0">
                  <c:v>0.12000000000000002</c:v>
                </c:pt>
                <c:pt idx="1">
                  <c:v>0.28000000000000008</c:v>
                </c:pt>
                <c:pt idx="2">
                  <c:v>0.27</c:v>
                </c:pt>
                <c:pt idx="3">
                  <c:v>0.12000000000000002</c:v>
                </c:pt>
                <c:pt idx="4">
                  <c:v>0.21000000000000021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cat>
            <c:strRef>
              <c:f>Sheet1!$A$43:$A$48</c:f>
              <c:strCache>
                <c:ptCount val="6"/>
                <c:pt idx="0">
                  <c:v>Cold Front</c:v>
                </c:pt>
                <c:pt idx="1">
                  <c:v>Warm Front</c:v>
                </c:pt>
                <c:pt idx="2">
                  <c:v>Inverted Trough</c:v>
                </c:pt>
                <c:pt idx="3">
                  <c:v>None</c:v>
                </c:pt>
                <c:pt idx="4">
                  <c:v>Dry Line</c:v>
                </c:pt>
                <c:pt idx="5">
                  <c:v>Stationary Front</c:v>
                </c:pt>
              </c:strCache>
            </c:strRef>
          </c:cat>
          <c:val>
            <c:numRef>
              <c:f>Sheet1!$B$43:$B$48</c:f>
              <c:numCache>
                <c:formatCode>0%</c:formatCode>
                <c:ptCount val="6"/>
                <c:pt idx="0">
                  <c:v>0.46</c:v>
                </c:pt>
                <c:pt idx="1">
                  <c:v>0.21000000000000021</c:v>
                </c:pt>
                <c:pt idx="2">
                  <c:v>0.11</c:v>
                </c:pt>
                <c:pt idx="3">
                  <c:v>8.0000000000000043E-2</c:v>
                </c:pt>
                <c:pt idx="4">
                  <c:v>7.0000000000000021E-2</c:v>
                </c:pt>
                <c:pt idx="5">
                  <c:v>7.0000000000000021E-2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cat>
            <c:strRef>
              <c:f>Sheet1!$A$51:$A$56</c:f>
              <c:strCache>
                <c:ptCount val="6"/>
                <c:pt idx="0">
                  <c:v>Region I</c:v>
                </c:pt>
                <c:pt idx="1">
                  <c:v>Region II</c:v>
                </c:pt>
                <c:pt idx="2">
                  <c:v>Region III</c:v>
                </c:pt>
                <c:pt idx="3">
                  <c:v>Region IV</c:v>
                </c:pt>
                <c:pt idx="4">
                  <c:v>Region V</c:v>
                </c:pt>
                <c:pt idx="5">
                  <c:v>Other</c:v>
                </c:pt>
              </c:strCache>
            </c:strRef>
          </c:cat>
          <c:val>
            <c:numRef>
              <c:f>Sheet1!$B$51:$B$56</c:f>
              <c:numCache>
                <c:formatCode>0%</c:formatCode>
                <c:ptCount val="6"/>
                <c:pt idx="0">
                  <c:v>0.58000000000000007</c:v>
                </c:pt>
                <c:pt idx="1">
                  <c:v>0.11</c:v>
                </c:pt>
                <c:pt idx="2">
                  <c:v>0.13</c:v>
                </c:pt>
                <c:pt idx="3">
                  <c:v>4.0000000000000022E-2</c:v>
                </c:pt>
                <c:pt idx="4">
                  <c:v>9.0000000000000024E-2</c:v>
                </c:pt>
                <c:pt idx="5">
                  <c:v>0.05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cat>
            <c:strRef>
              <c:f>Sheet1!$A$51:$A$56</c:f>
              <c:strCache>
                <c:ptCount val="6"/>
                <c:pt idx="0">
                  <c:v>Region I</c:v>
                </c:pt>
                <c:pt idx="1">
                  <c:v>Region II</c:v>
                </c:pt>
                <c:pt idx="2">
                  <c:v>Region III</c:v>
                </c:pt>
                <c:pt idx="3">
                  <c:v>Region IV</c:v>
                </c:pt>
                <c:pt idx="4">
                  <c:v>Region V</c:v>
                </c:pt>
                <c:pt idx="5">
                  <c:v>Region VI</c:v>
                </c:pt>
              </c:strCache>
            </c:strRef>
          </c:cat>
          <c:val>
            <c:numRef>
              <c:f>Sheet1!$B$51:$B$56</c:f>
              <c:numCache>
                <c:formatCode>0%</c:formatCode>
                <c:ptCount val="6"/>
                <c:pt idx="0">
                  <c:v>0.58000000000000007</c:v>
                </c:pt>
                <c:pt idx="1">
                  <c:v>0.11</c:v>
                </c:pt>
                <c:pt idx="2">
                  <c:v>0.13</c:v>
                </c:pt>
                <c:pt idx="3">
                  <c:v>4.0000000000000022E-2</c:v>
                </c:pt>
                <c:pt idx="4">
                  <c:v>9.0000000000000024E-2</c:v>
                </c:pt>
                <c:pt idx="5">
                  <c:v>0.05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cat>
            <c:strRef>
              <c:f>Sheet1!$A$60:$A$63</c:f>
              <c:strCache>
                <c:ptCount val="4"/>
                <c:pt idx="0">
                  <c:v>West of CWA</c:v>
                </c:pt>
                <c:pt idx="1">
                  <c:v>Over CWA</c:v>
                </c:pt>
                <c:pt idx="2">
                  <c:v>East of CWA</c:v>
                </c:pt>
                <c:pt idx="3">
                  <c:v>None Present</c:v>
                </c:pt>
              </c:strCache>
            </c:strRef>
          </c:cat>
          <c:val>
            <c:numRef>
              <c:f>Sheet1!$B$60:$B$63</c:f>
              <c:numCache>
                <c:formatCode>0%</c:formatCode>
                <c:ptCount val="4"/>
                <c:pt idx="0">
                  <c:v>0.29000000000000031</c:v>
                </c:pt>
                <c:pt idx="1">
                  <c:v>0.45</c:v>
                </c:pt>
                <c:pt idx="2">
                  <c:v>0.21000000000000021</c:v>
                </c:pt>
                <c:pt idx="3">
                  <c:v>0.05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0.01667</cdr:x>
      <cdr:y>0.84</cdr:y>
    </cdr:from>
    <cdr:to>
      <cdr:x>0.11667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5334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8770DB5-1A63-436E-96BB-BC33A391C829}" type="datetimeFigureOut">
              <a:rPr lang="en-US"/>
              <a:pPr>
                <a:defRPr/>
              </a:pPr>
              <a:t>8/25/2009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3BCC7B3-9926-4CBC-A901-14831689D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0A607-2743-4668-8BAB-64793488B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D32DA-5075-44D4-89B2-AA2A7A55C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41970-AA2B-4E38-B588-740ECA753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32990-4EAB-4932-9939-B6D2C65AE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5ADCF-F630-4CCC-95B0-FDA79D802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B66AE-B0B7-4312-A6F0-C9CC4CE6D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pic>
        <p:nvPicPr>
          <p:cNvPr id="68" name="Picture 71" descr="WichitaHDRimages009"/>
          <p:cNvPicPr>
            <a:picLocks noChangeAspect="1" noChangeArrowheads="1"/>
          </p:cNvPicPr>
          <p:nvPr userDrawn="1"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8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68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9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FB7-944F-4A40-A6BB-60AE95403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5D96-D2DA-46FE-A2A3-E15C6A42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607C3-7657-4000-8429-F1539DE0B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3622-A50D-49F9-A006-0664FFB49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A100-C481-4E89-BE21-C6A7D91DF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CE1DA-DD3F-49F5-995A-04CE3BC45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1C2AD-F40A-4355-8C15-9CA0F8EF4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A55F6-B66A-41F8-A9BA-76E248EB5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143AD-8EAC-4EF4-A756-90AB40FEE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1B135-A7F6-4098-913A-466EF3F16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99FB0-09AD-4B51-9529-E80F6084A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77606-269A-4EB3-B9C6-898B720CE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0A607-2743-4668-8BAB-64793488B3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CE1DA-DD3F-49F5-995A-04CE3BC45A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353CF-C207-47A6-B6C6-809741F550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53CF-C207-47A6-B6C6-809741F55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DD274-EC99-45D9-87D5-9850825428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0F9C2-056E-4C20-8BF5-F45DBA44EC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A1C53-DC5C-45A4-BC34-46B4F7C227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898C3-7A44-413C-B72F-0FDA3ED9DA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9929D-5646-428A-A137-0829631D31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A5CE7-C19B-4238-B4D8-EC25FB3F67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D32DA-5075-44D4-89B2-AA2A7A55C7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41970-AA2B-4E38-B588-740ECA753D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24B-D9E0-444E-B99B-A127FD8ADD8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8/25/2009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308A-9383-4674-95FC-3D7FC8F600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24B-D9E0-444E-B99B-A127FD8ADD8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8/25/2009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308A-9383-4674-95FC-3D7FC8F600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D274-EC99-45D9-87D5-985082542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24B-D9E0-444E-B99B-A127FD8ADD8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8/25/2009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308A-9383-4674-95FC-3D7FC8F600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24B-D9E0-444E-B99B-A127FD8ADD8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8/25/2009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308A-9383-4674-95FC-3D7FC8F600E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0F9C2-056E-4C20-8BF5-F45DBA44E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A1C53-DC5C-45A4-BC34-46B4F7C22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898C3-7A44-413C-B72F-0FDA3ED9D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929D-5646-428A-A137-0829631D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5CE7-C19B-4238-B4D8-EC25FB3F6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OCWWS SFA Progress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Issue</a:t>
            </a:r>
          </a:p>
          <a:p>
            <a:pPr lvl="0"/>
            <a:endParaRPr lang="en-US" smtClean="0"/>
          </a:p>
          <a:p>
            <a:pPr lvl="0"/>
            <a:endParaRPr lang="en-US" smtClean="0"/>
          </a:p>
          <a:p>
            <a:pPr lvl="0"/>
            <a:r>
              <a:rPr lang="en-US" smtClean="0"/>
              <a:t>Result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182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9144000" cy="619125"/>
          </a:xfrm>
          <a:prstGeom prst="rect">
            <a:avLst/>
          </a:prstGeom>
          <a:solidFill>
            <a:srgbClr val="FFFF99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2000">
                <a:solidFill>
                  <a:srgbClr val="B2B2B2"/>
                </a:solidFill>
                <a:latin typeface="BankGothic Md B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3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smtClean="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fld id="{785E64F0-B1EE-41AD-84F0-5E088063F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45764" name="Freeform 4"/>
            <p:cNvSpPr>
              <a:spLocks/>
            </p:cNvSpPr>
            <p:nvPr userDrawn="1"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45766" name="Oval 6"/>
              <p:cNvSpPr>
                <a:spLocks noChangeArrowheads="1"/>
              </p:cNvSpPr>
              <p:nvPr userDrawn="1"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67" name="Oval 7"/>
              <p:cNvSpPr>
                <a:spLocks noChangeArrowheads="1"/>
              </p:cNvSpPr>
              <p:nvPr userDrawn="1"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68" name="Oval 8"/>
              <p:cNvSpPr>
                <a:spLocks noChangeArrowheads="1"/>
              </p:cNvSpPr>
              <p:nvPr userDrawn="1"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69" name="Oval 9"/>
              <p:cNvSpPr>
                <a:spLocks noChangeArrowheads="1"/>
              </p:cNvSpPr>
              <p:nvPr userDrawn="1"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70" name="Oval 10"/>
              <p:cNvSpPr>
                <a:spLocks noChangeArrowheads="1"/>
              </p:cNvSpPr>
              <p:nvPr userDrawn="1"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71" name="Freeform 11"/>
              <p:cNvSpPr>
                <a:spLocks/>
              </p:cNvSpPr>
              <p:nvPr userDrawn="1"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72" name="Freeform 12"/>
              <p:cNvSpPr>
                <a:spLocks/>
              </p:cNvSpPr>
              <p:nvPr userDrawn="1"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73" name="Freeform 13"/>
              <p:cNvSpPr>
                <a:spLocks/>
              </p:cNvSpPr>
              <p:nvPr userDrawn="1"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74" name="Freeform 14"/>
              <p:cNvSpPr>
                <a:spLocks/>
              </p:cNvSpPr>
              <p:nvPr userDrawn="1"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75" name="Freeform 15"/>
              <p:cNvSpPr>
                <a:spLocks/>
              </p:cNvSpPr>
              <p:nvPr userDrawn="1"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76" name="Oval 16"/>
              <p:cNvSpPr>
                <a:spLocks noChangeArrowheads="1"/>
              </p:cNvSpPr>
              <p:nvPr userDrawn="1"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0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45778" name="Oval 18"/>
              <p:cNvSpPr>
                <a:spLocks noChangeArrowheads="1"/>
              </p:cNvSpPr>
              <p:nvPr userDrawn="1"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79" name="Oval 19"/>
              <p:cNvSpPr>
                <a:spLocks noChangeArrowheads="1"/>
              </p:cNvSpPr>
              <p:nvPr userDrawn="1"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80" name="Oval 20"/>
              <p:cNvSpPr>
                <a:spLocks noChangeArrowheads="1"/>
              </p:cNvSpPr>
              <p:nvPr userDrawn="1"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81" name="Oval 21"/>
              <p:cNvSpPr>
                <a:spLocks noChangeArrowheads="1"/>
              </p:cNvSpPr>
              <p:nvPr userDrawn="1"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82" name="Oval 22"/>
              <p:cNvSpPr>
                <a:spLocks noChangeArrowheads="1"/>
              </p:cNvSpPr>
              <p:nvPr userDrawn="1"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83" name="Oval 23"/>
              <p:cNvSpPr>
                <a:spLocks noChangeArrowheads="1"/>
              </p:cNvSpPr>
              <p:nvPr userDrawn="1"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84" name="Oval 24"/>
              <p:cNvSpPr>
                <a:spLocks noChangeArrowheads="1"/>
              </p:cNvSpPr>
              <p:nvPr userDrawn="1"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85" name="Oval 25"/>
              <p:cNvSpPr>
                <a:spLocks noChangeArrowheads="1"/>
              </p:cNvSpPr>
              <p:nvPr userDrawn="1"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86" name="Freeform 26"/>
              <p:cNvSpPr>
                <a:spLocks/>
              </p:cNvSpPr>
              <p:nvPr userDrawn="1"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87" name="Freeform 27"/>
              <p:cNvSpPr>
                <a:spLocks/>
              </p:cNvSpPr>
              <p:nvPr userDrawn="1"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88" name="Freeform 28"/>
              <p:cNvSpPr>
                <a:spLocks/>
              </p:cNvSpPr>
              <p:nvPr userDrawn="1"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89" name="Freeform 29"/>
              <p:cNvSpPr>
                <a:spLocks/>
              </p:cNvSpPr>
              <p:nvPr userDrawn="1"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90" name="Freeform 30"/>
              <p:cNvSpPr>
                <a:spLocks/>
              </p:cNvSpPr>
              <p:nvPr userDrawn="1"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91" name="Freeform 31"/>
              <p:cNvSpPr>
                <a:spLocks/>
              </p:cNvSpPr>
              <p:nvPr userDrawn="1"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92" name="Freeform 32"/>
              <p:cNvSpPr>
                <a:spLocks/>
              </p:cNvSpPr>
              <p:nvPr userDrawn="1"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93" name="Freeform 33"/>
              <p:cNvSpPr>
                <a:spLocks/>
              </p:cNvSpPr>
              <p:nvPr userDrawn="1"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94" name="Freeform 34"/>
              <p:cNvSpPr>
                <a:spLocks/>
              </p:cNvSpPr>
              <p:nvPr userDrawn="1"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95" name="Freeform 35"/>
              <p:cNvSpPr>
                <a:spLocks/>
              </p:cNvSpPr>
              <p:nvPr userDrawn="1"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1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45797" name="Freeform 37"/>
              <p:cNvSpPr>
                <a:spLocks noEditPoints="1"/>
              </p:cNvSpPr>
              <p:nvPr userDrawn="1"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98" name="Freeform 38"/>
              <p:cNvSpPr>
                <a:spLocks/>
              </p:cNvSpPr>
              <p:nvPr userDrawn="1"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799" name="Freeform 39"/>
              <p:cNvSpPr>
                <a:spLocks/>
              </p:cNvSpPr>
              <p:nvPr userDrawn="1"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00" name="Freeform 40"/>
              <p:cNvSpPr>
                <a:spLocks/>
              </p:cNvSpPr>
              <p:nvPr userDrawn="1"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01" name="Freeform 41"/>
              <p:cNvSpPr>
                <a:spLocks/>
              </p:cNvSpPr>
              <p:nvPr userDrawn="1"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02" name="Freeform 42"/>
              <p:cNvSpPr>
                <a:spLocks/>
              </p:cNvSpPr>
              <p:nvPr userDrawn="1"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03" name="Freeform 43"/>
              <p:cNvSpPr>
                <a:spLocks/>
              </p:cNvSpPr>
              <p:nvPr userDrawn="1"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04" name="Freeform 44"/>
              <p:cNvSpPr>
                <a:spLocks/>
              </p:cNvSpPr>
              <p:nvPr userDrawn="1"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05" name="Freeform 45"/>
              <p:cNvSpPr>
                <a:spLocks/>
              </p:cNvSpPr>
              <p:nvPr userDrawn="1"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06" name="Freeform 46"/>
              <p:cNvSpPr>
                <a:spLocks/>
              </p:cNvSpPr>
              <p:nvPr userDrawn="1"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07" name="Freeform 47"/>
              <p:cNvSpPr>
                <a:spLocks/>
              </p:cNvSpPr>
              <p:nvPr userDrawn="1"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08" name="Oval 48"/>
              <p:cNvSpPr>
                <a:spLocks noChangeArrowheads="1"/>
              </p:cNvSpPr>
              <p:nvPr userDrawn="1"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09" name="Oval 49"/>
              <p:cNvSpPr>
                <a:spLocks noChangeArrowheads="1"/>
              </p:cNvSpPr>
              <p:nvPr userDrawn="1"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10" name="Oval 50"/>
              <p:cNvSpPr>
                <a:spLocks noChangeArrowheads="1"/>
              </p:cNvSpPr>
              <p:nvPr userDrawn="1"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11" name="Oval 51"/>
              <p:cNvSpPr>
                <a:spLocks noChangeArrowheads="1"/>
              </p:cNvSpPr>
              <p:nvPr userDrawn="1"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12" name="Oval 52"/>
              <p:cNvSpPr>
                <a:spLocks noChangeArrowheads="1"/>
              </p:cNvSpPr>
              <p:nvPr userDrawn="1"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13" name="Oval 53"/>
              <p:cNvSpPr>
                <a:spLocks noChangeArrowheads="1"/>
              </p:cNvSpPr>
              <p:nvPr userDrawn="1"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45815" name="Freeform 55"/>
              <p:cNvSpPr>
                <a:spLocks/>
              </p:cNvSpPr>
              <p:nvPr userDrawn="1"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16" name="Freeform 56"/>
              <p:cNvSpPr>
                <a:spLocks/>
              </p:cNvSpPr>
              <p:nvPr userDrawn="1"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17" name="Freeform 57"/>
              <p:cNvSpPr>
                <a:spLocks/>
              </p:cNvSpPr>
              <p:nvPr userDrawn="1"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18" name="Freeform 58"/>
              <p:cNvSpPr>
                <a:spLocks/>
              </p:cNvSpPr>
              <p:nvPr userDrawn="1"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19" name="Freeform 59"/>
              <p:cNvSpPr>
                <a:spLocks/>
              </p:cNvSpPr>
              <p:nvPr userDrawn="1"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20" name="Freeform 60"/>
              <p:cNvSpPr>
                <a:spLocks/>
              </p:cNvSpPr>
              <p:nvPr userDrawn="1"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5821" name="Freeform 61"/>
              <p:cNvSpPr>
                <a:spLocks noEditPoints="1"/>
              </p:cNvSpPr>
              <p:nvPr userDrawn="1"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70" name="Group 62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458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8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8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82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4582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2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3308D1F-C447-4AB3-907C-E37752714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7" name="Picture 72" descr="LEAD_Logo3_3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649913"/>
            <a:ext cx="2020888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32" r:id="rId8"/>
    <p:sldLayoutId id="2147483726" r:id="rId9"/>
    <p:sldLayoutId id="2147483727" r:id="rId10"/>
    <p:sldLayoutId id="2147483728" r:id="rId11"/>
    <p:sldLayoutId id="2147483729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5E64F0-B1EE-41AD-84F0-5E088063F6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3AC24B-D9E0-444E-B99B-A127FD8ADD86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8/25/2009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EFF308A-9383-4674-95FC-3D7FC8F600E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3AC24B-D9E0-444E-B99B-A127FD8ADD86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8/25/2009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EFF308A-9383-4674-95FC-3D7FC8F600E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3AC24B-D9E0-444E-B99B-A127FD8ADD86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8/25/2009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EFF308A-9383-4674-95FC-3D7FC8F600E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33AC24B-D9E0-444E-B99B-A127FD8ADD86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8/25/2009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EFF308A-9383-4674-95FC-3D7FC8F600EC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Flash Flood Climatology for the Goodland County Warning Area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High Plains Conference </a:t>
            </a:r>
          </a:p>
          <a:p>
            <a:r>
              <a:rPr lang="en-US" dirty="0" smtClean="0"/>
              <a:t>August 27, 2009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500 </a:t>
            </a:r>
            <a:r>
              <a:rPr lang="en-US" sz="2800" dirty="0" err="1" smtClean="0"/>
              <a:t>mb</a:t>
            </a:r>
            <a:r>
              <a:rPr lang="en-US" sz="2800" dirty="0" smtClean="0"/>
              <a:t> short-wave trough moving southward down the eastern side of a long-wave ridge.</a:t>
            </a:r>
          </a:p>
          <a:p>
            <a:r>
              <a:rPr lang="en-US" sz="2800" dirty="0" smtClean="0"/>
              <a:t>Winds aloft were westerly with speeds still less than 40 knots at all levels.</a:t>
            </a:r>
          </a:p>
          <a:p>
            <a:r>
              <a:rPr lang="en-US" sz="2800" dirty="0" smtClean="0"/>
              <a:t>Moist air mass extends up to 300 </a:t>
            </a:r>
            <a:r>
              <a:rPr lang="en-US" sz="2800" dirty="0" err="1" smtClean="0"/>
              <a:t>mb</a:t>
            </a:r>
            <a:r>
              <a:rPr lang="en-US" sz="2800" dirty="0" smtClean="0"/>
              <a:t> with PWATs of 145% of normal.</a:t>
            </a:r>
          </a:p>
          <a:p>
            <a:r>
              <a:rPr lang="en-US" sz="2800" dirty="0" smtClean="0"/>
              <a:t>KI ~ 39 and LI ~ -5</a:t>
            </a:r>
          </a:p>
          <a:p>
            <a:r>
              <a:rPr lang="en-US" sz="2800" dirty="0" smtClean="0"/>
              <a:t>This type accounted for 20% of the events studied by Maddox.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III</a:t>
            </a:r>
            <a:endParaRPr lang="en-US" dirty="0"/>
          </a:p>
        </p:txBody>
      </p:sp>
      <p:pic>
        <p:nvPicPr>
          <p:cNvPr id="3074" name="Picture 2" descr="T:\public\mbuller\type 3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"/>
          </a:blip>
          <a:srcRect t="-15476" b="-105599"/>
          <a:stretch>
            <a:fillRect/>
          </a:stretch>
        </p:blipFill>
        <p:spPr bwMode="auto">
          <a:xfrm>
            <a:off x="685800" y="152400"/>
            <a:ext cx="7763256" cy="22205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These were strong synoptic systems which were in contrast to the first two types.</a:t>
            </a:r>
          </a:p>
          <a:p>
            <a:r>
              <a:rPr lang="en-US" sz="2600" dirty="0" smtClean="0"/>
              <a:t>The heavy rains usually covered large areas, and affected locations in the far west and southwest portions of the country.</a:t>
            </a:r>
          </a:p>
          <a:p>
            <a:r>
              <a:rPr lang="en-US" sz="2400" dirty="0" smtClean="0"/>
              <a:t>Exception to this was during the late spring, intense systems that cut off over the Great Basin may pull moist/unstable air upslope into the foothills of the Rocky Mountains.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Temperatures are cooler with much stronger winds that veer with height, and increase to more than 80 knots at 200 </a:t>
            </a:r>
            <a:r>
              <a:rPr lang="en-US" sz="2600" dirty="0" err="1" smtClean="0"/>
              <a:t>mb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PWATs were 159% of normal with KI ~ 27 and LI ~ +1.</a:t>
            </a:r>
            <a:endParaRPr lang="en-US" sz="2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of Normal</a:t>
            </a:r>
            <a:br>
              <a:rPr lang="en-US" dirty="0" smtClean="0"/>
            </a:br>
            <a:r>
              <a:rPr lang="en-US" dirty="0" err="1" smtClean="0"/>
              <a:t>Precipitable</a:t>
            </a:r>
            <a:r>
              <a:rPr lang="en-US" dirty="0" smtClean="0"/>
              <a:t> Water</a:t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3" name="Chart 2"/>
          <p:cNvGraphicFramePr/>
          <p:nvPr/>
        </p:nvGraphicFramePr>
        <p:xfrm>
          <a:off x="228600" y="1066800"/>
          <a:ext cx="8610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400800"/>
            <a:ext cx="3482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Median is </a:t>
            </a:r>
            <a:r>
              <a:rPr lang="en-US" dirty="0" smtClean="0">
                <a:solidFill>
                  <a:schemeClr val="tx1"/>
                </a:solidFill>
              </a:rPr>
              <a:t>131% </a:t>
            </a:r>
            <a:r>
              <a:rPr lang="en-US" dirty="0" smtClean="0">
                <a:solidFill>
                  <a:schemeClr val="tx1"/>
                </a:solidFill>
              </a:rPr>
              <a:t>of normal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Storm Motion Climatology</a:t>
            </a:r>
            <a:endParaRPr lang="en-US" dirty="0" smtClean="0">
              <a:solidFill>
                <a:srgbClr val="FFFFFF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0" y="1066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172200"/>
            <a:ext cx="347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55% between 6 and 15 KT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/>
              <a:t>Synoptic Boundaries</a:t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3" name="Chart 2"/>
          <p:cNvGraphicFramePr/>
          <p:nvPr/>
        </p:nvGraphicFramePr>
        <p:xfrm>
          <a:off x="228600" y="11430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396335"/>
            <a:ext cx="8032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Cold front in area 46% of time  - some sort of boundary present 92% of time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33400" y="5638800"/>
            <a:ext cx="9144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 descr="http://foxmath.files.wordpress.com/2008/06/usa_map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 bwMode="auto">
          <a:xfrm>
            <a:off x="3276600" y="3429000"/>
            <a:ext cx="7620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038600" y="3429000"/>
            <a:ext cx="6096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14600" y="3810000"/>
            <a:ext cx="762000" cy="106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05200" y="2819400"/>
            <a:ext cx="6858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57600" y="2895600"/>
            <a:ext cx="6096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arallelogram 13"/>
          <p:cNvSpPr/>
          <p:nvPr/>
        </p:nvSpPr>
        <p:spPr bwMode="auto">
          <a:xfrm>
            <a:off x="3048000" y="2286000"/>
            <a:ext cx="533400" cy="1066800"/>
          </a:xfrm>
          <a:prstGeom prst="parallelogram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37338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3733800"/>
            <a:ext cx="389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266700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III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297180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41148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5867400"/>
            <a:ext cx="3935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Surface Low Position Regions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33400" y="5638800"/>
            <a:ext cx="9144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 descr="http://foxmath.files.wordpress.com/2008/06/usa_map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152400"/>
            <a:ext cx="9559636" cy="70103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 bwMode="auto">
          <a:xfrm>
            <a:off x="3276600" y="3429000"/>
            <a:ext cx="7620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038600" y="3429000"/>
            <a:ext cx="6096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14600" y="3810000"/>
            <a:ext cx="762000" cy="1066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05200" y="2819400"/>
            <a:ext cx="6858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57600" y="2895600"/>
            <a:ext cx="609600" cy="533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arallelogram 13"/>
          <p:cNvSpPr/>
          <p:nvPr/>
        </p:nvSpPr>
        <p:spPr bwMode="auto">
          <a:xfrm>
            <a:off x="3048000" y="2286000"/>
            <a:ext cx="533400" cy="1066800"/>
          </a:xfrm>
          <a:prstGeom prst="parallelogram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3733800"/>
            <a:ext cx="287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3733800"/>
            <a:ext cx="389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266700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III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297180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41148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4267200" y="762000"/>
          <a:ext cx="5181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0" y="6019800"/>
            <a:ext cx="2970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Surface Low Positions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/>
              <a:t>Surface Low Position</a:t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3" name="Chart 2"/>
          <p:cNvGraphicFramePr/>
          <p:nvPr/>
        </p:nvGraphicFramePr>
        <p:xfrm>
          <a:off x="0" y="10668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248400"/>
            <a:ext cx="8424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58% of events occurred with surface low near the Texas Panhandle.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Flash Flood Data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Period of Record (1994-2007)</a:t>
            </a:r>
          </a:p>
          <a:p>
            <a:r>
              <a:rPr lang="en-US" sz="2000" dirty="0" smtClean="0"/>
              <a:t>141 Events (Approximately 11 per year)</a:t>
            </a:r>
          </a:p>
          <a:p>
            <a:r>
              <a:rPr lang="en-US" sz="2000" dirty="0" smtClean="0"/>
              <a:t>78 Flash Flood Days (Approximately 6 per year)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DSC00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4648200" cy="3429000"/>
          </a:xfrm>
          <a:prstGeom prst="rect">
            <a:avLst/>
          </a:prstGeom>
        </p:spPr>
      </p:pic>
      <p:pic>
        <p:nvPicPr>
          <p:cNvPr id="5" name="Picture 4" descr="P5270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Synoptic Climatology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smtClean="0"/>
              <a:t>700 </a:t>
            </a:r>
            <a:r>
              <a:rPr lang="en-US" dirty="0" err="1" smtClean="0"/>
              <a:t>mb</a:t>
            </a:r>
            <a:r>
              <a:rPr lang="en-US" dirty="0" smtClean="0"/>
              <a:t> Theta-E Axis Position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 smtClean="0">
              <a:solidFill>
                <a:srgbClr val="FFFFFF"/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Rainfall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 a part of going through all of this flash flood data, Scott ran through some rainfall statistics.</a:t>
            </a:r>
          </a:p>
          <a:p>
            <a:r>
              <a:rPr lang="en-US" sz="2400" dirty="0" smtClean="0"/>
              <a:t>From COOP sites in our area, he collected all reports of rain from 1994 to 2007 during March through September.</a:t>
            </a:r>
          </a:p>
          <a:p>
            <a:r>
              <a:rPr lang="en-US" sz="2400" dirty="0" smtClean="0"/>
              <a:t>There were about 250,000 reports of rain.</a:t>
            </a:r>
          </a:p>
          <a:p>
            <a:r>
              <a:rPr lang="en-US" sz="2400" dirty="0" smtClean="0"/>
              <a:t>Using three standard deviations as denoting</a:t>
            </a:r>
            <a:br>
              <a:rPr lang="en-US" sz="2400" dirty="0" smtClean="0"/>
            </a:br>
            <a:r>
              <a:rPr lang="en-US" sz="2400" dirty="0" smtClean="0"/>
              <a:t>statistical significance, rainfall reports over 1.68 inches in 24 hours were considered significant events. </a:t>
            </a:r>
          </a:p>
          <a:p>
            <a:r>
              <a:rPr lang="en-US" sz="2400" dirty="0" smtClean="0"/>
              <a:t>If a station receives over that amount, you were in "significant" territory.  Only 2% of the events qualify.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76799"/>
          </a:xfrm>
        </p:spPr>
        <p:txBody>
          <a:bodyPr/>
          <a:lstStyle/>
          <a:p>
            <a:r>
              <a:rPr lang="en-US" sz="2400" dirty="0" smtClean="0"/>
              <a:t>Flash Flood Events Mainly Occur</a:t>
            </a:r>
          </a:p>
          <a:p>
            <a:pPr lvl="1"/>
            <a:r>
              <a:rPr lang="en-US" sz="2400" dirty="0" smtClean="0"/>
              <a:t>In the summer</a:t>
            </a:r>
          </a:p>
          <a:p>
            <a:pPr lvl="1"/>
            <a:r>
              <a:rPr lang="en-US" sz="2400" dirty="0" smtClean="0"/>
              <a:t>In the late afternoon and evening</a:t>
            </a:r>
          </a:p>
          <a:p>
            <a:pPr lvl="1"/>
            <a:r>
              <a:rPr lang="en-US" sz="2400" dirty="0" smtClean="0"/>
              <a:t>With storm motion speeds between 6 and 15 knots</a:t>
            </a:r>
          </a:p>
          <a:p>
            <a:pPr lvl="1"/>
            <a:r>
              <a:rPr lang="en-US" sz="2400" dirty="0" smtClean="0"/>
              <a:t>With a synoptic boundary in the area</a:t>
            </a:r>
          </a:p>
          <a:p>
            <a:pPr lvl="1"/>
            <a:r>
              <a:rPr lang="en-US" sz="2400" dirty="0" smtClean="0"/>
              <a:t>With a surface low near the Texas Panhandle</a:t>
            </a:r>
          </a:p>
          <a:p>
            <a:pPr lvl="1"/>
            <a:r>
              <a:rPr lang="en-US" sz="2400" dirty="0" smtClean="0"/>
              <a:t>With </a:t>
            </a:r>
            <a:r>
              <a:rPr lang="en-US" sz="2400" dirty="0" err="1" smtClean="0"/>
              <a:t>precipitable</a:t>
            </a:r>
            <a:r>
              <a:rPr lang="en-US" sz="2400" dirty="0" smtClean="0"/>
              <a:t> water values between 125 and 150% of normal</a:t>
            </a:r>
          </a:p>
          <a:p>
            <a:pPr lvl="1"/>
            <a:r>
              <a:rPr lang="en-US" sz="2400" dirty="0" smtClean="0"/>
              <a:t>With a Theta/e axis over or near the area</a:t>
            </a:r>
          </a:p>
          <a:p>
            <a:pPr lvl="1"/>
            <a:r>
              <a:rPr lang="en-US" sz="2400" dirty="0" smtClean="0"/>
              <a:t>In a Maddox Type I or Type II regime </a:t>
            </a:r>
          </a:p>
          <a:p>
            <a:pPr lvl="1">
              <a:buNone/>
            </a:pP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Antecedent precipitation will be looked at prior to flash flood events.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THAT’S ALL!</a:t>
            </a:r>
            <a:endParaRPr lang="en-US" sz="5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Monthly Climatology</a:t>
            </a:r>
            <a:br>
              <a:rPr lang="en-US" smtClean="0"/>
            </a:br>
            <a:endParaRPr lang="en-US" dirty="0" smtClean="0"/>
          </a:p>
        </p:txBody>
      </p:sp>
      <p:graphicFrame>
        <p:nvGraphicFramePr>
          <p:cNvPr id="3" name="Chart 2"/>
          <p:cNvGraphicFramePr/>
          <p:nvPr/>
        </p:nvGraphicFramePr>
        <p:xfrm>
          <a:off x="228600" y="1066800"/>
          <a:ext cx="8610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400800"/>
            <a:ext cx="236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71% occur in JJA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Diurnal Climatology</a:t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685800" y="1066800"/>
          <a:ext cx="8001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172200"/>
            <a:ext cx="5729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81% occur between 3 PM and Midnight LST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Maddox Distribution</a:t>
            </a:r>
            <a:br>
              <a:rPr lang="en-US" dirty="0" smtClean="0"/>
            </a:br>
            <a:endParaRPr lang="en-US" dirty="0" smtClean="0"/>
          </a:p>
        </p:txBody>
      </p:sp>
      <p:graphicFrame>
        <p:nvGraphicFramePr>
          <p:cNvPr id="5" name="Chart 4"/>
          <p:cNvGraphicFramePr/>
          <p:nvPr/>
        </p:nvGraphicFramePr>
        <p:xfrm>
          <a:off x="990600" y="990600"/>
          <a:ext cx="7391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172200"/>
            <a:ext cx="4615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r>
              <a:rPr lang="en-US" dirty="0" smtClean="0">
                <a:solidFill>
                  <a:schemeClr val="tx1"/>
                </a:solidFill>
              </a:rPr>
              <a:t>86% are Maddox Type I or Type II</a:t>
            </a: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General facts from the Maddox Study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Events were characterized based on the 500 </a:t>
            </a:r>
            <a:r>
              <a:rPr lang="en-US" dirty="0" err="1" smtClean="0"/>
              <a:t>mb</a:t>
            </a:r>
            <a:r>
              <a:rPr lang="en-US" dirty="0" smtClean="0"/>
              <a:t> pattern.</a:t>
            </a:r>
          </a:p>
          <a:p>
            <a:r>
              <a:rPr lang="en-US" dirty="0" smtClean="0"/>
              <a:t>In general, flash flood events occurred in weak large scale patterns and without well defined/weak surface features.</a:t>
            </a:r>
          </a:p>
          <a:p>
            <a:r>
              <a:rPr lang="en-US" dirty="0" smtClean="0"/>
              <a:t>Maximum occurrence was in July and August, and had a strong link with the southwest monsoon season.</a:t>
            </a:r>
          </a:p>
          <a:p>
            <a:r>
              <a:rPr lang="en-US" dirty="0" smtClean="0"/>
              <a:t>Most flash floods were produced by rainfalls of 2 inches to less than 4 inches.</a:t>
            </a: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I</a:t>
            </a:r>
            <a:endParaRPr lang="en-US" dirty="0"/>
          </a:p>
        </p:txBody>
      </p:sp>
      <p:pic>
        <p:nvPicPr>
          <p:cNvPr id="6" name="Picture 2" descr="T:\public\mbuller\type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"/>
          </a:blip>
          <a:srcRect t="5462" b="-102868"/>
          <a:stretch>
            <a:fillRect/>
          </a:stretch>
        </p:blipFill>
        <p:spPr bwMode="auto">
          <a:xfrm>
            <a:off x="609600" y="1752600"/>
            <a:ext cx="7763256" cy="198278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sz="2600" dirty="0" smtClean="0"/>
              <a:t>Weak short-wave trough moving northward up the western side of a long-wave ridge.</a:t>
            </a:r>
          </a:p>
          <a:p>
            <a:r>
              <a:rPr lang="en-US" sz="2600" dirty="0" smtClean="0"/>
              <a:t>Very moist conditions extend up to 300 </a:t>
            </a:r>
            <a:r>
              <a:rPr lang="en-US" sz="2600" dirty="0" err="1" smtClean="0"/>
              <a:t>mb</a:t>
            </a:r>
            <a:endParaRPr lang="en-US" sz="2600" dirty="0" smtClean="0"/>
          </a:p>
          <a:p>
            <a:r>
              <a:rPr lang="en-US" sz="2600" dirty="0" smtClean="0"/>
              <a:t>Flow is southerly through 200 </a:t>
            </a:r>
            <a:r>
              <a:rPr lang="en-US" sz="2600" dirty="0" err="1" smtClean="0"/>
              <a:t>mb</a:t>
            </a:r>
            <a:r>
              <a:rPr lang="en-US" sz="2600" dirty="0" smtClean="0"/>
              <a:t>, and is light (less than 40 knots) at all levels.</a:t>
            </a:r>
          </a:p>
          <a:p>
            <a:r>
              <a:rPr lang="en-US" sz="2600" dirty="0" smtClean="0"/>
              <a:t>K index ~40 and LI ~ -4 with PWAT values 184% of the monthly average.</a:t>
            </a:r>
          </a:p>
          <a:p>
            <a:r>
              <a:rPr lang="en-US" sz="2600" dirty="0" smtClean="0"/>
              <a:t>Example of a TYPE I event was the Big Thompson Canyon flash flood from July 1976.</a:t>
            </a:r>
          </a:p>
          <a:p>
            <a:r>
              <a:rPr lang="en-US" sz="2600" dirty="0" smtClean="0"/>
              <a:t>In Maddox’s research, this type included the largest number of events, nearly 50%.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II</a:t>
            </a:r>
            <a:endParaRPr lang="en-US" dirty="0"/>
          </a:p>
        </p:txBody>
      </p:sp>
      <p:pic>
        <p:nvPicPr>
          <p:cNvPr id="2050" name="Picture 2" descr="T:\public\mbuller\type 2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"/>
          </a:blip>
          <a:srcRect t="3641" b="-101957"/>
          <a:stretch>
            <a:fillRect/>
          </a:stretch>
        </p:blipFill>
        <p:spPr bwMode="auto">
          <a:xfrm>
            <a:off x="685800" y="1752600"/>
            <a:ext cx="7763256" cy="199195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FFA9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1699</TotalTime>
  <Words>637</Words>
  <Application>Microsoft Office PowerPoint</Application>
  <PresentationFormat>On-screen Show (4:3)</PresentationFormat>
  <Paragraphs>83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Theme1</vt:lpstr>
      <vt:lpstr>Ripple</vt:lpstr>
      <vt:lpstr>Office Theme</vt:lpstr>
      <vt:lpstr>Flow</vt:lpstr>
      <vt:lpstr>1_Flow</vt:lpstr>
      <vt:lpstr>2_Flow</vt:lpstr>
      <vt:lpstr>4_Flow</vt:lpstr>
      <vt:lpstr>Flash Flood Climatology for the Goodland County Warning Area</vt:lpstr>
      <vt:lpstr>Flash Flood Data</vt:lpstr>
      <vt:lpstr>Monthly Climatology </vt:lpstr>
      <vt:lpstr>Diurnal Climatology </vt:lpstr>
      <vt:lpstr>Maddox Distribution </vt:lpstr>
      <vt:lpstr>General facts from the Maddox Study</vt:lpstr>
      <vt:lpstr>TYPE I</vt:lpstr>
      <vt:lpstr>TYPE I</vt:lpstr>
      <vt:lpstr>TYPE II</vt:lpstr>
      <vt:lpstr>TYPE II</vt:lpstr>
      <vt:lpstr>TYPE III</vt:lpstr>
      <vt:lpstr>TYPE III</vt:lpstr>
      <vt:lpstr>TYPE III</vt:lpstr>
      <vt:lpstr>Percent of Normal Precipitable Water </vt:lpstr>
      <vt:lpstr>Storm Motion Climatology</vt:lpstr>
      <vt:lpstr> Synoptic Boundaries </vt:lpstr>
      <vt:lpstr>Slide 17</vt:lpstr>
      <vt:lpstr>Slide 18</vt:lpstr>
      <vt:lpstr> Surface Low Position </vt:lpstr>
      <vt:lpstr>Synoptic Climatology (700 mb Theta-E Axis Position) </vt:lpstr>
      <vt:lpstr>Significant Rainfall</vt:lpstr>
      <vt:lpstr>Summary</vt:lpstr>
      <vt:lpstr>Future Work</vt:lpstr>
      <vt:lpstr>Slide 24</vt:lpstr>
    </vt:vector>
  </TitlesOfParts>
  <Company>NATIONAL WEATHER SERVICE-GLD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- In - Brief</dc:title>
  <dc:creator>SEC</dc:creator>
  <cp:lastModifiedBy>mark.buller</cp:lastModifiedBy>
  <cp:revision>160</cp:revision>
  <cp:lastPrinted>1999-05-21T15:26:02Z</cp:lastPrinted>
  <dcterms:created xsi:type="dcterms:W3CDTF">1999-03-19T20:48:43Z</dcterms:created>
  <dcterms:modified xsi:type="dcterms:W3CDTF">2009-08-25T22:14:18Z</dcterms:modified>
</cp:coreProperties>
</file>