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2" r:id="rId2"/>
  </p:sldMasterIdLst>
  <p:notesMasterIdLst>
    <p:notesMasterId r:id="rId66"/>
  </p:notesMasterIdLst>
  <p:handoutMasterIdLst>
    <p:handoutMasterId r:id="rId67"/>
  </p:handoutMasterIdLst>
  <p:sldIdLst>
    <p:sldId id="526" r:id="rId3"/>
    <p:sldId id="769" r:id="rId4"/>
    <p:sldId id="772" r:id="rId5"/>
    <p:sldId id="770" r:id="rId6"/>
    <p:sldId id="771" r:id="rId7"/>
    <p:sldId id="533" r:id="rId8"/>
    <p:sldId id="740" r:id="rId9"/>
    <p:sldId id="470" r:id="rId10"/>
    <p:sldId id="738" r:id="rId11"/>
    <p:sldId id="516" r:id="rId12"/>
    <p:sldId id="737" r:id="rId13"/>
    <p:sldId id="634" r:id="rId14"/>
    <p:sldId id="748" r:id="rId15"/>
    <p:sldId id="753" r:id="rId16"/>
    <p:sldId id="749" r:id="rId17"/>
    <p:sldId id="623" r:id="rId18"/>
    <p:sldId id="743" r:id="rId19"/>
    <p:sldId id="744" r:id="rId20"/>
    <p:sldId id="715" r:id="rId21"/>
    <p:sldId id="716" r:id="rId22"/>
    <p:sldId id="736" r:id="rId23"/>
    <p:sldId id="742" r:id="rId24"/>
    <p:sldId id="745" r:id="rId25"/>
    <p:sldId id="750" r:id="rId26"/>
    <p:sldId id="751" r:id="rId27"/>
    <p:sldId id="752" r:id="rId28"/>
    <p:sldId id="724" r:id="rId29"/>
    <p:sldId id="773" r:id="rId30"/>
    <p:sldId id="774" r:id="rId31"/>
    <p:sldId id="775" r:id="rId32"/>
    <p:sldId id="776" r:id="rId33"/>
    <p:sldId id="777" r:id="rId34"/>
    <p:sldId id="779" r:id="rId35"/>
    <p:sldId id="780" r:id="rId36"/>
    <p:sldId id="781" r:id="rId37"/>
    <p:sldId id="782" r:id="rId38"/>
    <p:sldId id="783" r:id="rId39"/>
    <p:sldId id="784" r:id="rId40"/>
    <p:sldId id="785" r:id="rId41"/>
    <p:sldId id="786" r:id="rId42"/>
    <p:sldId id="787" r:id="rId43"/>
    <p:sldId id="754" r:id="rId44"/>
    <p:sldId id="755" r:id="rId45"/>
    <p:sldId id="756" r:id="rId46"/>
    <p:sldId id="757" r:id="rId47"/>
    <p:sldId id="758" r:id="rId48"/>
    <p:sldId id="759" r:id="rId49"/>
    <p:sldId id="764" r:id="rId50"/>
    <p:sldId id="768" r:id="rId51"/>
    <p:sldId id="767" r:id="rId52"/>
    <p:sldId id="762" r:id="rId53"/>
    <p:sldId id="763" r:id="rId54"/>
    <p:sldId id="766" r:id="rId55"/>
    <p:sldId id="765" r:id="rId56"/>
    <p:sldId id="788" r:id="rId57"/>
    <p:sldId id="789" r:id="rId58"/>
    <p:sldId id="790" r:id="rId59"/>
    <p:sldId id="791" r:id="rId60"/>
    <p:sldId id="792" r:id="rId61"/>
    <p:sldId id="793" r:id="rId62"/>
    <p:sldId id="794" r:id="rId63"/>
    <p:sldId id="690" r:id="rId64"/>
    <p:sldId id="502" r:id="rId65"/>
  </p:sldIdLst>
  <p:sldSz cx="9144000" cy="6858000" type="screen4x3"/>
  <p:notesSz cx="6934200" cy="9220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A27B00"/>
    <a:srgbClr val="CC9900"/>
    <a:srgbClr val="FFFF99"/>
    <a:srgbClr val="FFCC00"/>
    <a:srgbClr val="FFFF00"/>
    <a:srgbClr val="FFCC66"/>
    <a:srgbClr val="663300"/>
    <a:srgbClr val="FF3300"/>
    <a:srgbClr val="DDDDD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22" autoAdjust="0"/>
    <p:restoredTop sz="94718" autoAdjust="0"/>
  </p:normalViewPr>
  <p:slideViewPr>
    <p:cSldViewPr>
      <p:cViewPr>
        <p:scale>
          <a:sx n="66" d="100"/>
          <a:sy n="66" d="100"/>
        </p:scale>
        <p:origin x="-480" y="-96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32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image" Target="../media/image52.emf"/><Relationship Id="rId4" Type="http://schemas.openxmlformats.org/officeDocument/2006/relationships/image" Target="../media/image5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044" tIns="46022" rIns="92044" bIns="46022" numCol="1" anchor="t" anchorCtr="0" compatLnSpc="1">
            <a:prstTxWarp prst="textNoShape">
              <a:avLst/>
            </a:prstTxWarp>
          </a:bodyPr>
          <a:lstStyle>
            <a:lvl1pPr defTabSz="920750" eaLnBrk="0" hangingPunct="0">
              <a:defRPr sz="1200">
                <a:effectLst>
                  <a:outerShdw blurRad="38100" dist="38100" dir="2700000" algn="tl">
                    <a:srgbClr val="C0C0C0"/>
                  </a:outerShdw>
                </a:effectLst>
              </a:defRPr>
            </a:lvl1pPr>
          </a:lstStyle>
          <a:p>
            <a:endParaRPr lang="en-US"/>
          </a:p>
        </p:txBody>
      </p:sp>
      <p:sp>
        <p:nvSpPr>
          <p:cNvPr id="28675" name="Rectangle 3"/>
          <p:cNvSpPr>
            <a:spLocks noGrp="1" noChangeArrowheads="1"/>
          </p:cNvSpPr>
          <p:nvPr>
            <p:ph type="dt" sz="quarter" idx="1"/>
          </p:nvPr>
        </p:nvSpPr>
        <p:spPr bwMode="auto">
          <a:xfrm>
            <a:off x="3929063" y="0"/>
            <a:ext cx="3005137" cy="461963"/>
          </a:xfrm>
          <a:prstGeom prst="rect">
            <a:avLst/>
          </a:prstGeom>
          <a:noFill/>
          <a:ln w="9525">
            <a:noFill/>
            <a:miter lim="800000"/>
            <a:headEnd/>
            <a:tailEnd/>
          </a:ln>
          <a:effectLst/>
        </p:spPr>
        <p:txBody>
          <a:bodyPr vert="horz" wrap="square" lIns="92044" tIns="46022" rIns="92044" bIns="46022" numCol="1" anchor="t" anchorCtr="0" compatLnSpc="1">
            <a:prstTxWarp prst="textNoShape">
              <a:avLst/>
            </a:prstTxWarp>
          </a:bodyPr>
          <a:lstStyle>
            <a:lvl1pPr algn="r" defTabSz="920750" eaLnBrk="0" hangingPunct="0">
              <a:defRPr sz="1200">
                <a:effectLst>
                  <a:outerShdw blurRad="38100" dist="38100" dir="2700000" algn="tl">
                    <a:srgbClr val="C0C0C0"/>
                  </a:outerShdw>
                </a:effectLst>
              </a:defRPr>
            </a:lvl1pPr>
          </a:lstStyle>
          <a:p>
            <a:endParaRPr lang="en-US"/>
          </a:p>
        </p:txBody>
      </p:sp>
      <p:sp>
        <p:nvSpPr>
          <p:cNvPr id="28676" name="Rectangle 4"/>
          <p:cNvSpPr>
            <a:spLocks noGrp="1" noChangeArrowheads="1"/>
          </p:cNvSpPr>
          <p:nvPr>
            <p:ph type="ftr" sz="quarter" idx="2"/>
          </p:nvPr>
        </p:nvSpPr>
        <p:spPr bwMode="auto">
          <a:xfrm>
            <a:off x="0" y="8758238"/>
            <a:ext cx="3005138" cy="461962"/>
          </a:xfrm>
          <a:prstGeom prst="rect">
            <a:avLst/>
          </a:prstGeom>
          <a:noFill/>
          <a:ln w="9525">
            <a:noFill/>
            <a:miter lim="800000"/>
            <a:headEnd/>
            <a:tailEnd/>
          </a:ln>
          <a:effectLst/>
        </p:spPr>
        <p:txBody>
          <a:bodyPr vert="horz" wrap="square" lIns="92044" tIns="46022" rIns="92044" bIns="46022" numCol="1" anchor="b" anchorCtr="0" compatLnSpc="1">
            <a:prstTxWarp prst="textNoShape">
              <a:avLst/>
            </a:prstTxWarp>
          </a:bodyPr>
          <a:lstStyle>
            <a:lvl1pPr defTabSz="920750" eaLnBrk="0" hangingPunct="0">
              <a:defRPr sz="1200">
                <a:effectLst>
                  <a:outerShdw blurRad="38100" dist="38100" dir="2700000" algn="tl">
                    <a:srgbClr val="C0C0C0"/>
                  </a:outerShdw>
                </a:effectLst>
              </a:defRPr>
            </a:lvl1pPr>
          </a:lstStyle>
          <a:p>
            <a:endParaRPr lang="en-US"/>
          </a:p>
        </p:txBody>
      </p:sp>
      <p:sp>
        <p:nvSpPr>
          <p:cNvPr id="28677" name="Rectangle 5"/>
          <p:cNvSpPr>
            <a:spLocks noGrp="1" noChangeArrowheads="1"/>
          </p:cNvSpPr>
          <p:nvPr>
            <p:ph type="sldNum" sz="quarter" idx="3"/>
          </p:nvPr>
        </p:nvSpPr>
        <p:spPr bwMode="auto">
          <a:xfrm>
            <a:off x="3929063" y="8758238"/>
            <a:ext cx="3005137" cy="461962"/>
          </a:xfrm>
          <a:prstGeom prst="rect">
            <a:avLst/>
          </a:prstGeom>
          <a:noFill/>
          <a:ln w="9525">
            <a:noFill/>
            <a:miter lim="800000"/>
            <a:headEnd/>
            <a:tailEnd/>
          </a:ln>
          <a:effectLst/>
        </p:spPr>
        <p:txBody>
          <a:bodyPr vert="horz" wrap="square" lIns="92044" tIns="46022" rIns="92044" bIns="46022" numCol="1" anchor="b" anchorCtr="0" compatLnSpc="1">
            <a:prstTxWarp prst="textNoShape">
              <a:avLst/>
            </a:prstTxWarp>
          </a:bodyPr>
          <a:lstStyle>
            <a:lvl1pPr algn="r" defTabSz="920750" eaLnBrk="0" hangingPunct="0">
              <a:defRPr sz="1200">
                <a:effectLst>
                  <a:outerShdw blurRad="38100" dist="38100" dir="2700000" algn="tl">
                    <a:srgbClr val="C0C0C0"/>
                  </a:outerShdw>
                </a:effectLst>
              </a:defRPr>
            </a:lvl1pPr>
          </a:lstStyle>
          <a:p>
            <a:fld id="{ADAC9C0E-7EBA-4DFA-807B-C7428C894BDD}"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044" tIns="46022" rIns="92044" bIns="46022" numCol="1" anchor="t" anchorCtr="0" compatLnSpc="1">
            <a:prstTxWarp prst="textNoShape">
              <a:avLst/>
            </a:prstTxWarp>
          </a:bodyPr>
          <a:lstStyle>
            <a:lvl1pPr defTabSz="920750">
              <a:defRPr sz="1200"/>
            </a:lvl1pPr>
          </a:lstStyle>
          <a:p>
            <a:endParaRPr lang="en-US"/>
          </a:p>
        </p:txBody>
      </p:sp>
      <p:sp>
        <p:nvSpPr>
          <p:cNvPr id="19459" name="Rectangle 3"/>
          <p:cNvSpPr>
            <a:spLocks noGrp="1" noChangeArrowheads="1"/>
          </p:cNvSpPr>
          <p:nvPr>
            <p:ph type="dt" idx="1"/>
          </p:nvPr>
        </p:nvSpPr>
        <p:spPr bwMode="auto">
          <a:xfrm>
            <a:off x="3929063" y="0"/>
            <a:ext cx="3005137" cy="461963"/>
          </a:xfrm>
          <a:prstGeom prst="rect">
            <a:avLst/>
          </a:prstGeom>
          <a:noFill/>
          <a:ln w="9525">
            <a:noFill/>
            <a:miter lim="800000"/>
            <a:headEnd/>
            <a:tailEnd/>
          </a:ln>
          <a:effectLst/>
        </p:spPr>
        <p:txBody>
          <a:bodyPr vert="horz" wrap="square" lIns="92044" tIns="46022" rIns="92044" bIns="46022" numCol="1" anchor="t" anchorCtr="0" compatLnSpc="1">
            <a:prstTxWarp prst="textNoShape">
              <a:avLst/>
            </a:prstTxWarp>
          </a:bodyPr>
          <a:lstStyle>
            <a:lvl1pPr algn="r" defTabSz="920750">
              <a:defRPr sz="1200"/>
            </a:lvl1pPr>
          </a:lstStyle>
          <a:p>
            <a:endParaRPr lang="en-US"/>
          </a:p>
        </p:txBody>
      </p:sp>
      <p:sp>
        <p:nvSpPr>
          <p:cNvPr id="19460" name="Rectangle 4"/>
          <p:cNvSpPr>
            <a:spLocks noGrp="1" noRot="1" noChangeAspect="1" noChangeArrowheads="1" noTextEdit="1"/>
          </p:cNvSpPr>
          <p:nvPr>
            <p:ph type="sldImg" idx="2"/>
          </p:nvPr>
        </p:nvSpPr>
        <p:spPr bwMode="auto">
          <a:xfrm>
            <a:off x="1162050" y="690563"/>
            <a:ext cx="4611688" cy="3459162"/>
          </a:xfrm>
          <a:prstGeom prst="rect">
            <a:avLst/>
          </a:prstGeom>
          <a:noFill/>
          <a:ln w="9525">
            <a:solidFill>
              <a:srgbClr val="000000"/>
            </a:solidFill>
            <a:miter lim="800000"/>
            <a:headEnd/>
            <a:tailEnd/>
          </a:ln>
          <a:effectLst/>
        </p:spPr>
      </p:sp>
      <p:sp>
        <p:nvSpPr>
          <p:cNvPr id="19461" name="Rectangle 5"/>
          <p:cNvSpPr>
            <a:spLocks noGrp="1" noChangeArrowheads="1"/>
          </p:cNvSpPr>
          <p:nvPr>
            <p:ph type="body" sz="quarter" idx="3"/>
          </p:nvPr>
        </p:nvSpPr>
        <p:spPr bwMode="auto">
          <a:xfrm>
            <a:off x="923925" y="4378325"/>
            <a:ext cx="5086350" cy="4151313"/>
          </a:xfrm>
          <a:prstGeom prst="rect">
            <a:avLst/>
          </a:prstGeom>
          <a:noFill/>
          <a:ln w="9525">
            <a:noFill/>
            <a:miter lim="800000"/>
            <a:headEnd/>
            <a:tailEnd/>
          </a:ln>
          <a:effectLst/>
        </p:spPr>
        <p:txBody>
          <a:bodyPr vert="horz" wrap="square" lIns="92044" tIns="46022" rIns="92044" bIns="4602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462" name="Rectangle 6"/>
          <p:cNvSpPr>
            <a:spLocks noGrp="1" noChangeArrowheads="1"/>
          </p:cNvSpPr>
          <p:nvPr>
            <p:ph type="ftr" sz="quarter" idx="4"/>
          </p:nvPr>
        </p:nvSpPr>
        <p:spPr bwMode="auto">
          <a:xfrm>
            <a:off x="0" y="8758238"/>
            <a:ext cx="3005138" cy="461962"/>
          </a:xfrm>
          <a:prstGeom prst="rect">
            <a:avLst/>
          </a:prstGeom>
          <a:noFill/>
          <a:ln w="9525">
            <a:noFill/>
            <a:miter lim="800000"/>
            <a:headEnd/>
            <a:tailEnd/>
          </a:ln>
          <a:effectLst/>
        </p:spPr>
        <p:txBody>
          <a:bodyPr vert="horz" wrap="square" lIns="92044" tIns="46022" rIns="92044" bIns="46022" numCol="1" anchor="b" anchorCtr="0" compatLnSpc="1">
            <a:prstTxWarp prst="textNoShape">
              <a:avLst/>
            </a:prstTxWarp>
          </a:bodyPr>
          <a:lstStyle>
            <a:lvl1pPr defTabSz="920750">
              <a:defRPr sz="1200"/>
            </a:lvl1pPr>
          </a:lstStyle>
          <a:p>
            <a:endParaRPr lang="en-US"/>
          </a:p>
        </p:txBody>
      </p:sp>
      <p:sp>
        <p:nvSpPr>
          <p:cNvPr id="19463" name="Rectangle 7"/>
          <p:cNvSpPr>
            <a:spLocks noGrp="1" noChangeArrowheads="1"/>
          </p:cNvSpPr>
          <p:nvPr>
            <p:ph type="sldNum" sz="quarter" idx="5"/>
          </p:nvPr>
        </p:nvSpPr>
        <p:spPr bwMode="auto">
          <a:xfrm>
            <a:off x="3929063" y="8758238"/>
            <a:ext cx="3005137" cy="461962"/>
          </a:xfrm>
          <a:prstGeom prst="rect">
            <a:avLst/>
          </a:prstGeom>
          <a:noFill/>
          <a:ln w="9525">
            <a:noFill/>
            <a:miter lim="800000"/>
            <a:headEnd/>
            <a:tailEnd/>
          </a:ln>
          <a:effectLst/>
        </p:spPr>
        <p:txBody>
          <a:bodyPr vert="horz" wrap="square" lIns="92044" tIns="46022" rIns="92044" bIns="46022" numCol="1" anchor="b" anchorCtr="0" compatLnSpc="1">
            <a:prstTxWarp prst="textNoShape">
              <a:avLst/>
            </a:prstTxWarp>
          </a:bodyPr>
          <a:lstStyle>
            <a:lvl1pPr algn="r" defTabSz="920750">
              <a:defRPr sz="1200"/>
            </a:lvl1pPr>
          </a:lstStyle>
          <a:p>
            <a:fld id="{CC22B9FB-BE00-4199-A2D7-14B4E3BC0FDE}"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995314A7-669A-419A-96C9-B3B7B95FC075}" type="slidenum">
              <a:rPr lang="en-US"/>
              <a:pPr/>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8B8B1F-9B3A-4852-ADC1-51F403C4AEDF}" type="slidenum">
              <a:rPr lang="en-US"/>
              <a:pPr/>
              <a:t>59</a:t>
            </a:fld>
            <a:endParaRPr lang="en-US"/>
          </a:p>
        </p:txBody>
      </p:sp>
      <p:sp>
        <p:nvSpPr>
          <p:cNvPr id="156674" name="Rectangle 2"/>
          <p:cNvSpPr>
            <a:spLocks noRo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A5BBFF-108B-4278-9393-0B69B2895E5D}" type="slidenum">
              <a:rPr lang="en-US"/>
              <a:pPr/>
              <a:t>60</a:t>
            </a:fld>
            <a:endParaRPr lang="en-US"/>
          </a:p>
        </p:txBody>
      </p:sp>
      <p:sp>
        <p:nvSpPr>
          <p:cNvPr id="157698" name="Rectangle 2"/>
          <p:cNvSpPr>
            <a:spLocks noRo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881FAF-D92C-4CEE-BCC8-F0D1F6502079}" type="slidenum">
              <a:rPr lang="en-US"/>
              <a:pPr/>
              <a:t>61</a:t>
            </a:fld>
            <a:endParaRPr lang="en-US"/>
          </a:p>
        </p:txBody>
      </p:sp>
      <p:sp>
        <p:nvSpPr>
          <p:cNvPr id="158722" name="Rectangle 2"/>
          <p:cNvSpPr>
            <a:spLocks noRo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BA5229-2CFE-47C0-B5BF-55357A129353}" type="slidenum">
              <a:rPr lang="en-US"/>
              <a:pPr/>
              <a:t>8</a:t>
            </a:fld>
            <a:endParaRPr lang="en-US"/>
          </a:p>
        </p:txBody>
      </p:sp>
      <p:sp>
        <p:nvSpPr>
          <p:cNvPr id="519170" name="Rectangle 2"/>
          <p:cNvSpPr>
            <a:spLocks noGrp="1" noRot="1" noChangeAspect="1" noChangeArrowheads="1"/>
          </p:cNvSpPr>
          <p:nvPr>
            <p:ph type="sldImg"/>
          </p:nvPr>
        </p:nvSpPr>
        <p:spPr bwMode="auto">
          <a:xfrm>
            <a:off x="1155700" y="688975"/>
            <a:ext cx="4598988" cy="3449638"/>
          </a:xfrm>
          <a:prstGeom prst="rect">
            <a:avLst/>
          </a:prstGeom>
          <a:solidFill>
            <a:srgbClr val="FFFFFF"/>
          </a:solidFill>
          <a:ln>
            <a:solidFill>
              <a:srgbClr val="000000"/>
            </a:solidFill>
            <a:miter lim="800000"/>
            <a:headEnd/>
            <a:tailEnd/>
          </a:ln>
        </p:spPr>
      </p:sp>
      <p:sp>
        <p:nvSpPr>
          <p:cNvPr id="519171" name="Rectangle 3"/>
          <p:cNvSpPr>
            <a:spLocks noGrp="1" noChangeArrowheads="1"/>
          </p:cNvSpPr>
          <p:nvPr>
            <p:ph type="body" idx="1"/>
          </p:nvPr>
        </p:nvSpPr>
        <p:spPr bwMode="auto">
          <a:xfrm>
            <a:off x="920750" y="4367213"/>
            <a:ext cx="5065713" cy="4138612"/>
          </a:xfrm>
          <a:prstGeom prst="rect">
            <a:avLst/>
          </a:prstGeom>
          <a:solidFill>
            <a:srgbClr val="FFFFFF"/>
          </a:solidFill>
          <a:ln>
            <a:solidFill>
              <a:srgbClr val="000000"/>
            </a:solidFill>
            <a:miter lim="800000"/>
            <a:headEnd/>
            <a:tailEnd/>
          </a:ln>
        </p:spPr>
        <p:txBody>
          <a:bodyPr lIns="92044" tIns="46022" rIns="92044" bIns="46022"/>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2E4C907A-D2EE-4592-92BE-145704D2557C}" type="slidenum">
              <a:rPr lang="en-US" smtClean="0"/>
              <a:pPr/>
              <a:t>41</a:t>
            </a:fld>
            <a:endParaRPr lang="en-US" smtClean="0"/>
          </a:p>
        </p:txBody>
      </p:sp>
      <p:sp>
        <p:nvSpPr>
          <p:cNvPr id="32771" name="Rectangle 2"/>
          <p:cNvSpPr>
            <a:spLocks noRo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D33203-5DD7-40F1-98DD-717EED0AA727}" type="slidenum">
              <a:rPr lang="en-US"/>
              <a:pPr/>
              <a:t>51</a:t>
            </a:fld>
            <a:endParaRPr lang="en-US"/>
          </a:p>
        </p:txBody>
      </p:sp>
      <p:sp>
        <p:nvSpPr>
          <p:cNvPr id="1000450" name="Rectangle 2"/>
          <p:cNvSpPr>
            <a:spLocks noGrp="1" noRot="1" noChangeAspect="1" noChangeArrowheads="1" noTextEdit="1"/>
          </p:cNvSpPr>
          <p:nvPr>
            <p:ph type="sldImg"/>
          </p:nvPr>
        </p:nvSpPr>
        <p:spPr>
          <a:xfrm>
            <a:off x="1162050" y="692150"/>
            <a:ext cx="4610100" cy="3457575"/>
          </a:xfrm>
          <a:ln/>
        </p:spPr>
      </p:sp>
      <p:sp>
        <p:nvSpPr>
          <p:cNvPr id="1000451" name="Rectangle 3"/>
          <p:cNvSpPr>
            <a:spLocks noGrp="1" noChangeArrowheads="1"/>
          </p:cNvSpPr>
          <p:nvPr>
            <p:ph type="body" idx="1"/>
          </p:nvPr>
        </p:nvSpPr>
        <p:spPr>
          <a:xfrm>
            <a:off x="693738" y="4379913"/>
            <a:ext cx="5546725" cy="4148137"/>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45EB63-D36A-4613-92BF-F806AF04DECB}" type="slidenum">
              <a:rPr lang="en-US"/>
              <a:pPr/>
              <a:t>53</a:t>
            </a:fld>
            <a:endParaRPr lang="en-US"/>
          </a:p>
        </p:txBody>
      </p:sp>
      <p:sp>
        <p:nvSpPr>
          <p:cNvPr id="1005570" name="Rectangle 2"/>
          <p:cNvSpPr>
            <a:spLocks noGrp="1" noRot="1" noChangeAspect="1" noChangeArrowheads="1" noTextEdit="1"/>
          </p:cNvSpPr>
          <p:nvPr>
            <p:ph type="sldImg"/>
          </p:nvPr>
        </p:nvSpPr>
        <p:spPr>
          <a:xfrm>
            <a:off x="1162050" y="692150"/>
            <a:ext cx="4610100" cy="3457575"/>
          </a:xfrm>
          <a:ln/>
        </p:spPr>
      </p:sp>
      <p:sp>
        <p:nvSpPr>
          <p:cNvPr id="1005571" name="Rectangle 3"/>
          <p:cNvSpPr>
            <a:spLocks noGrp="1" noChangeArrowheads="1"/>
          </p:cNvSpPr>
          <p:nvPr>
            <p:ph type="body" idx="1"/>
          </p:nvPr>
        </p:nvSpPr>
        <p:spPr>
          <a:xfrm>
            <a:off x="693738" y="4379913"/>
            <a:ext cx="5546725" cy="4148137"/>
          </a:xfrm>
        </p:spPr>
        <p:txBody>
          <a:bodyPr/>
          <a:lstStyle/>
          <a:p>
            <a:r>
              <a:rPr lang="en-US"/>
              <a:t>The new Drought Impact Reporter will include more categories.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1F860D-487F-4456-B816-C43E10664DA1}" type="slidenum">
              <a:rPr lang="en-US"/>
              <a:pPr/>
              <a:t>55</a:t>
            </a:fld>
            <a:endParaRPr lang="en-US"/>
          </a:p>
        </p:txBody>
      </p:sp>
      <p:sp>
        <p:nvSpPr>
          <p:cNvPr id="147458" name="Rectangle 2"/>
          <p:cNvSpPr>
            <a:spLocks noRot="1"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74AD0C-0245-4360-BF4A-2B0AC8F63F88}" type="slidenum">
              <a:rPr lang="en-US"/>
              <a:pPr/>
              <a:t>56</a:t>
            </a:fld>
            <a:endParaRPr lang="en-US"/>
          </a:p>
        </p:txBody>
      </p:sp>
      <p:sp>
        <p:nvSpPr>
          <p:cNvPr id="153602" name="Rectangle 2"/>
          <p:cNvSpPr>
            <a:spLocks noRo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8660FC-35BC-4254-BDAC-A841D427DE82}" type="slidenum">
              <a:rPr lang="en-US"/>
              <a:pPr/>
              <a:t>57</a:t>
            </a:fld>
            <a:endParaRPr lang="en-US"/>
          </a:p>
        </p:txBody>
      </p:sp>
      <p:sp>
        <p:nvSpPr>
          <p:cNvPr id="154626" name="Rectangle 2"/>
          <p:cNvSpPr>
            <a:spLocks noRo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A953D1-F59D-49A1-A153-DA9AD56F4B30}" type="slidenum">
              <a:rPr lang="en-US"/>
              <a:pPr/>
              <a:t>58</a:t>
            </a:fld>
            <a:endParaRPr lang="en-US"/>
          </a:p>
        </p:txBody>
      </p:sp>
      <p:sp>
        <p:nvSpPr>
          <p:cNvPr id="155650" name="Rectangle 2"/>
          <p:cNvSpPr>
            <a:spLocks noRo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041B2F-0F57-4B39-A079-43E8E6DE4602}"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761C3F1-7B14-4655-9CDC-D6970BE2D70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312E729-3E85-4C93-9848-2D9B70C1EA8E}"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ED520A5-73A3-4EC4-B09F-C355CFBDB4B0}"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541579D-B4D5-475A-89C3-C2D09511ADCC}"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8E9BC12-1F67-4BE2-ADE0-6A71EBE2133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D30D16F-76C0-4734-AF0D-DF9D3D2B411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BA3D438-F56E-4CD7-B5FA-827F9FF5B94E}"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866D218-167D-4FD9-9545-4575562F4EB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6930E5F-9EC2-4904-8A18-74EEDE5E80E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9B868A0-0AE0-4497-A969-190A300B7A6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6.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jpe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w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5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754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54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5754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5754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5156A4B-450C-4EC2-8054-842E901F54E2}" type="slidenum">
              <a:rPr lang="en-US"/>
              <a:pPr/>
              <a:t>‹#›</a:t>
            </a:fld>
            <a:endParaRPr lang="en-US"/>
          </a:p>
        </p:txBody>
      </p:sp>
      <p:pic>
        <p:nvPicPr>
          <p:cNvPr id="575495" name="Picture 7" descr="new_design5"/>
          <p:cNvPicPr>
            <a:picLocks noChangeAspect="1" noChangeArrowheads="1"/>
          </p:cNvPicPr>
          <p:nvPr/>
        </p:nvPicPr>
        <p:blipFill>
          <a:blip r:embed="rId13" cstate="print"/>
          <a:srcRect/>
          <a:stretch>
            <a:fillRect/>
          </a:stretch>
        </p:blipFill>
        <p:spPr bwMode="auto">
          <a:xfrm>
            <a:off x="0" y="0"/>
            <a:ext cx="9144000" cy="6858000"/>
          </a:xfrm>
          <a:prstGeom prst="rect">
            <a:avLst/>
          </a:prstGeom>
          <a:noFill/>
        </p:spPr>
      </p:pic>
      <p:pic>
        <p:nvPicPr>
          <p:cNvPr id="575496" name="Picture 8"/>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7239000" y="6172200"/>
            <a:ext cx="1714500" cy="5222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6994" name="Picture 2" descr="dirtbar"/>
          <p:cNvPicPr>
            <a:picLocks noChangeAspect="1" noChangeArrowheads="1"/>
          </p:cNvPicPr>
          <p:nvPr/>
        </p:nvPicPr>
        <p:blipFill>
          <a:blip r:embed="rId15" cstate="print"/>
          <a:srcRect/>
          <a:stretch>
            <a:fillRect/>
          </a:stretch>
        </p:blipFill>
        <p:spPr bwMode="auto">
          <a:xfrm>
            <a:off x="0" y="0"/>
            <a:ext cx="1143000" cy="6850063"/>
          </a:xfrm>
          <a:prstGeom prst="rect">
            <a:avLst/>
          </a:prstGeom>
          <a:noFill/>
        </p:spPr>
      </p:pic>
      <p:sp>
        <p:nvSpPr>
          <p:cNvPr id="596995" name="Rectangle 3"/>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457200" tIns="45720" rIns="91440" bIns="45720" numCol="1" anchor="ctr" anchorCtr="0" compatLnSpc="1">
            <a:prstTxWarp prst="textNoShape">
              <a:avLst/>
            </a:prstTxWarp>
          </a:bodyPr>
          <a:lstStyle/>
          <a:p>
            <a:pPr lvl="0"/>
            <a:r>
              <a:rPr lang="en-US" smtClean="0"/>
              <a:t>Click to edit Master title style</a:t>
            </a:r>
          </a:p>
        </p:txBody>
      </p:sp>
      <p:sp>
        <p:nvSpPr>
          <p:cNvPr id="596996"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45720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pic>
        <p:nvPicPr>
          <p:cNvPr id="596997" name="Picture 5" descr="logo"/>
          <p:cNvPicPr>
            <a:picLocks noChangeAspect="1" noChangeArrowheads="1"/>
          </p:cNvPicPr>
          <p:nvPr/>
        </p:nvPicPr>
        <p:blipFill>
          <a:blip r:embed="rId16" cstate="print"/>
          <a:srcRect/>
          <a:stretch>
            <a:fillRect/>
          </a:stretch>
        </p:blipFill>
        <p:spPr bwMode="auto">
          <a:xfrm>
            <a:off x="6629400" y="6172200"/>
            <a:ext cx="1905000" cy="581025"/>
          </a:xfrm>
          <a:prstGeom prst="rect">
            <a:avLst/>
          </a:prstGeom>
          <a:noFill/>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000">
          <a:solidFill>
            <a:schemeClr val="tx2"/>
          </a:solidFill>
          <a:latin typeface="Arial" pitchFamily="34" charset="0"/>
        </a:defRPr>
      </a:lvl2pPr>
      <a:lvl3pPr algn="ctr" rtl="0" fontAlgn="base">
        <a:spcBef>
          <a:spcPct val="0"/>
        </a:spcBef>
        <a:spcAft>
          <a:spcPct val="0"/>
        </a:spcAft>
        <a:defRPr sz="4000">
          <a:solidFill>
            <a:schemeClr val="tx2"/>
          </a:solidFill>
          <a:latin typeface="Arial" pitchFamily="34" charset="0"/>
        </a:defRPr>
      </a:lvl3pPr>
      <a:lvl4pPr algn="ctr" rtl="0" fontAlgn="base">
        <a:spcBef>
          <a:spcPct val="0"/>
        </a:spcBef>
        <a:spcAft>
          <a:spcPct val="0"/>
        </a:spcAft>
        <a:defRPr sz="4000">
          <a:solidFill>
            <a:schemeClr val="tx2"/>
          </a:solidFill>
          <a:latin typeface="Arial" pitchFamily="34" charset="0"/>
        </a:defRPr>
      </a:lvl4pPr>
      <a:lvl5pPr algn="ctr" rtl="0" fontAlgn="base">
        <a:spcBef>
          <a:spcPct val="0"/>
        </a:spcBef>
        <a:spcAft>
          <a:spcPct val="0"/>
        </a:spcAft>
        <a:defRPr sz="4000">
          <a:solidFill>
            <a:schemeClr val="tx2"/>
          </a:solidFill>
          <a:latin typeface="Arial" pitchFamily="34" charset="0"/>
        </a:defRPr>
      </a:lvl5pPr>
      <a:lvl6pPr marL="457200" algn="ctr" rtl="0" fontAlgn="base">
        <a:spcBef>
          <a:spcPct val="0"/>
        </a:spcBef>
        <a:spcAft>
          <a:spcPct val="0"/>
        </a:spcAft>
        <a:defRPr sz="4000">
          <a:solidFill>
            <a:schemeClr val="tx2"/>
          </a:solidFill>
          <a:latin typeface="Arial" pitchFamily="34" charset="0"/>
        </a:defRPr>
      </a:lvl6pPr>
      <a:lvl7pPr marL="914400" algn="ctr" rtl="0" fontAlgn="base">
        <a:spcBef>
          <a:spcPct val="0"/>
        </a:spcBef>
        <a:spcAft>
          <a:spcPct val="0"/>
        </a:spcAft>
        <a:defRPr sz="4000">
          <a:solidFill>
            <a:schemeClr val="tx2"/>
          </a:solidFill>
          <a:latin typeface="Arial" pitchFamily="34" charset="0"/>
        </a:defRPr>
      </a:lvl7pPr>
      <a:lvl8pPr marL="1371600" algn="ctr" rtl="0" fontAlgn="base">
        <a:spcBef>
          <a:spcPct val="0"/>
        </a:spcBef>
        <a:spcAft>
          <a:spcPct val="0"/>
        </a:spcAft>
        <a:defRPr sz="4000">
          <a:solidFill>
            <a:schemeClr val="tx2"/>
          </a:solidFill>
          <a:latin typeface="Arial" pitchFamily="34" charset="0"/>
        </a:defRPr>
      </a:lvl8pPr>
      <a:lvl9pPr marL="1828800" algn="ctr" rtl="0" fontAlgn="base">
        <a:spcBef>
          <a:spcPct val="0"/>
        </a:spcBef>
        <a:spcAft>
          <a:spcPct val="0"/>
        </a:spcAft>
        <a:defRPr sz="4000">
          <a:solidFill>
            <a:schemeClr val="tx2"/>
          </a:solidFill>
          <a:latin typeface="Arial" pitchFamily="34" charset="0"/>
        </a:defRPr>
      </a:lvl9pPr>
    </p:titleStyle>
    <p:bodyStyle>
      <a:lvl1pPr marL="342900" indent="-342900" algn="l" rtl="0" fontAlgn="base">
        <a:spcBef>
          <a:spcPct val="20000"/>
        </a:spcBef>
        <a:spcAft>
          <a:spcPct val="0"/>
        </a:spcAft>
        <a:buBlip>
          <a:blip r:embed="rId17"/>
        </a:buBlip>
        <a:defRPr sz="3000">
          <a:solidFill>
            <a:schemeClr val="tx1"/>
          </a:solidFill>
          <a:latin typeface="+mn-lt"/>
          <a:ea typeface="+mn-ea"/>
          <a:cs typeface="+mn-cs"/>
        </a:defRPr>
      </a:lvl1pPr>
      <a:lvl2pPr marL="742950" indent="-285750" algn="l" rtl="0" fontAlgn="base">
        <a:spcBef>
          <a:spcPct val="20000"/>
        </a:spcBef>
        <a:spcAft>
          <a:spcPct val="0"/>
        </a:spcAft>
        <a:buBlip>
          <a:blip r:embed="rId18"/>
        </a:buBlip>
        <a:defRPr sz="24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7.jpeg"/><Relationship Id="rId7" Type="http://schemas.openxmlformats.org/officeDocument/2006/relationships/image" Target="../media/image56.png"/><Relationship Id="rId2" Type="http://schemas.openxmlformats.org/officeDocument/2006/relationships/slideLayout" Target="../slideLayouts/slideLayout18.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oleObject" Target="../embeddings/oleObject7.bin"/><Relationship Id="rId10" Type="http://schemas.openxmlformats.org/officeDocument/2006/relationships/image" Target="../media/image57.jpeg"/><Relationship Id="rId4" Type="http://schemas.openxmlformats.org/officeDocument/2006/relationships/oleObject" Target="../embeddings/oleObject6.bin"/><Relationship Id="rId9" Type="http://schemas.openxmlformats.org/officeDocument/2006/relationships/oleObject" Target="../embeddings/oleObject10.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18.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18.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18.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drought.unl.edu/monitor/spi-dailygridded.html"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xml"/><Relationship Id="rId1" Type="http://schemas.openxmlformats.org/officeDocument/2006/relationships/vmlDrawing" Target="../drawings/vmlDrawing6.vml"/><Relationship Id="rId5" Type="http://schemas.openxmlformats.org/officeDocument/2006/relationships/oleObject" Target="../embeddings/oleObject11.bin"/><Relationship Id="rId4" Type="http://schemas.openxmlformats.org/officeDocument/2006/relationships/image" Target="../media/image80.wmf"/></Relationships>
</file>

<file path=ppt/slides/_rels/slide52.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slideLayout" Target="../slideLayouts/slideLayout13.xml"/><Relationship Id="rId1" Type="http://schemas.openxmlformats.org/officeDocument/2006/relationships/vmlDrawing" Target="../drawings/vmlDrawing7.vml"/><Relationship Id="rId4" Type="http://schemas.openxmlformats.org/officeDocument/2006/relationships/oleObject" Target="../embeddings/oleObject12.bin"/></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2" Type="http://schemas.openxmlformats.org/officeDocument/2006/relationships/hyperlink" Target="http://droughtreporter.unl.edu/" TargetMode="Externa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8.v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3.xml"/><Relationship Id="rId1" Type="http://schemas.openxmlformats.org/officeDocument/2006/relationships/vmlDrawing" Target="../drawings/vmlDrawing2.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227" name="Picture 19" descr="ndmc_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06210" name="Rectangle 2"/>
          <p:cNvSpPr>
            <a:spLocks noChangeArrowheads="1"/>
          </p:cNvSpPr>
          <p:nvPr/>
        </p:nvSpPr>
        <p:spPr bwMode="auto">
          <a:xfrm>
            <a:off x="1371600" y="3200400"/>
            <a:ext cx="7010400" cy="990600"/>
          </a:xfrm>
          <a:prstGeom prst="rect">
            <a:avLst/>
          </a:prstGeom>
          <a:noFill/>
          <a:ln w="9525">
            <a:noFill/>
            <a:miter lim="800000"/>
            <a:headEnd/>
            <a:tailEnd/>
          </a:ln>
          <a:effectLst/>
        </p:spPr>
        <p:txBody>
          <a:bodyPr/>
          <a:lstStyle/>
          <a:p>
            <a:pPr marL="342900" indent="-342900">
              <a:lnSpc>
                <a:spcPct val="90000"/>
              </a:lnSpc>
              <a:buFontTx/>
              <a:buChar char=" "/>
            </a:pPr>
            <a:r>
              <a:rPr lang="en-US" sz="2800" b="1" dirty="0">
                <a:solidFill>
                  <a:srgbClr val="663300"/>
                </a:solidFill>
                <a:latin typeface="Arial" pitchFamily="34" charset="0"/>
              </a:rPr>
              <a:t>Brian Fuchs, Climatologist</a:t>
            </a:r>
          </a:p>
          <a:p>
            <a:pPr marL="342900" indent="-342900">
              <a:lnSpc>
                <a:spcPct val="90000"/>
              </a:lnSpc>
              <a:buFontTx/>
              <a:buChar char=" "/>
            </a:pPr>
            <a:r>
              <a:rPr lang="en-US" sz="2800" b="1" dirty="0">
                <a:solidFill>
                  <a:srgbClr val="663300"/>
                </a:solidFill>
                <a:latin typeface="Arial" pitchFamily="34" charset="0"/>
              </a:rPr>
              <a:t>National Drought Mitigation Center</a:t>
            </a:r>
          </a:p>
          <a:p>
            <a:pPr marL="342900" indent="-342900">
              <a:lnSpc>
                <a:spcPct val="90000"/>
              </a:lnSpc>
              <a:buFontTx/>
              <a:buChar char=" "/>
            </a:pPr>
            <a:r>
              <a:rPr lang="en-US" sz="2800" b="1" dirty="0">
                <a:solidFill>
                  <a:srgbClr val="663300"/>
                </a:solidFill>
                <a:latin typeface="Arial" pitchFamily="34" charset="0"/>
              </a:rPr>
              <a:t>University of Nebraska-Lincoln</a:t>
            </a:r>
          </a:p>
        </p:txBody>
      </p:sp>
      <p:sp>
        <p:nvSpPr>
          <p:cNvPr id="606211" name="Rectangle 3"/>
          <p:cNvSpPr>
            <a:spLocks noGrp="1" noChangeArrowheads="1"/>
          </p:cNvSpPr>
          <p:nvPr>
            <p:ph type="title"/>
          </p:nvPr>
        </p:nvSpPr>
        <p:spPr>
          <a:xfrm>
            <a:off x="0" y="228600"/>
            <a:ext cx="9144000" cy="2286000"/>
          </a:xfrm>
          <a:noFill/>
          <a:ln/>
        </p:spPr>
        <p:txBody>
          <a:bodyPr/>
          <a:lstStyle/>
          <a:p>
            <a:r>
              <a:rPr lang="en-US" sz="3600" b="1" dirty="0" smtClean="0">
                <a:solidFill>
                  <a:srgbClr val="663300"/>
                </a:solidFill>
              </a:rPr>
              <a:t>The National Drought Mitigation Center: An Overview of Products and Services</a:t>
            </a:r>
            <a:endParaRPr lang="en-US" sz="3600" b="1" dirty="0">
              <a:solidFill>
                <a:srgbClr val="663300"/>
              </a:solidFill>
            </a:endParaRPr>
          </a:p>
        </p:txBody>
      </p:sp>
      <p:sp>
        <p:nvSpPr>
          <p:cNvPr id="606226" name="Text Box 18"/>
          <p:cNvSpPr txBox="1">
            <a:spLocks noChangeArrowheads="1"/>
          </p:cNvSpPr>
          <p:nvPr/>
        </p:nvSpPr>
        <p:spPr bwMode="auto">
          <a:xfrm>
            <a:off x="2259494" y="5791200"/>
            <a:ext cx="3577261" cy="830997"/>
          </a:xfrm>
          <a:prstGeom prst="rect">
            <a:avLst/>
          </a:prstGeom>
          <a:noFill/>
          <a:ln w="9525">
            <a:noFill/>
            <a:miter lim="800000"/>
            <a:headEnd/>
            <a:tailEnd/>
          </a:ln>
          <a:effectLst/>
        </p:spPr>
        <p:txBody>
          <a:bodyPr wrap="none">
            <a:spAutoFit/>
          </a:bodyPr>
          <a:lstStyle/>
          <a:p>
            <a:pPr algn="ctr"/>
            <a:r>
              <a:rPr lang="en-US" sz="1600" b="1" dirty="0" smtClean="0">
                <a:solidFill>
                  <a:srgbClr val="663300"/>
                </a:solidFill>
                <a:latin typeface="Arial" pitchFamily="34" charset="0"/>
              </a:rPr>
              <a:t>High Plains AMS/NWA Conference </a:t>
            </a:r>
            <a:endParaRPr lang="en-US" sz="1600" b="1" dirty="0">
              <a:solidFill>
                <a:srgbClr val="663300"/>
              </a:solidFill>
              <a:latin typeface="Arial" pitchFamily="34" charset="0"/>
            </a:endParaRPr>
          </a:p>
          <a:p>
            <a:pPr algn="ctr"/>
            <a:r>
              <a:rPr lang="en-US" sz="1600" b="1" dirty="0" smtClean="0">
                <a:solidFill>
                  <a:srgbClr val="663300"/>
                </a:solidFill>
                <a:latin typeface="Arial" pitchFamily="34" charset="0"/>
              </a:rPr>
              <a:t>August 27-28, 2009</a:t>
            </a:r>
          </a:p>
          <a:p>
            <a:pPr algn="ctr"/>
            <a:r>
              <a:rPr lang="en-US" sz="1600" b="1" dirty="0" smtClean="0">
                <a:solidFill>
                  <a:srgbClr val="663300"/>
                </a:solidFill>
                <a:latin typeface="Arial" pitchFamily="34" charset="0"/>
              </a:rPr>
              <a:t>North Platte, Nebraska</a:t>
            </a:r>
            <a:endParaRPr lang="en-US" sz="1600" b="1" dirty="0">
              <a:solidFill>
                <a:srgbClr val="663300"/>
              </a:solidFill>
              <a:latin typeface="Arial" pitchFamily="34" charset="0"/>
            </a:endParaRPr>
          </a:p>
        </p:txBody>
      </p:sp>
      <p:pic>
        <p:nvPicPr>
          <p:cNvPr id="606228" name="Picture 20" descr="Y:\NDMC Logos\NDMCcolorlogolineNOTREES.gif"/>
          <p:cNvPicPr>
            <a:picLocks noChangeAspect="1" noChangeArrowheads="1"/>
          </p:cNvPicPr>
          <p:nvPr/>
        </p:nvPicPr>
        <p:blipFill>
          <a:blip r:embed="rId3" cstate="print"/>
          <a:srcRect/>
          <a:stretch>
            <a:fillRect/>
          </a:stretch>
        </p:blipFill>
        <p:spPr bwMode="auto">
          <a:xfrm>
            <a:off x="3200400" y="2286000"/>
            <a:ext cx="2847975" cy="609600"/>
          </a:xfrm>
          <a:prstGeom prst="rect">
            <a:avLst/>
          </a:prstGeom>
          <a:noFill/>
        </p:spPr>
      </p:pic>
      <p:pic>
        <p:nvPicPr>
          <p:cNvPr id="606229" name="Picture 21" descr="Y:\NDMC Logos\NDMC_logo_color042607.jpg"/>
          <p:cNvPicPr>
            <a:picLocks noChangeAspect="1" noChangeArrowheads="1"/>
          </p:cNvPicPr>
          <p:nvPr/>
        </p:nvPicPr>
        <p:blipFill>
          <a:blip r:embed="rId4" cstate="print"/>
          <a:srcRect/>
          <a:stretch>
            <a:fillRect/>
          </a:stretch>
        </p:blipFill>
        <p:spPr bwMode="auto">
          <a:xfrm>
            <a:off x="6096000" y="5334000"/>
            <a:ext cx="2847975" cy="1276350"/>
          </a:xfrm>
          <a:prstGeom prst="rect">
            <a:avLst/>
          </a:prstGeom>
          <a:noFill/>
        </p:spPr>
      </p:pic>
      <p:pic>
        <p:nvPicPr>
          <p:cNvPr id="606230" name="Picture 22"/>
          <p:cNvPicPr>
            <a:picLocks noChangeAspect="1" noChangeArrowheads="1"/>
          </p:cNvPicPr>
          <p:nvPr/>
        </p:nvPicPr>
        <p:blipFill>
          <a:blip r:embed="rId5" cstate="print"/>
          <a:srcRect/>
          <a:stretch>
            <a:fillRect/>
          </a:stretch>
        </p:blipFill>
        <p:spPr bwMode="auto">
          <a:xfrm>
            <a:off x="457200" y="5638800"/>
            <a:ext cx="866775" cy="86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8802" name="Text Box 2"/>
          <p:cNvSpPr txBox="1">
            <a:spLocks noChangeArrowheads="1"/>
          </p:cNvSpPr>
          <p:nvPr/>
        </p:nvSpPr>
        <p:spPr bwMode="auto">
          <a:xfrm>
            <a:off x="1066800" y="279400"/>
            <a:ext cx="7772400" cy="701675"/>
          </a:xfrm>
          <a:prstGeom prst="rect">
            <a:avLst/>
          </a:prstGeom>
          <a:noFill/>
          <a:ln w="9525">
            <a:noFill/>
            <a:miter lim="800000"/>
            <a:headEnd/>
            <a:tailEnd/>
          </a:ln>
          <a:effectLst/>
        </p:spPr>
        <p:txBody>
          <a:bodyPr>
            <a:spAutoFit/>
          </a:bodyPr>
          <a:lstStyle/>
          <a:p>
            <a:pPr algn="ctr" eaLnBrk="0" hangingPunct="0">
              <a:spcBef>
                <a:spcPct val="50000"/>
              </a:spcBef>
            </a:pPr>
            <a:r>
              <a:rPr lang="en-US" sz="4000" b="1" i="1">
                <a:solidFill>
                  <a:srgbClr val="996633"/>
                </a:solidFill>
                <a:latin typeface="Arial" pitchFamily="34" charset="0"/>
              </a:rPr>
              <a:t>U.S. Drought Monitor Map</a:t>
            </a:r>
          </a:p>
        </p:txBody>
      </p:sp>
      <p:sp>
        <p:nvSpPr>
          <p:cNvPr id="588803" name="Rectangle 3"/>
          <p:cNvSpPr>
            <a:spLocks noChangeArrowheads="1"/>
          </p:cNvSpPr>
          <p:nvPr/>
        </p:nvSpPr>
        <p:spPr bwMode="auto">
          <a:xfrm>
            <a:off x="1600200" y="1219200"/>
            <a:ext cx="6742113" cy="609600"/>
          </a:xfrm>
          <a:prstGeom prst="rect">
            <a:avLst/>
          </a:prstGeom>
          <a:noFill/>
          <a:ln w="9525">
            <a:noFill/>
            <a:miter lim="800000"/>
            <a:headEnd/>
            <a:tailEnd/>
          </a:ln>
          <a:effectLst/>
        </p:spPr>
        <p:txBody>
          <a:bodyPr>
            <a:spAutoFit/>
          </a:bodyPr>
          <a:lstStyle/>
          <a:p>
            <a:pPr algn="ctr" eaLnBrk="0" hangingPunct="0"/>
            <a:r>
              <a:rPr lang="en-US" sz="3400" b="1" i="1">
                <a:latin typeface="Arial" pitchFamily="34" charset="0"/>
              </a:rPr>
              <a:t>Drought Intensity Categories</a:t>
            </a:r>
            <a:endParaRPr lang="en-US" sz="3400">
              <a:latin typeface="Arial" pitchFamily="34" charset="0"/>
            </a:endParaRPr>
          </a:p>
        </p:txBody>
      </p:sp>
      <p:sp>
        <p:nvSpPr>
          <p:cNvPr id="588804" name="Rectangle 4"/>
          <p:cNvSpPr>
            <a:spLocks noChangeArrowheads="1"/>
          </p:cNvSpPr>
          <p:nvPr/>
        </p:nvSpPr>
        <p:spPr bwMode="auto">
          <a:xfrm>
            <a:off x="2057400" y="2286000"/>
            <a:ext cx="685800" cy="609600"/>
          </a:xfrm>
          <a:prstGeom prst="rect">
            <a:avLst/>
          </a:prstGeom>
          <a:solidFill>
            <a:srgbClr val="FFFF66"/>
          </a:solidFill>
          <a:ln w="9525">
            <a:solidFill>
              <a:schemeClr val="tx1"/>
            </a:solidFill>
            <a:miter lim="800000"/>
            <a:headEnd/>
            <a:tailEnd/>
          </a:ln>
          <a:effectLst/>
        </p:spPr>
        <p:txBody>
          <a:bodyPr wrap="none" anchor="ctr"/>
          <a:lstStyle/>
          <a:p>
            <a:endParaRPr lang="en-US"/>
          </a:p>
        </p:txBody>
      </p:sp>
      <p:sp>
        <p:nvSpPr>
          <p:cNvPr id="588805" name="Rectangle 5"/>
          <p:cNvSpPr>
            <a:spLocks noChangeArrowheads="1"/>
          </p:cNvSpPr>
          <p:nvPr/>
        </p:nvSpPr>
        <p:spPr bwMode="auto">
          <a:xfrm>
            <a:off x="2057400" y="3124200"/>
            <a:ext cx="685800" cy="533400"/>
          </a:xfrm>
          <a:prstGeom prst="rect">
            <a:avLst/>
          </a:prstGeom>
          <a:solidFill>
            <a:srgbClr val="FFC285"/>
          </a:solidFill>
          <a:ln w="9525">
            <a:solidFill>
              <a:schemeClr val="tx1"/>
            </a:solidFill>
            <a:miter lim="800000"/>
            <a:headEnd/>
            <a:tailEnd/>
          </a:ln>
          <a:effectLst/>
        </p:spPr>
        <p:txBody>
          <a:bodyPr wrap="none" anchor="ctr"/>
          <a:lstStyle/>
          <a:p>
            <a:pPr algn="ctr" eaLnBrk="0" hangingPunct="0"/>
            <a:endParaRPr lang="en-US" sz="3200">
              <a:solidFill>
                <a:srgbClr val="FFCC99"/>
              </a:solidFill>
              <a:latin typeface="Arial" pitchFamily="34" charset="0"/>
            </a:endParaRPr>
          </a:p>
        </p:txBody>
      </p:sp>
      <p:sp>
        <p:nvSpPr>
          <p:cNvPr id="588806" name="Rectangle 6"/>
          <p:cNvSpPr>
            <a:spLocks noChangeArrowheads="1"/>
          </p:cNvSpPr>
          <p:nvPr/>
        </p:nvSpPr>
        <p:spPr bwMode="auto">
          <a:xfrm>
            <a:off x="2057400" y="3886200"/>
            <a:ext cx="668338" cy="533400"/>
          </a:xfrm>
          <a:prstGeom prst="rect">
            <a:avLst/>
          </a:prstGeom>
          <a:solidFill>
            <a:srgbClr val="EC7600"/>
          </a:solidFill>
          <a:ln w="9525">
            <a:solidFill>
              <a:schemeClr val="tx1"/>
            </a:solidFill>
            <a:miter lim="800000"/>
            <a:headEnd/>
            <a:tailEnd/>
          </a:ln>
          <a:effectLst/>
        </p:spPr>
        <p:txBody>
          <a:bodyPr wrap="none" anchor="ctr"/>
          <a:lstStyle/>
          <a:p>
            <a:endParaRPr lang="en-US"/>
          </a:p>
        </p:txBody>
      </p:sp>
      <p:sp>
        <p:nvSpPr>
          <p:cNvPr id="588807" name="Rectangle 7"/>
          <p:cNvSpPr>
            <a:spLocks noChangeArrowheads="1"/>
          </p:cNvSpPr>
          <p:nvPr/>
        </p:nvSpPr>
        <p:spPr bwMode="auto">
          <a:xfrm>
            <a:off x="2057400" y="4572000"/>
            <a:ext cx="668338" cy="533400"/>
          </a:xfrm>
          <a:prstGeom prst="rect">
            <a:avLst/>
          </a:prstGeom>
          <a:solidFill>
            <a:srgbClr val="FF3300"/>
          </a:solidFill>
          <a:ln w="9525">
            <a:solidFill>
              <a:schemeClr val="tx1"/>
            </a:solidFill>
            <a:miter lim="800000"/>
            <a:headEnd/>
            <a:tailEnd/>
          </a:ln>
          <a:effectLst/>
        </p:spPr>
        <p:txBody>
          <a:bodyPr wrap="none" anchor="ctr"/>
          <a:lstStyle/>
          <a:p>
            <a:endParaRPr lang="en-US"/>
          </a:p>
        </p:txBody>
      </p:sp>
      <p:sp>
        <p:nvSpPr>
          <p:cNvPr id="588808" name="Rectangle 8"/>
          <p:cNvSpPr>
            <a:spLocks noChangeArrowheads="1"/>
          </p:cNvSpPr>
          <p:nvPr/>
        </p:nvSpPr>
        <p:spPr bwMode="auto">
          <a:xfrm>
            <a:off x="2057400" y="5334000"/>
            <a:ext cx="685800" cy="533400"/>
          </a:xfrm>
          <a:prstGeom prst="rect">
            <a:avLst/>
          </a:prstGeom>
          <a:solidFill>
            <a:srgbClr val="A50021"/>
          </a:solidFill>
          <a:ln w="9525">
            <a:solidFill>
              <a:schemeClr val="tx1"/>
            </a:solidFill>
            <a:miter lim="800000"/>
            <a:headEnd/>
            <a:tailEnd/>
          </a:ln>
          <a:effectLst/>
        </p:spPr>
        <p:txBody>
          <a:bodyPr wrap="none" anchor="ctr"/>
          <a:lstStyle/>
          <a:p>
            <a:endParaRPr lang="en-US"/>
          </a:p>
        </p:txBody>
      </p:sp>
      <p:sp>
        <p:nvSpPr>
          <p:cNvPr id="588809" name="Text Box 9"/>
          <p:cNvSpPr txBox="1">
            <a:spLocks noChangeArrowheads="1"/>
          </p:cNvSpPr>
          <p:nvPr/>
        </p:nvSpPr>
        <p:spPr bwMode="auto">
          <a:xfrm>
            <a:off x="2971800" y="2286000"/>
            <a:ext cx="6172200" cy="579438"/>
          </a:xfrm>
          <a:prstGeom prst="rect">
            <a:avLst/>
          </a:prstGeom>
          <a:noFill/>
          <a:ln w="9525">
            <a:noFill/>
            <a:miter lim="800000"/>
            <a:headEnd/>
            <a:tailEnd/>
          </a:ln>
          <a:effectLst/>
        </p:spPr>
        <p:txBody>
          <a:bodyPr>
            <a:spAutoFit/>
          </a:bodyPr>
          <a:lstStyle/>
          <a:p>
            <a:pPr eaLnBrk="0" hangingPunct="0">
              <a:spcBef>
                <a:spcPct val="50000"/>
              </a:spcBef>
            </a:pPr>
            <a:r>
              <a:rPr lang="en-US" sz="3200"/>
              <a:t>D0 </a:t>
            </a:r>
            <a:r>
              <a:rPr lang="en-US" sz="3200" b="1">
                <a:solidFill>
                  <a:srgbClr val="996633"/>
                </a:solidFill>
              </a:rPr>
              <a:t>Abnormally Dry  (30%tile)</a:t>
            </a:r>
          </a:p>
        </p:txBody>
      </p:sp>
      <p:sp>
        <p:nvSpPr>
          <p:cNvPr id="588810" name="Rectangle 10"/>
          <p:cNvSpPr>
            <a:spLocks noChangeArrowheads="1"/>
          </p:cNvSpPr>
          <p:nvPr/>
        </p:nvSpPr>
        <p:spPr bwMode="auto">
          <a:xfrm>
            <a:off x="2971800" y="3078163"/>
            <a:ext cx="5962650" cy="579437"/>
          </a:xfrm>
          <a:prstGeom prst="rect">
            <a:avLst/>
          </a:prstGeom>
          <a:noFill/>
          <a:ln w="9525">
            <a:noFill/>
            <a:miter lim="800000"/>
            <a:headEnd/>
            <a:tailEnd/>
          </a:ln>
          <a:effectLst/>
        </p:spPr>
        <p:txBody>
          <a:bodyPr wrap="none">
            <a:spAutoFit/>
          </a:bodyPr>
          <a:lstStyle/>
          <a:p>
            <a:pPr eaLnBrk="0" hangingPunct="0"/>
            <a:r>
              <a:rPr lang="en-US" sz="3200"/>
              <a:t>D1 Drought – </a:t>
            </a:r>
            <a:r>
              <a:rPr lang="en-US" sz="3200" b="1">
                <a:solidFill>
                  <a:srgbClr val="996633"/>
                </a:solidFill>
              </a:rPr>
              <a:t>Moderate (20%tile)</a:t>
            </a:r>
            <a:endParaRPr lang="en-US" sz="2800" b="1">
              <a:solidFill>
                <a:srgbClr val="996633"/>
              </a:solidFill>
            </a:endParaRPr>
          </a:p>
        </p:txBody>
      </p:sp>
      <p:sp>
        <p:nvSpPr>
          <p:cNvPr id="588811" name="Rectangle 11"/>
          <p:cNvSpPr>
            <a:spLocks noChangeArrowheads="1"/>
          </p:cNvSpPr>
          <p:nvPr/>
        </p:nvSpPr>
        <p:spPr bwMode="auto">
          <a:xfrm>
            <a:off x="2971800" y="3840163"/>
            <a:ext cx="5421313" cy="579437"/>
          </a:xfrm>
          <a:prstGeom prst="rect">
            <a:avLst/>
          </a:prstGeom>
          <a:noFill/>
          <a:ln w="9525">
            <a:noFill/>
            <a:miter lim="800000"/>
            <a:headEnd/>
            <a:tailEnd/>
          </a:ln>
          <a:effectLst/>
        </p:spPr>
        <p:txBody>
          <a:bodyPr wrap="none">
            <a:spAutoFit/>
          </a:bodyPr>
          <a:lstStyle/>
          <a:p>
            <a:pPr eaLnBrk="0" hangingPunct="0"/>
            <a:r>
              <a:rPr lang="en-US" sz="3200"/>
              <a:t>D2 Drought – </a:t>
            </a:r>
            <a:r>
              <a:rPr lang="en-US" sz="3200" b="1">
                <a:solidFill>
                  <a:srgbClr val="996633"/>
                </a:solidFill>
              </a:rPr>
              <a:t>Severe (10%tile)</a:t>
            </a:r>
            <a:endParaRPr lang="en-US" sz="2800" b="1">
              <a:solidFill>
                <a:srgbClr val="996633"/>
              </a:solidFill>
            </a:endParaRPr>
          </a:p>
        </p:txBody>
      </p:sp>
      <p:sp>
        <p:nvSpPr>
          <p:cNvPr id="588812" name="Rectangle 12"/>
          <p:cNvSpPr>
            <a:spLocks noChangeArrowheads="1"/>
          </p:cNvSpPr>
          <p:nvPr/>
        </p:nvSpPr>
        <p:spPr bwMode="auto">
          <a:xfrm>
            <a:off x="2971800" y="4525963"/>
            <a:ext cx="5556250" cy="579437"/>
          </a:xfrm>
          <a:prstGeom prst="rect">
            <a:avLst/>
          </a:prstGeom>
          <a:noFill/>
          <a:ln w="9525">
            <a:noFill/>
            <a:miter lim="800000"/>
            <a:headEnd/>
            <a:tailEnd/>
          </a:ln>
          <a:effectLst/>
        </p:spPr>
        <p:txBody>
          <a:bodyPr wrap="none">
            <a:spAutoFit/>
          </a:bodyPr>
          <a:lstStyle/>
          <a:p>
            <a:pPr eaLnBrk="0" hangingPunct="0"/>
            <a:r>
              <a:rPr lang="en-US" sz="3200"/>
              <a:t>D3 Drought – </a:t>
            </a:r>
            <a:r>
              <a:rPr lang="en-US" sz="3200" b="1">
                <a:solidFill>
                  <a:srgbClr val="996633"/>
                </a:solidFill>
              </a:rPr>
              <a:t>Extreme (5%tile)</a:t>
            </a:r>
            <a:endParaRPr lang="en-US" sz="2800" b="1">
              <a:solidFill>
                <a:srgbClr val="996633"/>
              </a:solidFill>
            </a:endParaRPr>
          </a:p>
        </p:txBody>
      </p:sp>
      <p:sp>
        <p:nvSpPr>
          <p:cNvPr id="588813" name="Rectangle 13"/>
          <p:cNvSpPr>
            <a:spLocks noChangeArrowheads="1"/>
          </p:cNvSpPr>
          <p:nvPr/>
        </p:nvSpPr>
        <p:spPr bwMode="auto">
          <a:xfrm>
            <a:off x="2971800" y="5287963"/>
            <a:ext cx="6119813" cy="579437"/>
          </a:xfrm>
          <a:prstGeom prst="rect">
            <a:avLst/>
          </a:prstGeom>
          <a:noFill/>
          <a:ln w="9525">
            <a:noFill/>
            <a:miter lim="800000"/>
            <a:headEnd/>
            <a:tailEnd/>
          </a:ln>
          <a:effectLst/>
        </p:spPr>
        <p:txBody>
          <a:bodyPr wrap="none">
            <a:spAutoFit/>
          </a:bodyPr>
          <a:lstStyle/>
          <a:p>
            <a:pPr eaLnBrk="0" hangingPunct="0"/>
            <a:r>
              <a:rPr lang="en-US" sz="3200"/>
              <a:t>D4 Drought – </a:t>
            </a:r>
            <a:r>
              <a:rPr lang="en-US" sz="3200" b="1">
                <a:solidFill>
                  <a:srgbClr val="996633"/>
                </a:solidFill>
              </a:rPr>
              <a:t>Exceptional (2%tile)</a:t>
            </a:r>
            <a:endParaRPr lang="en-US" sz="2800" b="1">
              <a:solidFill>
                <a:srgbClr val="996633"/>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966658" name="Rectangle 2"/>
          <p:cNvSpPr>
            <a:spLocks noGrp="1" noChangeArrowheads="1"/>
          </p:cNvSpPr>
          <p:nvPr>
            <p:ph type="title"/>
          </p:nvPr>
        </p:nvSpPr>
        <p:spPr>
          <a:xfrm>
            <a:off x="685800" y="152400"/>
            <a:ext cx="7772400" cy="1143000"/>
          </a:xfrm>
        </p:spPr>
        <p:txBody>
          <a:bodyPr/>
          <a:lstStyle/>
          <a:p>
            <a:r>
              <a:rPr lang="en-US" sz="3600" b="1">
                <a:solidFill>
                  <a:srgbClr val="996633"/>
                </a:solidFill>
              </a:rPr>
              <a:t>Key Variables For </a:t>
            </a:r>
            <a:br>
              <a:rPr lang="en-US" sz="3600" b="1">
                <a:solidFill>
                  <a:srgbClr val="996633"/>
                </a:solidFill>
              </a:rPr>
            </a:br>
            <a:r>
              <a:rPr lang="en-US" sz="3600" b="1">
                <a:solidFill>
                  <a:srgbClr val="996633"/>
                </a:solidFill>
              </a:rPr>
              <a:t>Monitoring Drought</a:t>
            </a:r>
          </a:p>
        </p:txBody>
      </p:sp>
      <p:sp>
        <p:nvSpPr>
          <p:cNvPr id="966659" name="Rectangle 3"/>
          <p:cNvSpPr>
            <a:spLocks noGrp="1" noChangeArrowheads="1"/>
          </p:cNvSpPr>
          <p:nvPr>
            <p:ph type="body" idx="1"/>
          </p:nvPr>
        </p:nvSpPr>
        <p:spPr>
          <a:xfrm>
            <a:off x="762000" y="2057400"/>
            <a:ext cx="7772400" cy="4114800"/>
          </a:xfrm>
        </p:spPr>
        <p:txBody>
          <a:bodyPr/>
          <a:lstStyle/>
          <a:p>
            <a:pPr>
              <a:lnSpc>
                <a:spcPct val="90000"/>
              </a:lnSpc>
            </a:pPr>
            <a:r>
              <a:rPr lang="en-US"/>
              <a:t>climate data</a:t>
            </a:r>
          </a:p>
          <a:p>
            <a:pPr>
              <a:lnSpc>
                <a:spcPct val="90000"/>
              </a:lnSpc>
            </a:pPr>
            <a:r>
              <a:rPr lang="en-US"/>
              <a:t>soil moisture</a:t>
            </a:r>
          </a:p>
          <a:p>
            <a:pPr>
              <a:lnSpc>
                <a:spcPct val="90000"/>
              </a:lnSpc>
            </a:pPr>
            <a:r>
              <a:rPr lang="en-US"/>
              <a:t>stream flow</a:t>
            </a:r>
          </a:p>
          <a:p>
            <a:pPr>
              <a:lnSpc>
                <a:spcPct val="90000"/>
              </a:lnSpc>
            </a:pPr>
            <a:r>
              <a:rPr lang="en-US"/>
              <a:t>ground water</a:t>
            </a:r>
          </a:p>
          <a:p>
            <a:pPr>
              <a:lnSpc>
                <a:spcPct val="90000"/>
              </a:lnSpc>
            </a:pPr>
            <a:r>
              <a:rPr lang="en-US"/>
              <a:t>reservoir and lake levels</a:t>
            </a:r>
          </a:p>
          <a:p>
            <a:pPr>
              <a:lnSpc>
                <a:spcPct val="90000"/>
              </a:lnSpc>
            </a:pPr>
            <a:r>
              <a:rPr lang="en-US"/>
              <a:t>snow pack</a:t>
            </a:r>
          </a:p>
          <a:p>
            <a:pPr>
              <a:lnSpc>
                <a:spcPct val="90000"/>
              </a:lnSpc>
            </a:pPr>
            <a:r>
              <a:rPr lang="en-US"/>
              <a:t>short, medium, and long range forecasts</a:t>
            </a:r>
          </a:p>
          <a:p>
            <a:pPr>
              <a:lnSpc>
                <a:spcPct val="90000"/>
              </a:lnSpc>
            </a:pPr>
            <a:r>
              <a:rPr lang="en-US"/>
              <a:t>vegetation health/stress and fire danger</a:t>
            </a:r>
          </a:p>
        </p:txBody>
      </p:sp>
      <p:graphicFrame>
        <p:nvGraphicFramePr>
          <p:cNvPr id="966660" name="Object 4"/>
          <p:cNvGraphicFramePr>
            <a:graphicFrameLocks noChangeAspect="1"/>
          </p:cNvGraphicFramePr>
          <p:nvPr/>
        </p:nvGraphicFramePr>
        <p:xfrm>
          <a:off x="3127375" y="1250950"/>
          <a:ext cx="3194050" cy="655638"/>
        </p:xfrm>
        <a:graphic>
          <a:graphicData uri="http://schemas.openxmlformats.org/presentationml/2006/ole">
            <p:oleObj spid="_x0000_s966660" name="CorelDRAW" r:id="rId3" imgW="3094200" imgH="634680" progId="">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6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665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6665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6665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6665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6665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6665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666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5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2034" name="Text Box 2"/>
          <p:cNvSpPr txBox="1">
            <a:spLocks noChangeArrowheads="1"/>
          </p:cNvSpPr>
          <p:nvPr/>
        </p:nvSpPr>
        <p:spPr bwMode="auto">
          <a:xfrm>
            <a:off x="1828800" y="0"/>
            <a:ext cx="83820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996633"/>
                </a:solidFill>
                <a:latin typeface="Arial" pitchFamily="34" charset="0"/>
              </a:rPr>
              <a:t>U.S. Drought Monitor</a:t>
            </a:r>
          </a:p>
        </p:txBody>
      </p:sp>
      <p:grpSp>
        <p:nvGrpSpPr>
          <p:cNvPr id="812035" name="Group 3"/>
          <p:cNvGrpSpPr>
            <a:grpSpLocks/>
          </p:cNvGrpSpPr>
          <p:nvPr/>
        </p:nvGrpSpPr>
        <p:grpSpPr bwMode="auto">
          <a:xfrm>
            <a:off x="5561013" y="838200"/>
            <a:ext cx="2516187" cy="2436813"/>
            <a:chOff x="912" y="1439"/>
            <a:chExt cx="3984" cy="2353"/>
          </a:xfrm>
        </p:grpSpPr>
        <p:sp>
          <p:nvSpPr>
            <p:cNvPr id="812036" name="Rectangle 4"/>
            <p:cNvSpPr>
              <a:spLocks noChangeArrowheads="1"/>
            </p:cNvSpPr>
            <p:nvPr/>
          </p:nvSpPr>
          <p:spPr bwMode="auto">
            <a:xfrm>
              <a:off x="912" y="1439"/>
              <a:ext cx="3984" cy="2353"/>
            </a:xfrm>
            <a:prstGeom prst="rect">
              <a:avLst/>
            </a:prstGeom>
            <a:solidFill>
              <a:schemeClr val="bg1"/>
            </a:solidFill>
            <a:ln w="9525">
              <a:noFill/>
              <a:miter lim="800000"/>
              <a:headEnd/>
              <a:tailEnd/>
            </a:ln>
            <a:effectLst>
              <a:outerShdw dist="107763" dir="2700000" algn="ctr" rotWithShape="0">
                <a:schemeClr val="bg2"/>
              </a:outerShdw>
            </a:effectLst>
          </p:spPr>
          <p:txBody>
            <a:bodyPr wrap="none" anchor="ctr"/>
            <a:lstStyle/>
            <a:p>
              <a:endParaRPr lang="en-US"/>
            </a:p>
          </p:txBody>
        </p:sp>
        <p:pic>
          <p:nvPicPr>
            <p:cNvPr id="812037" name="Picture 5" descr="2"/>
            <p:cNvPicPr>
              <a:picLocks noChangeAspect="1" noChangeArrowheads="1"/>
            </p:cNvPicPr>
            <p:nvPr/>
          </p:nvPicPr>
          <p:blipFill>
            <a:blip r:embed="rId2" cstate="print"/>
            <a:srcRect t="4950" b="2647"/>
            <a:stretch>
              <a:fillRect/>
            </a:stretch>
          </p:blipFill>
          <p:spPr bwMode="auto">
            <a:xfrm>
              <a:off x="1152" y="1440"/>
              <a:ext cx="3552" cy="2313"/>
            </a:xfrm>
            <a:prstGeom prst="rect">
              <a:avLst/>
            </a:prstGeom>
            <a:noFill/>
          </p:spPr>
        </p:pic>
      </p:grpSp>
      <p:pic>
        <p:nvPicPr>
          <p:cNvPr id="812038" name="Picture 6" descr="SatVegHealthIndex_Dec1502"/>
          <p:cNvPicPr>
            <a:picLocks noChangeAspect="1" noChangeArrowheads="1"/>
          </p:cNvPicPr>
          <p:nvPr/>
        </p:nvPicPr>
        <p:blipFill>
          <a:blip r:embed="rId3" cstate="print"/>
          <a:srcRect/>
          <a:stretch>
            <a:fillRect/>
          </a:stretch>
        </p:blipFill>
        <p:spPr bwMode="auto">
          <a:xfrm>
            <a:off x="4038600" y="2667000"/>
            <a:ext cx="2895600" cy="1789113"/>
          </a:xfrm>
          <a:prstGeom prst="rect">
            <a:avLst/>
          </a:prstGeom>
          <a:noFill/>
        </p:spPr>
      </p:pic>
      <p:pic>
        <p:nvPicPr>
          <p:cNvPr id="812039" name="Picture 7" descr="Streamflow-7day_Dec22"/>
          <p:cNvPicPr>
            <a:picLocks noChangeAspect="1" noChangeArrowheads="1"/>
          </p:cNvPicPr>
          <p:nvPr/>
        </p:nvPicPr>
        <p:blipFill>
          <a:blip r:embed="rId4" cstate="print"/>
          <a:srcRect/>
          <a:stretch>
            <a:fillRect/>
          </a:stretch>
        </p:blipFill>
        <p:spPr bwMode="auto">
          <a:xfrm>
            <a:off x="5867400" y="2465388"/>
            <a:ext cx="3048000" cy="1952625"/>
          </a:xfrm>
          <a:prstGeom prst="rect">
            <a:avLst/>
          </a:prstGeom>
          <a:noFill/>
        </p:spPr>
      </p:pic>
      <p:grpSp>
        <p:nvGrpSpPr>
          <p:cNvPr id="812040" name="Group 8"/>
          <p:cNvGrpSpPr>
            <a:grpSpLocks/>
          </p:cNvGrpSpPr>
          <p:nvPr/>
        </p:nvGrpSpPr>
        <p:grpSpPr bwMode="auto">
          <a:xfrm>
            <a:off x="5486400" y="4114800"/>
            <a:ext cx="2214563" cy="2055813"/>
            <a:chOff x="912" y="768"/>
            <a:chExt cx="3984" cy="2880"/>
          </a:xfrm>
        </p:grpSpPr>
        <p:sp>
          <p:nvSpPr>
            <p:cNvPr id="812041" name="Rectangle 9"/>
            <p:cNvSpPr>
              <a:spLocks noChangeArrowheads="1"/>
            </p:cNvSpPr>
            <p:nvPr/>
          </p:nvSpPr>
          <p:spPr bwMode="auto">
            <a:xfrm>
              <a:off x="912" y="768"/>
              <a:ext cx="3984" cy="2880"/>
            </a:xfrm>
            <a:prstGeom prst="rect">
              <a:avLst/>
            </a:prstGeom>
            <a:solidFill>
              <a:schemeClr val="bg1"/>
            </a:solidFill>
            <a:ln w="9525">
              <a:noFill/>
              <a:miter lim="800000"/>
              <a:headEnd/>
              <a:tailEnd/>
            </a:ln>
            <a:effectLst>
              <a:outerShdw dist="107763" dir="2700000" algn="ctr" rotWithShape="0">
                <a:schemeClr val="bg2"/>
              </a:outerShdw>
            </a:effectLst>
          </p:spPr>
          <p:txBody>
            <a:bodyPr wrap="none" anchor="ctr"/>
            <a:lstStyle/>
            <a:p>
              <a:endParaRPr lang="en-US"/>
            </a:p>
          </p:txBody>
        </p:sp>
        <p:pic>
          <p:nvPicPr>
            <p:cNvPr id="812042" name="Picture 10" descr="3"/>
            <p:cNvPicPr>
              <a:picLocks noChangeAspect="1" noChangeArrowheads="1"/>
            </p:cNvPicPr>
            <p:nvPr/>
          </p:nvPicPr>
          <p:blipFill>
            <a:blip r:embed="rId5" cstate="print"/>
            <a:srcRect t="9216" r="2727" b="6079"/>
            <a:stretch>
              <a:fillRect/>
            </a:stretch>
          </p:blipFill>
          <p:spPr bwMode="auto">
            <a:xfrm>
              <a:off x="996" y="864"/>
              <a:ext cx="3852" cy="2592"/>
            </a:xfrm>
            <a:prstGeom prst="rect">
              <a:avLst/>
            </a:prstGeom>
            <a:noFill/>
          </p:spPr>
        </p:pic>
      </p:grpSp>
      <p:grpSp>
        <p:nvGrpSpPr>
          <p:cNvPr id="812043" name="Group 11"/>
          <p:cNvGrpSpPr>
            <a:grpSpLocks/>
          </p:cNvGrpSpPr>
          <p:nvPr/>
        </p:nvGrpSpPr>
        <p:grpSpPr bwMode="auto">
          <a:xfrm>
            <a:off x="3814763" y="4724400"/>
            <a:ext cx="2205037" cy="1981200"/>
            <a:chOff x="912" y="768"/>
            <a:chExt cx="3984" cy="2880"/>
          </a:xfrm>
        </p:grpSpPr>
        <p:sp>
          <p:nvSpPr>
            <p:cNvPr id="812044" name="Rectangle 12"/>
            <p:cNvSpPr>
              <a:spLocks noChangeArrowheads="1"/>
            </p:cNvSpPr>
            <p:nvPr/>
          </p:nvSpPr>
          <p:spPr bwMode="auto">
            <a:xfrm>
              <a:off x="912" y="768"/>
              <a:ext cx="3984" cy="2880"/>
            </a:xfrm>
            <a:prstGeom prst="rect">
              <a:avLst/>
            </a:prstGeom>
            <a:solidFill>
              <a:schemeClr val="bg1"/>
            </a:solidFill>
            <a:ln w="9525">
              <a:noFill/>
              <a:miter lim="800000"/>
              <a:headEnd/>
              <a:tailEnd/>
            </a:ln>
            <a:effectLst>
              <a:outerShdw dist="107763" dir="2700000" algn="ctr" rotWithShape="0">
                <a:schemeClr val="bg2"/>
              </a:outerShdw>
            </a:effectLst>
          </p:spPr>
          <p:txBody>
            <a:bodyPr wrap="none" anchor="ctr"/>
            <a:lstStyle/>
            <a:p>
              <a:endParaRPr lang="en-US"/>
            </a:p>
          </p:txBody>
        </p:sp>
        <p:pic>
          <p:nvPicPr>
            <p:cNvPr id="812045" name="Picture 13" descr="9"/>
            <p:cNvPicPr>
              <a:picLocks noChangeAspect="1" noChangeArrowheads="1"/>
            </p:cNvPicPr>
            <p:nvPr/>
          </p:nvPicPr>
          <p:blipFill>
            <a:blip r:embed="rId6" cstate="print"/>
            <a:srcRect/>
            <a:stretch>
              <a:fillRect/>
            </a:stretch>
          </p:blipFill>
          <p:spPr bwMode="auto">
            <a:xfrm>
              <a:off x="1152" y="816"/>
              <a:ext cx="3552" cy="2761"/>
            </a:xfrm>
            <a:prstGeom prst="rect">
              <a:avLst/>
            </a:prstGeom>
            <a:noFill/>
          </p:spPr>
        </p:pic>
      </p:grpSp>
      <p:grpSp>
        <p:nvGrpSpPr>
          <p:cNvPr id="812046" name="Group 14"/>
          <p:cNvGrpSpPr>
            <a:grpSpLocks/>
          </p:cNvGrpSpPr>
          <p:nvPr/>
        </p:nvGrpSpPr>
        <p:grpSpPr bwMode="auto">
          <a:xfrm>
            <a:off x="7315200" y="4343400"/>
            <a:ext cx="1828800" cy="1676400"/>
            <a:chOff x="912" y="768"/>
            <a:chExt cx="3984" cy="2880"/>
          </a:xfrm>
        </p:grpSpPr>
        <p:sp>
          <p:nvSpPr>
            <p:cNvPr id="812047" name="Rectangle 15"/>
            <p:cNvSpPr>
              <a:spLocks noChangeArrowheads="1"/>
            </p:cNvSpPr>
            <p:nvPr/>
          </p:nvSpPr>
          <p:spPr bwMode="auto">
            <a:xfrm>
              <a:off x="912" y="768"/>
              <a:ext cx="3984" cy="2880"/>
            </a:xfrm>
            <a:prstGeom prst="rect">
              <a:avLst/>
            </a:prstGeom>
            <a:solidFill>
              <a:schemeClr val="bg1"/>
            </a:solidFill>
            <a:ln w="9525">
              <a:noFill/>
              <a:miter lim="800000"/>
              <a:headEnd/>
              <a:tailEnd/>
            </a:ln>
            <a:effectLst>
              <a:outerShdw dist="107763" dir="2700000" algn="ctr" rotWithShape="0">
                <a:schemeClr val="bg2"/>
              </a:outerShdw>
            </a:effectLst>
          </p:spPr>
          <p:txBody>
            <a:bodyPr wrap="none" anchor="ctr"/>
            <a:lstStyle/>
            <a:p>
              <a:endParaRPr lang="en-US"/>
            </a:p>
          </p:txBody>
        </p:sp>
        <p:pic>
          <p:nvPicPr>
            <p:cNvPr id="812048" name="Picture 16" descr="10"/>
            <p:cNvPicPr>
              <a:picLocks noChangeAspect="1" noChangeArrowheads="1"/>
            </p:cNvPicPr>
            <p:nvPr/>
          </p:nvPicPr>
          <p:blipFill>
            <a:blip r:embed="rId7" cstate="print"/>
            <a:srcRect t="1668"/>
            <a:stretch>
              <a:fillRect/>
            </a:stretch>
          </p:blipFill>
          <p:spPr bwMode="auto">
            <a:xfrm>
              <a:off x="1844" y="768"/>
              <a:ext cx="2284" cy="2832"/>
            </a:xfrm>
            <a:prstGeom prst="rect">
              <a:avLst/>
            </a:prstGeom>
            <a:noFill/>
          </p:spPr>
        </p:pic>
      </p:grpSp>
      <p:pic>
        <p:nvPicPr>
          <p:cNvPr id="812049" name="Picture 17" descr="SPI_6Mo_US"/>
          <p:cNvPicPr>
            <a:picLocks noChangeAspect="1" noChangeArrowheads="1"/>
          </p:cNvPicPr>
          <p:nvPr/>
        </p:nvPicPr>
        <p:blipFill>
          <a:blip r:embed="rId8" cstate="print"/>
          <a:srcRect/>
          <a:stretch>
            <a:fillRect/>
          </a:stretch>
        </p:blipFill>
        <p:spPr bwMode="auto">
          <a:xfrm>
            <a:off x="7315200" y="838200"/>
            <a:ext cx="2057400" cy="1690688"/>
          </a:xfrm>
          <a:prstGeom prst="rect">
            <a:avLst/>
          </a:prstGeom>
          <a:noFill/>
        </p:spPr>
      </p:pic>
      <p:sp>
        <p:nvSpPr>
          <p:cNvPr id="812050" name="Text Box 18"/>
          <p:cNvSpPr txBox="1">
            <a:spLocks noChangeArrowheads="1"/>
          </p:cNvSpPr>
          <p:nvPr/>
        </p:nvSpPr>
        <p:spPr bwMode="auto">
          <a:xfrm>
            <a:off x="685800" y="358775"/>
            <a:ext cx="3429000" cy="6499225"/>
          </a:xfrm>
          <a:prstGeom prst="rect">
            <a:avLst/>
          </a:prstGeom>
          <a:noFill/>
          <a:ln w="9525">
            <a:noFill/>
            <a:miter lim="800000"/>
            <a:headEnd/>
            <a:tailEnd/>
          </a:ln>
          <a:effectLst/>
        </p:spPr>
        <p:txBody>
          <a:bodyPr>
            <a:spAutoFit/>
          </a:bodyPr>
          <a:lstStyle/>
          <a:p>
            <a:r>
              <a:rPr lang="en-US" sz="1800" b="1">
                <a:solidFill>
                  <a:srgbClr val="FF3300"/>
                </a:solidFill>
                <a:latin typeface="Arial" pitchFamily="34" charset="0"/>
              </a:rPr>
              <a:t>       </a:t>
            </a:r>
            <a:r>
              <a:rPr lang="en-US" sz="2000" b="1">
                <a:solidFill>
                  <a:srgbClr val="FF3300"/>
                </a:solidFill>
                <a:latin typeface="Arial" pitchFamily="34" charset="0"/>
              </a:rPr>
              <a:t>Integrates Key</a:t>
            </a:r>
          </a:p>
          <a:p>
            <a:r>
              <a:rPr lang="en-US" sz="2000" b="1">
                <a:solidFill>
                  <a:srgbClr val="FF3300"/>
                </a:solidFill>
                <a:latin typeface="Arial" pitchFamily="34" charset="0"/>
              </a:rPr>
              <a:t>      Drought Indicators:</a:t>
            </a:r>
          </a:p>
          <a:p>
            <a:endParaRPr lang="en-US" sz="2000" b="1">
              <a:solidFill>
                <a:schemeClr val="accent2"/>
              </a:solidFill>
              <a:latin typeface="Arial" pitchFamily="34" charset="0"/>
            </a:endParaRPr>
          </a:p>
          <a:p>
            <a:pPr lvl="1"/>
            <a:r>
              <a:rPr lang="en-US" sz="1800">
                <a:latin typeface="Arial" pitchFamily="34" charset="0"/>
              </a:rPr>
              <a:t>- </a:t>
            </a:r>
            <a:r>
              <a:rPr lang="en-US" sz="1800" b="1">
                <a:latin typeface="Arial" pitchFamily="34" charset="0"/>
              </a:rPr>
              <a:t>Palmer Drought Index</a:t>
            </a:r>
          </a:p>
          <a:p>
            <a:pPr lvl="1"/>
            <a:r>
              <a:rPr lang="en-US" sz="1800" b="1">
                <a:latin typeface="Arial" pitchFamily="34" charset="0"/>
              </a:rPr>
              <a:t>- SPI</a:t>
            </a:r>
          </a:p>
          <a:p>
            <a:pPr lvl="1"/>
            <a:r>
              <a:rPr lang="en-US" sz="1800" b="1">
                <a:latin typeface="Arial" pitchFamily="34" charset="0"/>
              </a:rPr>
              <a:t>- KBDI</a:t>
            </a:r>
          </a:p>
          <a:p>
            <a:pPr lvl="1">
              <a:buFontTx/>
              <a:buChar char="-"/>
            </a:pPr>
            <a:r>
              <a:rPr lang="en-US" sz="1800" b="1">
                <a:latin typeface="Arial" pitchFamily="34" charset="0"/>
              </a:rPr>
              <a:t> Modeled Soil Moisture</a:t>
            </a:r>
          </a:p>
          <a:p>
            <a:pPr lvl="1"/>
            <a:r>
              <a:rPr lang="en-US" sz="1800" b="1">
                <a:latin typeface="Arial" pitchFamily="34" charset="0"/>
              </a:rPr>
              <a:t>- 7-Day Avg. Streamflow</a:t>
            </a:r>
          </a:p>
          <a:p>
            <a:pPr lvl="1"/>
            <a:r>
              <a:rPr lang="en-US" sz="1800" b="1">
                <a:latin typeface="Arial" pitchFamily="34" charset="0"/>
              </a:rPr>
              <a:t>- Precipitation Anomalies</a:t>
            </a:r>
          </a:p>
          <a:p>
            <a:pPr lvl="1"/>
            <a:endParaRPr lang="en-US" sz="1800" b="1">
              <a:latin typeface="Arial" pitchFamily="34" charset="0"/>
            </a:endParaRPr>
          </a:p>
          <a:p>
            <a:pPr lvl="1"/>
            <a:r>
              <a:rPr lang="en-US" sz="1800" b="1" i="1">
                <a:solidFill>
                  <a:srgbClr val="006600"/>
                </a:solidFill>
                <a:latin typeface="Arial" pitchFamily="34" charset="0"/>
              </a:rPr>
              <a:t>Growing Season:</a:t>
            </a:r>
          </a:p>
          <a:p>
            <a:pPr lvl="1"/>
            <a:r>
              <a:rPr lang="en-US" sz="1800" b="1">
                <a:latin typeface="Arial" pitchFamily="34" charset="0"/>
              </a:rPr>
              <a:t>- Crop Moisture Index</a:t>
            </a:r>
          </a:p>
          <a:p>
            <a:pPr lvl="1"/>
            <a:r>
              <a:rPr lang="en-US" sz="1800" b="1">
                <a:latin typeface="Arial" pitchFamily="34" charset="0"/>
              </a:rPr>
              <a:t>- Sat. Veg. Health Index</a:t>
            </a:r>
          </a:p>
          <a:p>
            <a:pPr lvl="1">
              <a:buFontTx/>
              <a:buChar char="-"/>
            </a:pPr>
            <a:r>
              <a:rPr lang="en-US" sz="1800" b="1">
                <a:latin typeface="Arial" pitchFamily="34" charset="0"/>
              </a:rPr>
              <a:t> Soil Moisture</a:t>
            </a:r>
          </a:p>
          <a:p>
            <a:pPr lvl="1">
              <a:buFontTx/>
              <a:buChar char="-"/>
            </a:pPr>
            <a:r>
              <a:rPr lang="en-US" sz="1800" b="1">
                <a:latin typeface="Arial" pitchFamily="34" charset="0"/>
              </a:rPr>
              <a:t> Mesonet data</a:t>
            </a:r>
          </a:p>
          <a:p>
            <a:pPr lvl="1"/>
            <a:endParaRPr lang="en-US" sz="1800" b="1">
              <a:latin typeface="Arial" pitchFamily="34" charset="0"/>
            </a:endParaRPr>
          </a:p>
          <a:p>
            <a:pPr lvl="1"/>
            <a:r>
              <a:rPr lang="en-US" sz="1800" b="1" i="1">
                <a:solidFill>
                  <a:srgbClr val="0099FF"/>
                </a:solidFill>
                <a:latin typeface="Arial" pitchFamily="34" charset="0"/>
              </a:rPr>
              <a:t>In The West:</a:t>
            </a:r>
          </a:p>
          <a:p>
            <a:pPr lvl="1"/>
            <a:r>
              <a:rPr lang="en-US" sz="1800" b="1">
                <a:latin typeface="Arial" pitchFamily="34" charset="0"/>
              </a:rPr>
              <a:t>- SWSI</a:t>
            </a:r>
          </a:p>
          <a:p>
            <a:pPr lvl="1"/>
            <a:r>
              <a:rPr lang="en-US" sz="1800" b="1">
                <a:latin typeface="Arial" pitchFamily="34" charset="0"/>
              </a:rPr>
              <a:t>- Reservoir levels</a:t>
            </a:r>
          </a:p>
          <a:p>
            <a:pPr lvl="1">
              <a:buFontTx/>
              <a:buChar char="-"/>
            </a:pPr>
            <a:r>
              <a:rPr lang="en-US" sz="1800" b="1">
                <a:latin typeface="Arial" pitchFamily="34" charset="0"/>
              </a:rPr>
              <a:t> Snowpack</a:t>
            </a:r>
          </a:p>
          <a:p>
            <a:pPr lvl="1">
              <a:buFontTx/>
              <a:buChar char="-"/>
            </a:pPr>
            <a:r>
              <a:rPr lang="en-US" sz="1800" b="1">
                <a:latin typeface="Arial" pitchFamily="34" charset="0"/>
              </a:rPr>
              <a:t> Streamflow</a:t>
            </a:r>
          </a:p>
          <a:p>
            <a:pPr lvl="1"/>
            <a:endParaRPr lang="en-US" sz="1800" b="1">
              <a:latin typeface="Arial" pitchFamily="34" charset="0"/>
            </a:endParaRPr>
          </a:p>
          <a:p>
            <a:pPr lvl="1"/>
            <a:r>
              <a:rPr lang="en-US" sz="1800" b="1">
                <a:solidFill>
                  <a:schemeClr val="accent2"/>
                </a:solidFill>
                <a:latin typeface="Arial" pitchFamily="34" charset="0"/>
              </a:rPr>
              <a:t>Created in ArcGIS </a:t>
            </a:r>
          </a:p>
        </p:txBody>
      </p:sp>
      <p:pic>
        <p:nvPicPr>
          <p:cNvPr id="812052" name="Picture 20" descr="ACIS map image"/>
          <p:cNvPicPr>
            <a:picLocks noChangeAspect="1" noChangeArrowheads="1"/>
          </p:cNvPicPr>
          <p:nvPr/>
        </p:nvPicPr>
        <p:blipFill>
          <a:blip r:embed="rId9" cstate="print"/>
          <a:srcRect/>
          <a:stretch>
            <a:fillRect/>
          </a:stretch>
        </p:blipFill>
        <p:spPr bwMode="auto">
          <a:xfrm>
            <a:off x="3886200" y="762000"/>
            <a:ext cx="2362200" cy="1824038"/>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3042" name="Picture 2" descr="resv0204"/>
          <p:cNvPicPr>
            <a:picLocks noChangeAspect="1" noChangeArrowheads="1"/>
          </p:cNvPicPr>
          <p:nvPr/>
        </p:nvPicPr>
        <p:blipFill>
          <a:blip r:embed="rId2" cstate="print"/>
          <a:srcRect/>
          <a:stretch>
            <a:fillRect/>
          </a:stretch>
        </p:blipFill>
        <p:spPr bwMode="auto">
          <a:xfrm>
            <a:off x="0" y="1981200"/>
            <a:ext cx="2971800" cy="2514600"/>
          </a:xfrm>
          <a:prstGeom prst="rect">
            <a:avLst/>
          </a:prstGeom>
          <a:noFill/>
        </p:spPr>
      </p:pic>
      <p:pic>
        <p:nvPicPr>
          <p:cNvPr id="983043" name="Picture 3" descr="Weststdp"/>
          <p:cNvPicPr>
            <a:picLocks noChangeAspect="1" noChangeArrowheads="1"/>
          </p:cNvPicPr>
          <p:nvPr/>
        </p:nvPicPr>
        <p:blipFill>
          <a:blip r:embed="rId3" cstate="print"/>
          <a:srcRect/>
          <a:stretch>
            <a:fillRect/>
          </a:stretch>
        </p:blipFill>
        <p:spPr bwMode="auto">
          <a:xfrm>
            <a:off x="5969000" y="0"/>
            <a:ext cx="3175000" cy="4191000"/>
          </a:xfrm>
          <a:prstGeom prst="rect">
            <a:avLst/>
          </a:prstGeom>
          <a:noFill/>
        </p:spPr>
      </p:pic>
      <p:pic>
        <p:nvPicPr>
          <p:cNvPr id="983044" name="Picture 4" descr="snow0204"/>
          <p:cNvPicPr>
            <a:picLocks noChangeAspect="1" noChangeArrowheads="1"/>
          </p:cNvPicPr>
          <p:nvPr/>
        </p:nvPicPr>
        <p:blipFill>
          <a:blip r:embed="rId4" cstate="print"/>
          <a:srcRect/>
          <a:stretch>
            <a:fillRect/>
          </a:stretch>
        </p:blipFill>
        <p:spPr bwMode="auto">
          <a:xfrm>
            <a:off x="2971800" y="0"/>
            <a:ext cx="2990850" cy="4191000"/>
          </a:xfrm>
          <a:prstGeom prst="rect">
            <a:avLst/>
          </a:prstGeom>
          <a:noFill/>
        </p:spPr>
      </p:pic>
      <p:sp>
        <p:nvSpPr>
          <p:cNvPr id="983047" name="Text Box 7"/>
          <p:cNvSpPr txBox="1">
            <a:spLocks noChangeArrowheads="1"/>
          </p:cNvSpPr>
          <p:nvPr/>
        </p:nvSpPr>
        <p:spPr bwMode="auto">
          <a:xfrm>
            <a:off x="0" y="5105400"/>
            <a:ext cx="2251075" cy="1066800"/>
          </a:xfrm>
          <a:prstGeom prst="rect">
            <a:avLst/>
          </a:prstGeom>
          <a:noFill/>
          <a:ln w="9525">
            <a:noFill/>
            <a:miter lim="800000"/>
            <a:headEnd/>
            <a:tailEnd/>
          </a:ln>
          <a:effectLst/>
        </p:spPr>
        <p:txBody>
          <a:bodyPr wrap="none">
            <a:spAutoFit/>
          </a:bodyPr>
          <a:lstStyle/>
          <a:p>
            <a:pPr eaLnBrk="0" hangingPunct="0"/>
            <a:r>
              <a:rPr lang="en-US" sz="3200" b="1">
                <a:solidFill>
                  <a:srgbClr val="996633"/>
                </a:solidFill>
              </a:rPr>
              <a:t>Indices for</a:t>
            </a:r>
          </a:p>
          <a:p>
            <a:pPr eaLnBrk="0" hangingPunct="0"/>
            <a:r>
              <a:rPr lang="en-US" sz="3200" b="1">
                <a:solidFill>
                  <a:srgbClr val="996633"/>
                </a:solidFill>
              </a:rPr>
              <a:t>“The West”</a:t>
            </a:r>
          </a:p>
        </p:txBody>
      </p:sp>
      <p:pic>
        <p:nvPicPr>
          <p:cNvPr id="983048" name="Picture 8" descr="ORswsi0402"/>
          <p:cNvPicPr>
            <a:picLocks noChangeAspect="1" noChangeArrowheads="1"/>
          </p:cNvPicPr>
          <p:nvPr/>
        </p:nvPicPr>
        <p:blipFill>
          <a:blip r:embed="rId5" cstate="print"/>
          <a:srcRect/>
          <a:stretch>
            <a:fillRect/>
          </a:stretch>
        </p:blipFill>
        <p:spPr bwMode="auto">
          <a:xfrm>
            <a:off x="0" y="0"/>
            <a:ext cx="2971800" cy="2286000"/>
          </a:xfrm>
          <a:prstGeom prst="rect">
            <a:avLst/>
          </a:prstGeom>
          <a:noFill/>
        </p:spPr>
      </p:pic>
      <p:pic>
        <p:nvPicPr>
          <p:cNvPr id="983049" name="Picture 9"/>
          <p:cNvPicPr>
            <a:picLocks noChangeAspect="1" noChangeArrowheads="1"/>
          </p:cNvPicPr>
          <p:nvPr/>
        </p:nvPicPr>
        <p:blipFill>
          <a:blip r:embed="rId6" cstate="print"/>
          <a:srcRect/>
          <a:stretch>
            <a:fillRect/>
          </a:stretch>
        </p:blipFill>
        <p:spPr bwMode="auto">
          <a:xfrm>
            <a:off x="2057400" y="4270375"/>
            <a:ext cx="2743200" cy="2587625"/>
          </a:xfrm>
          <a:prstGeom prst="rect">
            <a:avLst/>
          </a:prstGeom>
          <a:noFill/>
          <a:ln w="9525">
            <a:noFill/>
            <a:miter lim="800000"/>
            <a:headEnd/>
            <a:tailEnd/>
          </a:ln>
          <a:effectLst/>
        </p:spPr>
      </p:pic>
      <p:pic>
        <p:nvPicPr>
          <p:cNvPr id="983050" name="Picture 10" descr="snotswen"/>
          <p:cNvPicPr preferRelativeResize="0">
            <a:picLocks noChangeArrowheads="1"/>
          </p:cNvPicPr>
          <p:nvPr/>
        </p:nvPicPr>
        <p:blipFill>
          <a:blip r:embed="rId7" cstate="print"/>
          <a:srcRect/>
          <a:stretch>
            <a:fillRect/>
          </a:stretch>
        </p:blipFill>
        <p:spPr bwMode="auto">
          <a:xfrm>
            <a:off x="6705600" y="4191000"/>
            <a:ext cx="2971800" cy="2667000"/>
          </a:xfrm>
          <a:prstGeom prst="rect">
            <a:avLst/>
          </a:prstGeom>
          <a:noFill/>
        </p:spPr>
      </p:pic>
      <p:pic>
        <p:nvPicPr>
          <p:cNvPr id="983051" name="Picture 11" descr="spi6"/>
          <p:cNvPicPr preferRelativeResize="0">
            <a:picLocks noChangeArrowheads="1"/>
          </p:cNvPicPr>
          <p:nvPr/>
        </p:nvPicPr>
        <p:blipFill>
          <a:blip r:embed="rId8" cstate="print"/>
          <a:srcRect/>
          <a:stretch>
            <a:fillRect/>
          </a:stretch>
        </p:blipFill>
        <p:spPr bwMode="auto">
          <a:xfrm>
            <a:off x="3962400" y="4191000"/>
            <a:ext cx="3200400" cy="2667000"/>
          </a:xfrm>
          <a:prstGeom prst="rect">
            <a:avLst/>
          </a:prstGeom>
          <a:noFill/>
        </p:spPr>
      </p:pic>
    </p:spTree>
  </p:cSld>
  <p:clrMapOvr>
    <a:masterClrMapping/>
  </p:clrMapOvr>
  <p:transition>
    <p:cover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8162" name="Rectangle 2"/>
          <p:cNvSpPr>
            <a:spLocks noChangeArrowheads="1"/>
          </p:cNvSpPr>
          <p:nvPr/>
        </p:nvSpPr>
        <p:spPr bwMode="auto">
          <a:xfrm>
            <a:off x="228600" y="990600"/>
            <a:ext cx="2362200" cy="228600"/>
          </a:xfrm>
          <a:prstGeom prst="rect">
            <a:avLst/>
          </a:prstGeom>
          <a:solidFill>
            <a:schemeClr val="tx1"/>
          </a:solidFill>
          <a:ln w="12700">
            <a:solidFill>
              <a:schemeClr val="tx1"/>
            </a:solidFill>
            <a:miter lim="800000"/>
            <a:headEnd type="none" w="sm" len="sm"/>
            <a:tailEnd type="none" w="sm" len="sm"/>
          </a:ln>
          <a:effectLst/>
        </p:spPr>
        <p:txBody>
          <a:bodyPr wrap="none" anchor="ctr"/>
          <a:lstStyle/>
          <a:p>
            <a:endParaRPr lang="en-US"/>
          </a:p>
        </p:txBody>
      </p:sp>
      <p:pic>
        <p:nvPicPr>
          <p:cNvPr id="988163" name="Picture 3" descr="USGSstreamflow"/>
          <p:cNvPicPr>
            <a:picLocks noChangeAspect="1" noChangeArrowheads="1"/>
          </p:cNvPicPr>
          <p:nvPr/>
        </p:nvPicPr>
        <p:blipFill>
          <a:blip r:embed="rId2" cstate="print"/>
          <a:srcRect/>
          <a:stretch>
            <a:fillRect/>
          </a:stretch>
        </p:blipFill>
        <p:spPr bwMode="auto">
          <a:xfrm>
            <a:off x="152400" y="990600"/>
            <a:ext cx="2590800" cy="1754188"/>
          </a:xfrm>
          <a:prstGeom prst="rect">
            <a:avLst/>
          </a:prstGeom>
          <a:noFill/>
          <a:ln w="9525">
            <a:noFill/>
            <a:miter lim="800000"/>
            <a:headEnd/>
            <a:tailEnd/>
          </a:ln>
          <a:effectLst/>
        </p:spPr>
      </p:pic>
      <p:pic>
        <p:nvPicPr>
          <p:cNvPr id="988164" name="Picture 4" descr="PDI by percentiles"/>
          <p:cNvPicPr>
            <a:picLocks noChangeAspect="1" noChangeArrowheads="1"/>
          </p:cNvPicPr>
          <p:nvPr/>
        </p:nvPicPr>
        <p:blipFill>
          <a:blip r:embed="rId3" cstate="print"/>
          <a:srcRect/>
          <a:stretch>
            <a:fillRect/>
          </a:stretch>
        </p:blipFill>
        <p:spPr bwMode="auto">
          <a:xfrm>
            <a:off x="6400800" y="1066800"/>
            <a:ext cx="2590800" cy="1798638"/>
          </a:xfrm>
          <a:prstGeom prst="rect">
            <a:avLst/>
          </a:prstGeom>
          <a:noFill/>
        </p:spPr>
      </p:pic>
      <p:pic>
        <p:nvPicPr>
          <p:cNvPr id="988165" name="Picture 5" descr="curr"/>
          <p:cNvPicPr>
            <a:picLocks noChangeAspect="1" noChangeArrowheads="1"/>
          </p:cNvPicPr>
          <p:nvPr/>
        </p:nvPicPr>
        <p:blipFill>
          <a:blip r:embed="rId4" cstate="print"/>
          <a:srcRect/>
          <a:stretch>
            <a:fillRect/>
          </a:stretch>
        </p:blipFill>
        <p:spPr bwMode="auto">
          <a:xfrm>
            <a:off x="3200400" y="682625"/>
            <a:ext cx="2667000" cy="1831975"/>
          </a:xfrm>
          <a:prstGeom prst="rect">
            <a:avLst/>
          </a:prstGeom>
          <a:noFill/>
        </p:spPr>
      </p:pic>
      <p:sp>
        <p:nvSpPr>
          <p:cNvPr id="988166" name="AutoShape 6" descr="soilmmap"/>
          <p:cNvSpPr>
            <a:spLocks noChangeAspect="1" noChangeArrowheads="1"/>
          </p:cNvSpPr>
          <p:nvPr/>
        </p:nvSpPr>
        <p:spPr bwMode="auto">
          <a:xfrm>
            <a:off x="4424363" y="3281363"/>
            <a:ext cx="296862" cy="296862"/>
          </a:xfrm>
          <a:prstGeom prst="rect">
            <a:avLst/>
          </a:prstGeom>
          <a:noFill/>
        </p:spPr>
        <p:txBody>
          <a:bodyPr/>
          <a:lstStyle/>
          <a:p>
            <a:endParaRPr lang="en-US"/>
          </a:p>
        </p:txBody>
      </p:sp>
      <p:sp>
        <p:nvSpPr>
          <p:cNvPr id="988167" name="AutoShape 7" descr="soilmmap"/>
          <p:cNvSpPr>
            <a:spLocks noChangeAspect="1" noChangeArrowheads="1"/>
          </p:cNvSpPr>
          <p:nvPr/>
        </p:nvSpPr>
        <p:spPr bwMode="auto">
          <a:xfrm>
            <a:off x="4424363" y="3281363"/>
            <a:ext cx="296862" cy="296862"/>
          </a:xfrm>
          <a:prstGeom prst="rect">
            <a:avLst/>
          </a:prstGeom>
          <a:noFill/>
        </p:spPr>
        <p:txBody>
          <a:bodyPr/>
          <a:lstStyle/>
          <a:p>
            <a:endParaRPr lang="en-US"/>
          </a:p>
        </p:txBody>
      </p:sp>
      <p:sp>
        <p:nvSpPr>
          <p:cNvPr id="988168" name="AutoShape 8" descr="soilmmap"/>
          <p:cNvSpPr>
            <a:spLocks noChangeAspect="1" noChangeArrowheads="1"/>
          </p:cNvSpPr>
          <p:nvPr/>
        </p:nvSpPr>
        <p:spPr bwMode="auto">
          <a:xfrm>
            <a:off x="4424363" y="3281363"/>
            <a:ext cx="296862" cy="296862"/>
          </a:xfrm>
          <a:prstGeom prst="rect">
            <a:avLst/>
          </a:prstGeom>
          <a:noFill/>
        </p:spPr>
        <p:txBody>
          <a:bodyPr/>
          <a:lstStyle/>
          <a:p>
            <a:endParaRPr lang="en-US"/>
          </a:p>
        </p:txBody>
      </p:sp>
      <p:pic>
        <p:nvPicPr>
          <p:cNvPr id="988169" name="Picture 9" descr="veggie"/>
          <p:cNvPicPr>
            <a:picLocks noChangeAspect="1" noChangeArrowheads="1"/>
          </p:cNvPicPr>
          <p:nvPr/>
        </p:nvPicPr>
        <p:blipFill>
          <a:blip r:embed="rId5" cstate="print"/>
          <a:srcRect/>
          <a:stretch>
            <a:fillRect/>
          </a:stretch>
        </p:blipFill>
        <p:spPr bwMode="auto">
          <a:xfrm>
            <a:off x="3124200" y="4953000"/>
            <a:ext cx="2895600" cy="1604963"/>
          </a:xfrm>
          <a:prstGeom prst="rect">
            <a:avLst/>
          </a:prstGeom>
          <a:noFill/>
        </p:spPr>
      </p:pic>
      <p:pic>
        <p:nvPicPr>
          <p:cNvPr id="988170" name="Picture 10" descr="soilmmap"/>
          <p:cNvPicPr>
            <a:picLocks noChangeAspect="1" noChangeArrowheads="1"/>
          </p:cNvPicPr>
          <p:nvPr/>
        </p:nvPicPr>
        <p:blipFill>
          <a:blip r:embed="rId6" cstate="print"/>
          <a:srcRect/>
          <a:stretch>
            <a:fillRect/>
          </a:stretch>
        </p:blipFill>
        <p:spPr bwMode="auto">
          <a:xfrm>
            <a:off x="6324600" y="4495800"/>
            <a:ext cx="2362200" cy="1771650"/>
          </a:xfrm>
          <a:prstGeom prst="rect">
            <a:avLst/>
          </a:prstGeom>
          <a:noFill/>
        </p:spPr>
      </p:pic>
      <p:sp>
        <p:nvSpPr>
          <p:cNvPr id="988171" name="Text Box 11"/>
          <p:cNvSpPr txBox="1">
            <a:spLocks noChangeArrowheads="1"/>
          </p:cNvSpPr>
          <p:nvPr/>
        </p:nvSpPr>
        <p:spPr bwMode="auto">
          <a:xfrm>
            <a:off x="228600" y="533400"/>
            <a:ext cx="2598738" cy="427038"/>
          </a:xfrm>
          <a:prstGeom prst="rect">
            <a:avLst/>
          </a:prstGeom>
          <a:noFill/>
          <a:ln w="12700">
            <a:noFill/>
            <a:miter lim="800000"/>
            <a:headEnd type="none" w="sm" len="sm"/>
            <a:tailEnd type="none" w="sm" len="sm"/>
          </a:ln>
          <a:effectLst/>
        </p:spPr>
        <p:txBody>
          <a:bodyPr>
            <a:spAutoFit/>
          </a:bodyPr>
          <a:lstStyle/>
          <a:p>
            <a:r>
              <a:rPr lang="en-US" sz="2200" b="1">
                <a:solidFill>
                  <a:schemeClr val="tx2"/>
                </a:solidFill>
              </a:rPr>
              <a:t>USGS Streamflow</a:t>
            </a:r>
          </a:p>
        </p:txBody>
      </p:sp>
      <p:sp>
        <p:nvSpPr>
          <p:cNvPr id="988172" name="Text Box 12"/>
          <p:cNvSpPr txBox="1">
            <a:spLocks noChangeArrowheads="1"/>
          </p:cNvSpPr>
          <p:nvPr/>
        </p:nvSpPr>
        <p:spPr bwMode="auto">
          <a:xfrm>
            <a:off x="3200400" y="533400"/>
            <a:ext cx="2895600" cy="427038"/>
          </a:xfrm>
          <a:prstGeom prst="rect">
            <a:avLst/>
          </a:prstGeom>
          <a:noFill/>
          <a:ln w="12700">
            <a:noFill/>
            <a:miter lim="800000"/>
            <a:headEnd type="none" w="sm" len="sm"/>
            <a:tailEnd type="none" w="sm" len="sm"/>
          </a:ln>
          <a:effectLst/>
        </p:spPr>
        <p:txBody>
          <a:bodyPr>
            <a:spAutoFit/>
          </a:bodyPr>
          <a:lstStyle/>
          <a:p>
            <a:r>
              <a:rPr lang="en-US" sz="2200" b="1">
                <a:solidFill>
                  <a:schemeClr val="tx2"/>
                </a:solidFill>
              </a:rPr>
              <a:t>CPC Daily Soil Model</a:t>
            </a:r>
          </a:p>
        </p:txBody>
      </p:sp>
      <p:sp>
        <p:nvSpPr>
          <p:cNvPr id="988173" name="Rectangle 13"/>
          <p:cNvSpPr>
            <a:spLocks noChangeArrowheads="1"/>
          </p:cNvSpPr>
          <p:nvPr/>
        </p:nvSpPr>
        <p:spPr bwMode="auto">
          <a:xfrm>
            <a:off x="3124200" y="6096000"/>
            <a:ext cx="2895600" cy="304800"/>
          </a:xfrm>
          <a:prstGeom prst="rect">
            <a:avLst/>
          </a:prstGeom>
          <a:solidFill>
            <a:schemeClr val="tx1"/>
          </a:solidFill>
          <a:ln w="12700">
            <a:solidFill>
              <a:schemeClr val="tx1"/>
            </a:solidFill>
            <a:miter lim="800000"/>
            <a:headEnd type="none" w="sm" len="sm"/>
            <a:tailEnd type="none" w="sm" len="sm"/>
          </a:ln>
          <a:effectLst/>
        </p:spPr>
        <p:txBody>
          <a:bodyPr wrap="none" anchor="ctr"/>
          <a:lstStyle/>
          <a:p>
            <a:endParaRPr lang="en-US"/>
          </a:p>
        </p:txBody>
      </p:sp>
      <p:sp>
        <p:nvSpPr>
          <p:cNvPr id="988174" name="Text Box 14"/>
          <p:cNvSpPr txBox="1">
            <a:spLocks noChangeArrowheads="1"/>
          </p:cNvSpPr>
          <p:nvPr/>
        </p:nvSpPr>
        <p:spPr bwMode="auto">
          <a:xfrm>
            <a:off x="3276600" y="6430963"/>
            <a:ext cx="2743200" cy="427037"/>
          </a:xfrm>
          <a:prstGeom prst="rect">
            <a:avLst/>
          </a:prstGeom>
          <a:noFill/>
          <a:ln w="12700">
            <a:noFill/>
            <a:miter lim="800000"/>
            <a:headEnd type="none" w="sm" len="sm"/>
            <a:tailEnd type="none" w="sm" len="sm"/>
          </a:ln>
          <a:effectLst/>
        </p:spPr>
        <p:txBody>
          <a:bodyPr>
            <a:spAutoFit/>
          </a:bodyPr>
          <a:lstStyle/>
          <a:p>
            <a:pPr>
              <a:spcBef>
                <a:spcPct val="50000"/>
              </a:spcBef>
            </a:pPr>
            <a:r>
              <a:rPr lang="en-US" sz="2200" b="1">
                <a:solidFill>
                  <a:schemeClr val="tx2"/>
                </a:solidFill>
              </a:rPr>
              <a:t>Satellite Veg Health</a:t>
            </a:r>
          </a:p>
        </p:txBody>
      </p:sp>
      <p:sp>
        <p:nvSpPr>
          <p:cNvPr id="988175" name="Text Box 15"/>
          <p:cNvSpPr txBox="1">
            <a:spLocks noChangeArrowheads="1"/>
          </p:cNvSpPr>
          <p:nvPr/>
        </p:nvSpPr>
        <p:spPr bwMode="auto">
          <a:xfrm>
            <a:off x="228600" y="4191000"/>
            <a:ext cx="2203450" cy="366713"/>
          </a:xfrm>
          <a:prstGeom prst="rect">
            <a:avLst/>
          </a:prstGeom>
          <a:noFill/>
          <a:ln w="12700">
            <a:noFill/>
            <a:miter lim="800000"/>
            <a:headEnd type="none" w="sm" len="sm"/>
            <a:tailEnd type="none" w="sm" len="sm"/>
          </a:ln>
          <a:effectLst/>
        </p:spPr>
        <p:txBody>
          <a:bodyPr>
            <a:spAutoFit/>
          </a:bodyPr>
          <a:lstStyle/>
          <a:p>
            <a:r>
              <a:rPr lang="en-US" sz="1800" b="1">
                <a:solidFill>
                  <a:schemeClr val="tx2"/>
                </a:solidFill>
              </a:rPr>
              <a:t>SPI Drought Index</a:t>
            </a:r>
          </a:p>
        </p:txBody>
      </p:sp>
      <p:sp>
        <p:nvSpPr>
          <p:cNvPr id="988176" name="Text Box 16"/>
          <p:cNvSpPr txBox="1">
            <a:spLocks noChangeArrowheads="1"/>
          </p:cNvSpPr>
          <p:nvPr/>
        </p:nvSpPr>
        <p:spPr bwMode="auto">
          <a:xfrm>
            <a:off x="6781800" y="4144963"/>
            <a:ext cx="2819400" cy="427037"/>
          </a:xfrm>
          <a:prstGeom prst="rect">
            <a:avLst/>
          </a:prstGeom>
          <a:noFill/>
          <a:ln w="12700">
            <a:noFill/>
            <a:miter lim="800000"/>
            <a:headEnd type="none" w="sm" len="sm"/>
            <a:tailEnd type="none" w="sm" len="sm"/>
          </a:ln>
          <a:effectLst/>
        </p:spPr>
        <p:txBody>
          <a:bodyPr>
            <a:spAutoFit/>
          </a:bodyPr>
          <a:lstStyle/>
          <a:p>
            <a:r>
              <a:rPr lang="en-US" sz="2200" b="1">
                <a:solidFill>
                  <a:schemeClr val="tx2"/>
                </a:solidFill>
              </a:rPr>
              <a:t>USDA Soil Ratings</a:t>
            </a:r>
          </a:p>
        </p:txBody>
      </p:sp>
      <p:sp>
        <p:nvSpPr>
          <p:cNvPr id="988177" name="Text Box 17"/>
          <p:cNvSpPr txBox="1">
            <a:spLocks noChangeArrowheads="1"/>
          </p:cNvSpPr>
          <p:nvPr/>
        </p:nvSpPr>
        <p:spPr bwMode="auto">
          <a:xfrm>
            <a:off x="1371600" y="-76200"/>
            <a:ext cx="8839200" cy="565150"/>
          </a:xfrm>
          <a:prstGeom prst="rect">
            <a:avLst/>
          </a:prstGeom>
          <a:noFill/>
          <a:ln w="12700">
            <a:noFill/>
            <a:miter lim="800000"/>
            <a:headEnd type="none" w="sm" len="sm"/>
            <a:tailEnd type="none" w="sm" len="sm"/>
          </a:ln>
          <a:effectLst/>
        </p:spPr>
        <p:txBody>
          <a:bodyPr>
            <a:spAutoFit/>
          </a:bodyPr>
          <a:lstStyle/>
          <a:p>
            <a:r>
              <a:rPr lang="en-US" sz="3100">
                <a:effectLst>
                  <a:outerShdw blurRad="38100" dist="38100" dir="2700000" algn="tl">
                    <a:srgbClr val="C0C0C0"/>
                  </a:outerShdw>
                </a:effectLst>
                <a:latin typeface="Arial Black" pitchFamily="34" charset="0"/>
              </a:rPr>
              <a:t>Principal Drought Monitor Inputs</a:t>
            </a:r>
          </a:p>
        </p:txBody>
      </p:sp>
      <p:sp>
        <p:nvSpPr>
          <p:cNvPr id="988178" name="Text Box 18"/>
          <p:cNvSpPr txBox="1">
            <a:spLocks noChangeArrowheads="1"/>
          </p:cNvSpPr>
          <p:nvPr/>
        </p:nvSpPr>
        <p:spPr bwMode="auto">
          <a:xfrm>
            <a:off x="6324600" y="914400"/>
            <a:ext cx="2819400" cy="733425"/>
          </a:xfrm>
          <a:prstGeom prst="rect">
            <a:avLst/>
          </a:prstGeom>
          <a:noFill/>
          <a:ln w="12700">
            <a:noFill/>
            <a:miter lim="800000"/>
            <a:headEnd type="none" w="sm" len="sm"/>
            <a:tailEnd type="none" w="sm" len="sm"/>
          </a:ln>
          <a:effectLst/>
        </p:spPr>
        <p:txBody>
          <a:bodyPr>
            <a:spAutoFit/>
          </a:bodyPr>
          <a:lstStyle/>
          <a:p>
            <a:r>
              <a:rPr lang="en-US" sz="2100" b="1">
                <a:solidFill>
                  <a:schemeClr val="tx2"/>
                </a:solidFill>
              </a:rPr>
              <a:t>Palmer Drought Index</a:t>
            </a:r>
          </a:p>
          <a:p>
            <a:endParaRPr lang="en-US" sz="2100" b="1">
              <a:solidFill>
                <a:schemeClr val="hlink"/>
              </a:solidFill>
            </a:endParaRPr>
          </a:p>
        </p:txBody>
      </p:sp>
      <p:pic>
        <p:nvPicPr>
          <p:cNvPr id="988179" name="Picture 19"/>
          <p:cNvPicPr>
            <a:picLocks noChangeAspect="1" noChangeArrowheads="1"/>
          </p:cNvPicPr>
          <p:nvPr/>
        </p:nvPicPr>
        <p:blipFill>
          <a:blip r:embed="rId7" cstate="print"/>
          <a:srcRect/>
          <a:stretch>
            <a:fillRect/>
          </a:stretch>
        </p:blipFill>
        <p:spPr bwMode="auto">
          <a:xfrm>
            <a:off x="0" y="4564063"/>
            <a:ext cx="2971800" cy="2293937"/>
          </a:xfrm>
          <a:prstGeom prst="rect">
            <a:avLst/>
          </a:prstGeom>
          <a:noFill/>
          <a:ln w="9525">
            <a:noFill/>
            <a:miter lim="800000"/>
            <a:headEnd/>
            <a:tailEnd/>
          </a:ln>
          <a:effectLst/>
        </p:spPr>
      </p:pic>
      <p:sp>
        <p:nvSpPr>
          <p:cNvPr id="988180" name="AutoShape 20"/>
          <p:cNvSpPr>
            <a:spLocks noChangeArrowheads="1"/>
          </p:cNvSpPr>
          <p:nvPr/>
        </p:nvSpPr>
        <p:spPr bwMode="auto">
          <a:xfrm rot="920893">
            <a:off x="6324600" y="2438400"/>
            <a:ext cx="582613" cy="1096963"/>
          </a:xfrm>
          <a:prstGeom prst="curvedLeftArrow">
            <a:avLst>
              <a:gd name="adj1" fmla="val 37657"/>
              <a:gd name="adj2" fmla="val 75313"/>
              <a:gd name="adj3" fmla="val 33333"/>
            </a:avLst>
          </a:prstGeom>
          <a:solidFill>
            <a:srgbClr val="666699"/>
          </a:solidFill>
          <a:ln w="12700">
            <a:solidFill>
              <a:schemeClr val="tx1"/>
            </a:solidFill>
            <a:miter lim="800000"/>
            <a:headEnd type="none" w="sm" len="sm"/>
            <a:tailEnd type="none" w="sm" len="sm"/>
          </a:ln>
          <a:effectLst/>
        </p:spPr>
        <p:txBody>
          <a:bodyPr wrap="none" anchor="ctr"/>
          <a:lstStyle/>
          <a:p>
            <a:endParaRPr lang="en-US"/>
          </a:p>
        </p:txBody>
      </p:sp>
      <p:sp>
        <p:nvSpPr>
          <p:cNvPr id="988181" name="AutoShape 21"/>
          <p:cNvSpPr>
            <a:spLocks noChangeArrowheads="1"/>
          </p:cNvSpPr>
          <p:nvPr/>
        </p:nvSpPr>
        <p:spPr bwMode="auto">
          <a:xfrm rot="-6661163">
            <a:off x="6069806" y="3683794"/>
            <a:ext cx="1033463" cy="676275"/>
          </a:xfrm>
          <a:prstGeom prst="curvedUpArrow">
            <a:avLst>
              <a:gd name="adj1" fmla="val 30563"/>
              <a:gd name="adj2" fmla="val 61127"/>
              <a:gd name="adj3" fmla="val 33333"/>
            </a:avLst>
          </a:prstGeom>
          <a:solidFill>
            <a:srgbClr val="666699"/>
          </a:solidFill>
          <a:ln w="12700">
            <a:solidFill>
              <a:schemeClr val="tx1"/>
            </a:solidFill>
            <a:miter lim="800000"/>
            <a:headEnd type="none" w="sm" len="sm"/>
            <a:tailEnd type="none" w="sm" len="sm"/>
          </a:ln>
          <a:effectLst/>
        </p:spPr>
        <p:txBody>
          <a:bodyPr wrap="none" anchor="ctr"/>
          <a:lstStyle/>
          <a:p>
            <a:endParaRPr lang="en-US"/>
          </a:p>
        </p:txBody>
      </p:sp>
      <p:pic>
        <p:nvPicPr>
          <p:cNvPr id="988182" name="Picture 22"/>
          <p:cNvPicPr>
            <a:picLocks noChangeAspect="1" noChangeArrowheads="1"/>
          </p:cNvPicPr>
          <p:nvPr/>
        </p:nvPicPr>
        <p:blipFill>
          <a:blip r:embed="rId8" cstate="print"/>
          <a:srcRect/>
          <a:stretch>
            <a:fillRect/>
          </a:stretch>
        </p:blipFill>
        <p:spPr bwMode="auto">
          <a:xfrm>
            <a:off x="2819400" y="2438400"/>
            <a:ext cx="3200400" cy="2384425"/>
          </a:xfrm>
          <a:prstGeom prst="rect">
            <a:avLst/>
          </a:prstGeom>
          <a:noFill/>
          <a:ln w="9525">
            <a:noFill/>
            <a:miter lim="800000"/>
            <a:headEnd/>
            <a:tailEnd/>
          </a:ln>
          <a:effectLst/>
        </p:spPr>
      </p:pic>
      <p:sp>
        <p:nvSpPr>
          <p:cNvPr id="988183" name="AutoShape 23"/>
          <p:cNvSpPr>
            <a:spLocks noChangeArrowheads="1"/>
          </p:cNvSpPr>
          <p:nvPr/>
        </p:nvSpPr>
        <p:spPr bwMode="auto">
          <a:xfrm>
            <a:off x="4267200" y="4343400"/>
            <a:ext cx="485775" cy="533400"/>
          </a:xfrm>
          <a:prstGeom prst="upArrow">
            <a:avLst>
              <a:gd name="adj1" fmla="val 50000"/>
              <a:gd name="adj2" fmla="val 27451"/>
            </a:avLst>
          </a:prstGeom>
          <a:solidFill>
            <a:srgbClr val="FF0000">
              <a:alpha val="55000"/>
            </a:srgbClr>
          </a:solidFill>
          <a:ln w="12700">
            <a:solidFill>
              <a:schemeClr val="tx1"/>
            </a:solidFill>
            <a:miter lim="800000"/>
            <a:headEnd type="none" w="sm" len="sm"/>
            <a:tailEnd type="none" w="sm" len="sm"/>
          </a:ln>
          <a:effectLst/>
        </p:spPr>
        <p:txBody>
          <a:bodyPr wrap="none" anchor="ctr"/>
          <a:lstStyle/>
          <a:p>
            <a:endParaRPr lang="en-US"/>
          </a:p>
        </p:txBody>
      </p:sp>
      <p:sp>
        <p:nvSpPr>
          <p:cNvPr id="988184" name="AutoShape 24"/>
          <p:cNvSpPr>
            <a:spLocks noChangeArrowheads="1"/>
          </p:cNvSpPr>
          <p:nvPr/>
        </p:nvSpPr>
        <p:spPr bwMode="auto">
          <a:xfrm rot="-16221171">
            <a:off x="4153694" y="1942306"/>
            <a:ext cx="571500" cy="496888"/>
          </a:xfrm>
          <a:prstGeom prst="rightArrow">
            <a:avLst>
              <a:gd name="adj1" fmla="val 50000"/>
              <a:gd name="adj2" fmla="val 28754"/>
            </a:avLst>
          </a:prstGeom>
          <a:solidFill>
            <a:srgbClr val="FF0000">
              <a:alpha val="55000"/>
            </a:srgbClr>
          </a:solidFill>
          <a:ln w="12700">
            <a:solidFill>
              <a:schemeClr val="tx1"/>
            </a:solidFill>
            <a:miter lim="800000"/>
            <a:headEnd type="none" w="sm" len="sm"/>
            <a:tailEnd type="none" w="sm" len="sm"/>
          </a:ln>
          <a:effectLst/>
        </p:spPr>
        <p:txBody>
          <a:bodyPr wrap="none" anchor="ctr"/>
          <a:lstStyle/>
          <a:p>
            <a:pPr algn="ctr"/>
            <a:r>
              <a:rPr lang="en-US"/>
              <a:t> </a:t>
            </a:r>
          </a:p>
        </p:txBody>
      </p:sp>
      <p:sp>
        <p:nvSpPr>
          <p:cNvPr id="988185" name="AutoShape 25"/>
          <p:cNvSpPr>
            <a:spLocks noChangeArrowheads="1"/>
          </p:cNvSpPr>
          <p:nvPr/>
        </p:nvSpPr>
        <p:spPr bwMode="auto">
          <a:xfrm>
            <a:off x="2209800" y="3581400"/>
            <a:ext cx="1096963" cy="658813"/>
          </a:xfrm>
          <a:prstGeom prst="curvedDownArrow">
            <a:avLst>
              <a:gd name="adj1" fmla="val 33301"/>
              <a:gd name="adj2" fmla="val 66602"/>
              <a:gd name="adj3" fmla="val 33333"/>
            </a:avLst>
          </a:prstGeom>
          <a:solidFill>
            <a:srgbClr val="666699"/>
          </a:solidFill>
          <a:ln w="12700">
            <a:solidFill>
              <a:schemeClr val="tx1"/>
            </a:solidFill>
            <a:miter lim="800000"/>
            <a:headEnd type="none" w="sm" len="sm"/>
            <a:tailEnd type="none" w="sm" len="sm"/>
          </a:ln>
          <a:effectLst/>
        </p:spPr>
        <p:txBody>
          <a:bodyPr wrap="none" anchor="ctr"/>
          <a:lstStyle/>
          <a:p>
            <a:endParaRPr lang="en-US"/>
          </a:p>
        </p:txBody>
      </p:sp>
      <p:sp>
        <p:nvSpPr>
          <p:cNvPr id="988186" name="AutoShape 26"/>
          <p:cNvSpPr>
            <a:spLocks noChangeArrowheads="1"/>
          </p:cNvSpPr>
          <p:nvPr/>
        </p:nvSpPr>
        <p:spPr bwMode="auto">
          <a:xfrm>
            <a:off x="2209800" y="2286000"/>
            <a:ext cx="658813" cy="1096963"/>
          </a:xfrm>
          <a:prstGeom prst="curvedRightArrow">
            <a:avLst>
              <a:gd name="adj1" fmla="val 33301"/>
              <a:gd name="adj2" fmla="val 66602"/>
              <a:gd name="adj3" fmla="val 33333"/>
            </a:avLst>
          </a:prstGeom>
          <a:solidFill>
            <a:srgbClr val="666699"/>
          </a:solidFill>
          <a:ln w="12700">
            <a:solidFill>
              <a:schemeClr val="tx1"/>
            </a:solidFill>
            <a:miter lim="800000"/>
            <a:headEnd type="none" w="sm" len="sm"/>
            <a:tailEnd type="none" w="sm" len="sm"/>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6" name="Rectangle 2"/>
          <p:cNvSpPr>
            <a:spLocks noChangeArrowheads="1"/>
          </p:cNvSpPr>
          <p:nvPr/>
        </p:nvSpPr>
        <p:spPr bwMode="auto">
          <a:xfrm>
            <a:off x="381000" y="0"/>
            <a:ext cx="8545513" cy="669925"/>
          </a:xfrm>
          <a:prstGeom prst="rect">
            <a:avLst/>
          </a:prstGeom>
          <a:noFill/>
          <a:ln w="9525">
            <a:noFill/>
            <a:miter lim="800000"/>
            <a:headEnd/>
            <a:tailEnd/>
          </a:ln>
        </p:spPr>
        <p:txBody>
          <a:bodyPr wrap="none" lIns="0" tIns="0" rIns="0" bIns="0">
            <a:spAutoFit/>
          </a:bodyPr>
          <a:lstStyle/>
          <a:p>
            <a:r>
              <a:rPr lang="en-US" sz="4400" b="1" i="1">
                <a:solidFill>
                  <a:srgbClr val="996633"/>
                </a:solidFill>
                <a:latin typeface="Arial" pitchFamily="34" charset="0"/>
              </a:rPr>
              <a:t>Monitor</a:t>
            </a:r>
            <a:r>
              <a:rPr lang="en-US" sz="4400" b="1" i="1">
                <a:solidFill>
                  <a:srgbClr val="996633"/>
                </a:solidFill>
                <a:effectLst>
                  <a:outerShdw blurRad="38100" dist="38100" dir="2700000" algn="tl">
                    <a:srgbClr val="C0C0C0"/>
                  </a:outerShdw>
                </a:effectLst>
                <a:latin typeface="Arial" pitchFamily="34" charset="0"/>
              </a:rPr>
              <a:t> Development</a:t>
            </a:r>
            <a:r>
              <a:rPr lang="en-US" sz="4400" b="1" i="1">
                <a:solidFill>
                  <a:srgbClr val="FF9933"/>
                </a:solidFill>
                <a:effectLst>
                  <a:outerShdw blurRad="38100" dist="38100" dir="2700000" algn="tl">
                    <a:srgbClr val="C0C0C0"/>
                  </a:outerShdw>
                </a:effectLst>
                <a:latin typeface="Arial" pitchFamily="34" charset="0"/>
              </a:rPr>
              <a:t> </a:t>
            </a:r>
            <a:r>
              <a:rPr lang="en-US" sz="1400" b="1" i="1">
                <a:effectLst>
                  <a:outerShdw blurRad="38100" dist="38100" dir="2700000" algn="tl">
                    <a:srgbClr val="C0C0C0"/>
                  </a:outerShdw>
                </a:effectLst>
                <a:latin typeface="Arial" pitchFamily="34" charset="0"/>
              </a:rPr>
              <a:t>(Period starts 12Z last Tuesday)</a:t>
            </a:r>
          </a:p>
        </p:txBody>
      </p:sp>
      <p:sp>
        <p:nvSpPr>
          <p:cNvPr id="984067" name="Rectangle 3"/>
          <p:cNvSpPr>
            <a:spLocks noChangeArrowheads="1"/>
          </p:cNvSpPr>
          <p:nvPr/>
        </p:nvSpPr>
        <p:spPr bwMode="auto">
          <a:xfrm>
            <a:off x="685800" y="685800"/>
            <a:ext cx="4138613" cy="609600"/>
          </a:xfrm>
          <a:prstGeom prst="rect">
            <a:avLst/>
          </a:prstGeom>
          <a:noFill/>
          <a:ln w="9525">
            <a:noFill/>
            <a:miter lim="800000"/>
            <a:headEnd/>
            <a:tailEnd/>
          </a:ln>
        </p:spPr>
        <p:txBody>
          <a:bodyPr wrap="none" lIns="0" tIns="0" rIns="0" bIns="0">
            <a:spAutoFit/>
          </a:bodyPr>
          <a:lstStyle/>
          <a:p>
            <a:r>
              <a:rPr lang="en-US" sz="3600" b="1" dirty="0" smtClean="0">
                <a:solidFill>
                  <a:srgbClr val="996633"/>
                </a:solidFill>
                <a:latin typeface="Arial" pitchFamily="34" charset="0"/>
              </a:rPr>
              <a:t>Monday</a:t>
            </a:r>
            <a:r>
              <a:rPr lang="en-US" sz="4000" b="1" dirty="0" smtClean="0">
                <a:solidFill>
                  <a:schemeClr val="tx2"/>
                </a:solidFill>
                <a:latin typeface="Arial" pitchFamily="34" charset="0"/>
              </a:rPr>
              <a:t>  </a:t>
            </a:r>
            <a:r>
              <a:rPr lang="en-US" sz="2000" b="1" dirty="0">
                <a:solidFill>
                  <a:schemeClr val="tx2"/>
                </a:solidFill>
                <a:latin typeface="Arial" pitchFamily="34" charset="0"/>
              </a:rPr>
              <a:t>(5 Days available)</a:t>
            </a:r>
          </a:p>
        </p:txBody>
      </p:sp>
      <p:sp>
        <p:nvSpPr>
          <p:cNvPr id="984068" name="Rectangle 4"/>
          <p:cNvSpPr>
            <a:spLocks noChangeArrowheads="1"/>
          </p:cNvSpPr>
          <p:nvPr/>
        </p:nvSpPr>
        <p:spPr bwMode="auto">
          <a:xfrm>
            <a:off x="812800" y="1295400"/>
            <a:ext cx="5207000" cy="427038"/>
          </a:xfrm>
          <a:prstGeom prst="rect">
            <a:avLst/>
          </a:prstGeom>
          <a:noFill/>
          <a:ln w="9525">
            <a:noFill/>
            <a:miter lim="800000"/>
            <a:headEnd/>
            <a:tailEnd/>
          </a:ln>
        </p:spPr>
        <p:txBody>
          <a:bodyPr wrap="none" lIns="0" tIns="0" rIns="0" bIns="0">
            <a:spAutoFit/>
          </a:bodyPr>
          <a:lstStyle/>
          <a:p>
            <a:pPr>
              <a:buFont typeface="Wingdings" pitchFamily="2" charset="2"/>
              <a:buChar char="ü"/>
            </a:pPr>
            <a:r>
              <a:rPr lang="en-US" sz="2800" dirty="0">
                <a:solidFill>
                  <a:schemeClr val="tx2"/>
                </a:solidFill>
                <a:latin typeface="Arial" pitchFamily="34" charset="0"/>
              </a:rPr>
              <a:t>Draft map sent to local experts </a:t>
            </a:r>
            <a:endParaRPr lang="en-US" dirty="0">
              <a:solidFill>
                <a:schemeClr val="tx2"/>
              </a:solidFill>
            </a:endParaRPr>
          </a:p>
        </p:txBody>
      </p:sp>
      <p:sp>
        <p:nvSpPr>
          <p:cNvPr id="984069" name="Freeform 5"/>
          <p:cNvSpPr>
            <a:spLocks/>
          </p:cNvSpPr>
          <p:nvPr/>
        </p:nvSpPr>
        <p:spPr bwMode="auto">
          <a:xfrm>
            <a:off x="152400" y="4267200"/>
            <a:ext cx="631825" cy="1079500"/>
          </a:xfrm>
          <a:custGeom>
            <a:avLst/>
            <a:gdLst/>
            <a:ahLst/>
            <a:cxnLst>
              <a:cxn ang="0">
                <a:pos x="270" y="222"/>
              </a:cxn>
              <a:cxn ang="0">
                <a:pos x="240" y="234"/>
              </a:cxn>
              <a:cxn ang="0">
                <a:pos x="214" y="250"/>
              </a:cxn>
              <a:cxn ang="0">
                <a:pos x="192" y="270"/>
              </a:cxn>
              <a:cxn ang="0">
                <a:pos x="176" y="294"/>
              </a:cxn>
              <a:cxn ang="0">
                <a:pos x="162" y="320"/>
              </a:cxn>
              <a:cxn ang="0">
                <a:pos x="156" y="350"/>
              </a:cxn>
              <a:cxn ang="0">
                <a:pos x="154" y="380"/>
              </a:cxn>
              <a:cxn ang="0">
                <a:pos x="158" y="410"/>
              </a:cxn>
              <a:cxn ang="0">
                <a:pos x="170" y="440"/>
              </a:cxn>
              <a:cxn ang="0">
                <a:pos x="186" y="464"/>
              </a:cxn>
              <a:cxn ang="0">
                <a:pos x="206" y="486"/>
              </a:cxn>
              <a:cxn ang="0">
                <a:pos x="230" y="504"/>
              </a:cxn>
              <a:cxn ang="0">
                <a:pos x="256" y="516"/>
              </a:cxn>
              <a:cxn ang="0">
                <a:pos x="286" y="524"/>
              </a:cxn>
              <a:cxn ang="0">
                <a:pos x="316" y="526"/>
              </a:cxn>
              <a:cxn ang="0">
                <a:pos x="346" y="520"/>
              </a:cxn>
              <a:cxn ang="0">
                <a:pos x="384" y="670"/>
              </a:cxn>
              <a:cxn ang="0">
                <a:pos x="354" y="676"/>
              </a:cxn>
              <a:cxn ang="0">
                <a:pos x="322" y="680"/>
              </a:cxn>
              <a:cxn ang="0">
                <a:pos x="292" y="680"/>
              </a:cxn>
              <a:cxn ang="0">
                <a:pos x="262" y="676"/>
              </a:cxn>
              <a:cxn ang="0">
                <a:pos x="234" y="670"/>
              </a:cxn>
              <a:cxn ang="0">
                <a:pos x="204" y="662"/>
              </a:cxn>
              <a:cxn ang="0">
                <a:pos x="178" y="650"/>
              </a:cxn>
              <a:cxn ang="0">
                <a:pos x="152" y="636"/>
              </a:cxn>
              <a:cxn ang="0">
                <a:pos x="126" y="620"/>
              </a:cxn>
              <a:cxn ang="0">
                <a:pos x="104" y="602"/>
              </a:cxn>
              <a:cxn ang="0">
                <a:pos x="82" y="580"/>
              </a:cxn>
              <a:cxn ang="0">
                <a:pos x="64" y="558"/>
              </a:cxn>
              <a:cxn ang="0">
                <a:pos x="46" y="534"/>
              </a:cxn>
              <a:cxn ang="0">
                <a:pos x="32" y="506"/>
              </a:cxn>
              <a:cxn ang="0">
                <a:pos x="20" y="478"/>
              </a:cxn>
              <a:cxn ang="0">
                <a:pos x="10" y="448"/>
              </a:cxn>
              <a:cxn ang="0">
                <a:pos x="4" y="418"/>
              </a:cxn>
              <a:cxn ang="0">
                <a:pos x="0" y="386"/>
              </a:cxn>
              <a:cxn ang="0">
                <a:pos x="0" y="356"/>
              </a:cxn>
              <a:cxn ang="0">
                <a:pos x="4" y="326"/>
              </a:cxn>
              <a:cxn ang="0">
                <a:pos x="10" y="298"/>
              </a:cxn>
              <a:cxn ang="0">
                <a:pos x="18" y="268"/>
              </a:cxn>
              <a:cxn ang="0">
                <a:pos x="30" y="242"/>
              </a:cxn>
              <a:cxn ang="0">
                <a:pos x="42" y="216"/>
              </a:cxn>
              <a:cxn ang="0">
                <a:pos x="58" y="190"/>
              </a:cxn>
              <a:cxn ang="0">
                <a:pos x="78" y="168"/>
              </a:cxn>
              <a:cxn ang="0">
                <a:pos x="98" y="146"/>
              </a:cxn>
              <a:cxn ang="0">
                <a:pos x="120" y="128"/>
              </a:cxn>
              <a:cxn ang="0">
                <a:pos x="146" y="110"/>
              </a:cxn>
              <a:cxn ang="0">
                <a:pos x="172" y="96"/>
              </a:cxn>
              <a:cxn ang="0">
                <a:pos x="200" y="84"/>
              </a:cxn>
              <a:cxn ang="0">
                <a:pos x="230" y="74"/>
              </a:cxn>
              <a:cxn ang="0">
                <a:pos x="230" y="74"/>
              </a:cxn>
              <a:cxn ang="0">
                <a:pos x="212" y="0"/>
              </a:cxn>
              <a:cxn ang="0">
                <a:pos x="398" y="110"/>
              </a:cxn>
              <a:cxn ang="0">
                <a:pos x="288" y="298"/>
              </a:cxn>
              <a:cxn ang="0">
                <a:pos x="270" y="222"/>
              </a:cxn>
            </a:cxnLst>
            <a:rect l="0" t="0" r="r" b="b"/>
            <a:pathLst>
              <a:path w="398" h="680">
                <a:moveTo>
                  <a:pt x="270" y="222"/>
                </a:moveTo>
                <a:lnTo>
                  <a:pt x="240" y="234"/>
                </a:lnTo>
                <a:lnTo>
                  <a:pt x="214" y="250"/>
                </a:lnTo>
                <a:lnTo>
                  <a:pt x="192" y="270"/>
                </a:lnTo>
                <a:lnTo>
                  <a:pt x="176" y="294"/>
                </a:lnTo>
                <a:lnTo>
                  <a:pt x="162" y="320"/>
                </a:lnTo>
                <a:lnTo>
                  <a:pt x="156" y="350"/>
                </a:lnTo>
                <a:lnTo>
                  <a:pt x="154" y="380"/>
                </a:lnTo>
                <a:lnTo>
                  <a:pt x="158" y="410"/>
                </a:lnTo>
                <a:lnTo>
                  <a:pt x="170" y="440"/>
                </a:lnTo>
                <a:lnTo>
                  <a:pt x="186" y="464"/>
                </a:lnTo>
                <a:lnTo>
                  <a:pt x="206" y="486"/>
                </a:lnTo>
                <a:lnTo>
                  <a:pt x="230" y="504"/>
                </a:lnTo>
                <a:lnTo>
                  <a:pt x="256" y="516"/>
                </a:lnTo>
                <a:lnTo>
                  <a:pt x="286" y="524"/>
                </a:lnTo>
                <a:lnTo>
                  <a:pt x="316" y="526"/>
                </a:lnTo>
                <a:lnTo>
                  <a:pt x="346" y="520"/>
                </a:lnTo>
                <a:lnTo>
                  <a:pt x="384" y="670"/>
                </a:lnTo>
                <a:lnTo>
                  <a:pt x="354" y="676"/>
                </a:lnTo>
                <a:lnTo>
                  <a:pt x="322" y="680"/>
                </a:lnTo>
                <a:lnTo>
                  <a:pt x="292" y="680"/>
                </a:lnTo>
                <a:lnTo>
                  <a:pt x="262" y="676"/>
                </a:lnTo>
                <a:lnTo>
                  <a:pt x="234" y="670"/>
                </a:lnTo>
                <a:lnTo>
                  <a:pt x="204" y="662"/>
                </a:lnTo>
                <a:lnTo>
                  <a:pt x="178" y="650"/>
                </a:lnTo>
                <a:lnTo>
                  <a:pt x="152" y="636"/>
                </a:lnTo>
                <a:lnTo>
                  <a:pt x="126" y="620"/>
                </a:lnTo>
                <a:lnTo>
                  <a:pt x="104" y="602"/>
                </a:lnTo>
                <a:lnTo>
                  <a:pt x="82" y="580"/>
                </a:lnTo>
                <a:lnTo>
                  <a:pt x="64" y="558"/>
                </a:lnTo>
                <a:lnTo>
                  <a:pt x="46" y="534"/>
                </a:lnTo>
                <a:lnTo>
                  <a:pt x="32" y="506"/>
                </a:lnTo>
                <a:lnTo>
                  <a:pt x="20" y="478"/>
                </a:lnTo>
                <a:lnTo>
                  <a:pt x="10" y="448"/>
                </a:lnTo>
                <a:lnTo>
                  <a:pt x="4" y="418"/>
                </a:lnTo>
                <a:lnTo>
                  <a:pt x="0" y="386"/>
                </a:lnTo>
                <a:lnTo>
                  <a:pt x="0" y="356"/>
                </a:lnTo>
                <a:lnTo>
                  <a:pt x="4" y="326"/>
                </a:lnTo>
                <a:lnTo>
                  <a:pt x="10" y="298"/>
                </a:lnTo>
                <a:lnTo>
                  <a:pt x="18" y="268"/>
                </a:lnTo>
                <a:lnTo>
                  <a:pt x="30" y="242"/>
                </a:lnTo>
                <a:lnTo>
                  <a:pt x="42" y="216"/>
                </a:lnTo>
                <a:lnTo>
                  <a:pt x="58" y="190"/>
                </a:lnTo>
                <a:lnTo>
                  <a:pt x="78" y="168"/>
                </a:lnTo>
                <a:lnTo>
                  <a:pt x="98" y="146"/>
                </a:lnTo>
                <a:lnTo>
                  <a:pt x="120" y="128"/>
                </a:lnTo>
                <a:lnTo>
                  <a:pt x="146" y="110"/>
                </a:lnTo>
                <a:lnTo>
                  <a:pt x="172" y="96"/>
                </a:lnTo>
                <a:lnTo>
                  <a:pt x="200" y="84"/>
                </a:lnTo>
                <a:lnTo>
                  <a:pt x="230" y="74"/>
                </a:lnTo>
                <a:lnTo>
                  <a:pt x="230" y="74"/>
                </a:lnTo>
                <a:lnTo>
                  <a:pt x="212" y="0"/>
                </a:lnTo>
                <a:lnTo>
                  <a:pt x="398" y="110"/>
                </a:lnTo>
                <a:lnTo>
                  <a:pt x="288" y="298"/>
                </a:lnTo>
                <a:lnTo>
                  <a:pt x="270" y="222"/>
                </a:lnTo>
                <a:close/>
              </a:path>
            </a:pathLst>
          </a:custGeom>
          <a:solidFill>
            <a:srgbClr val="FF3300"/>
          </a:solidFill>
          <a:ln w="9525">
            <a:solidFill>
              <a:srgbClr val="FF3300"/>
            </a:solidFill>
            <a:prstDash val="solid"/>
            <a:round/>
            <a:headEnd/>
            <a:tailEnd/>
          </a:ln>
        </p:spPr>
        <p:txBody>
          <a:bodyPr/>
          <a:lstStyle/>
          <a:p>
            <a:endParaRPr lang="en-US"/>
          </a:p>
        </p:txBody>
      </p:sp>
      <p:sp>
        <p:nvSpPr>
          <p:cNvPr id="984070" name="Freeform 6"/>
          <p:cNvSpPr>
            <a:spLocks/>
          </p:cNvSpPr>
          <p:nvPr/>
        </p:nvSpPr>
        <p:spPr bwMode="auto">
          <a:xfrm rot="396432">
            <a:off x="8229600" y="4267200"/>
            <a:ext cx="708025" cy="1098550"/>
          </a:xfrm>
          <a:custGeom>
            <a:avLst/>
            <a:gdLst/>
            <a:ahLst/>
            <a:cxnLst>
              <a:cxn ang="0">
                <a:pos x="148" y="460"/>
              </a:cxn>
              <a:cxn ang="0">
                <a:pos x="180" y="456"/>
              </a:cxn>
              <a:cxn ang="0">
                <a:pos x="208" y="444"/>
              </a:cxn>
              <a:cxn ang="0">
                <a:pos x="234" y="430"/>
              </a:cxn>
              <a:cxn ang="0">
                <a:pos x="254" y="410"/>
              </a:cxn>
              <a:cxn ang="0">
                <a:pos x="272" y="386"/>
              </a:cxn>
              <a:cxn ang="0">
                <a:pos x="284" y="358"/>
              </a:cxn>
              <a:cxn ang="0">
                <a:pos x="292" y="328"/>
              </a:cxn>
              <a:cxn ang="0">
                <a:pos x="292" y="298"/>
              </a:cxn>
              <a:cxn ang="0">
                <a:pos x="288" y="268"/>
              </a:cxn>
              <a:cxn ang="0">
                <a:pos x="276" y="240"/>
              </a:cxn>
              <a:cxn ang="0">
                <a:pos x="262" y="214"/>
              </a:cxn>
              <a:cxn ang="0">
                <a:pos x="242" y="192"/>
              </a:cxn>
              <a:cxn ang="0">
                <a:pos x="218" y="174"/>
              </a:cxn>
              <a:cxn ang="0">
                <a:pos x="190" y="162"/>
              </a:cxn>
              <a:cxn ang="0">
                <a:pos x="160" y="156"/>
              </a:cxn>
              <a:cxn ang="0">
                <a:pos x="130" y="154"/>
              </a:cxn>
              <a:cxn ang="0">
                <a:pos x="120" y="0"/>
              </a:cxn>
              <a:cxn ang="0">
                <a:pos x="152" y="0"/>
              </a:cxn>
              <a:cxn ang="0">
                <a:pos x="182" y="2"/>
              </a:cxn>
              <a:cxn ang="0">
                <a:pos x="212" y="8"/>
              </a:cxn>
              <a:cxn ang="0">
                <a:pos x="242" y="18"/>
              </a:cxn>
              <a:cxn ang="0">
                <a:pos x="268" y="28"/>
              </a:cxn>
              <a:cxn ang="0">
                <a:pos x="296" y="42"/>
              </a:cxn>
              <a:cxn ang="0">
                <a:pos x="320" y="58"/>
              </a:cxn>
              <a:cxn ang="0">
                <a:pos x="344" y="78"/>
              </a:cxn>
              <a:cxn ang="0">
                <a:pos x="364" y="98"/>
              </a:cxn>
              <a:cxn ang="0">
                <a:pos x="384" y="120"/>
              </a:cxn>
              <a:cxn ang="0">
                <a:pos x="400" y="144"/>
              </a:cxn>
              <a:cxn ang="0">
                <a:pos x="414" y="170"/>
              </a:cxn>
              <a:cxn ang="0">
                <a:pos x="426" y="198"/>
              </a:cxn>
              <a:cxn ang="0">
                <a:pos x="436" y="228"/>
              </a:cxn>
              <a:cxn ang="0">
                <a:pos x="442" y="258"/>
              </a:cxn>
              <a:cxn ang="0">
                <a:pos x="446" y="288"/>
              </a:cxn>
              <a:cxn ang="0">
                <a:pos x="446" y="320"/>
              </a:cxn>
              <a:cxn ang="0">
                <a:pos x="444" y="350"/>
              </a:cxn>
              <a:cxn ang="0">
                <a:pos x="438" y="380"/>
              </a:cxn>
              <a:cxn ang="0">
                <a:pos x="430" y="410"/>
              </a:cxn>
              <a:cxn ang="0">
                <a:pos x="418" y="436"/>
              </a:cxn>
              <a:cxn ang="0">
                <a:pos x="404" y="464"/>
              </a:cxn>
              <a:cxn ang="0">
                <a:pos x="388" y="488"/>
              </a:cxn>
              <a:cxn ang="0">
                <a:pos x="370" y="512"/>
              </a:cxn>
              <a:cxn ang="0">
                <a:pos x="350" y="532"/>
              </a:cxn>
              <a:cxn ang="0">
                <a:pos x="326" y="552"/>
              </a:cxn>
              <a:cxn ang="0">
                <a:pos x="302" y="568"/>
              </a:cxn>
              <a:cxn ang="0">
                <a:pos x="276" y="582"/>
              </a:cxn>
              <a:cxn ang="0">
                <a:pos x="248" y="594"/>
              </a:cxn>
              <a:cxn ang="0">
                <a:pos x="220" y="604"/>
              </a:cxn>
              <a:cxn ang="0">
                <a:pos x="190" y="610"/>
              </a:cxn>
              <a:cxn ang="0">
                <a:pos x="158" y="614"/>
              </a:cxn>
              <a:cxn ang="0">
                <a:pos x="158" y="614"/>
              </a:cxn>
              <a:cxn ang="0">
                <a:pos x="164" y="692"/>
              </a:cxn>
              <a:cxn ang="0">
                <a:pos x="0" y="548"/>
              </a:cxn>
              <a:cxn ang="0">
                <a:pos x="144" y="384"/>
              </a:cxn>
              <a:cxn ang="0">
                <a:pos x="148" y="460"/>
              </a:cxn>
            </a:cxnLst>
            <a:rect l="0" t="0" r="r" b="b"/>
            <a:pathLst>
              <a:path w="446" h="692">
                <a:moveTo>
                  <a:pt x="148" y="460"/>
                </a:moveTo>
                <a:lnTo>
                  <a:pt x="180" y="456"/>
                </a:lnTo>
                <a:lnTo>
                  <a:pt x="208" y="444"/>
                </a:lnTo>
                <a:lnTo>
                  <a:pt x="234" y="430"/>
                </a:lnTo>
                <a:lnTo>
                  <a:pt x="254" y="410"/>
                </a:lnTo>
                <a:lnTo>
                  <a:pt x="272" y="386"/>
                </a:lnTo>
                <a:lnTo>
                  <a:pt x="284" y="358"/>
                </a:lnTo>
                <a:lnTo>
                  <a:pt x="292" y="328"/>
                </a:lnTo>
                <a:lnTo>
                  <a:pt x="292" y="298"/>
                </a:lnTo>
                <a:lnTo>
                  <a:pt x="288" y="268"/>
                </a:lnTo>
                <a:lnTo>
                  <a:pt x="276" y="240"/>
                </a:lnTo>
                <a:lnTo>
                  <a:pt x="262" y="214"/>
                </a:lnTo>
                <a:lnTo>
                  <a:pt x="242" y="192"/>
                </a:lnTo>
                <a:lnTo>
                  <a:pt x="218" y="174"/>
                </a:lnTo>
                <a:lnTo>
                  <a:pt x="190" y="162"/>
                </a:lnTo>
                <a:lnTo>
                  <a:pt x="160" y="156"/>
                </a:lnTo>
                <a:lnTo>
                  <a:pt x="130" y="154"/>
                </a:lnTo>
                <a:lnTo>
                  <a:pt x="120" y="0"/>
                </a:lnTo>
                <a:lnTo>
                  <a:pt x="152" y="0"/>
                </a:lnTo>
                <a:lnTo>
                  <a:pt x="182" y="2"/>
                </a:lnTo>
                <a:lnTo>
                  <a:pt x="212" y="8"/>
                </a:lnTo>
                <a:lnTo>
                  <a:pt x="242" y="18"/>
                </a:lnTo>
                <a:lnTo>
                  <a:pt x="268" y="28"/>
                </a:lnTo>
                <a:lnTo>
                  <a:pt x="296" y="42"/>
                </a:lnTo>
                <a:lnTo>
                  <a:pt x="320" y="58"/>
                </a:lnTo>
                <a:lnTo>
                  <a:pt x="344" y="78"/>
                </a:lnTo>
                <a:lnTo>
                  <a:pt x="364" y="98"/>
                </a:lnTo>
                <a:lnTo>
                  <a:pt x="384" y="120"/>
                </a:lnTo>
                <a:lnTo>
                  <a:pt x="400" y="144"/>
                </a:lnTo>
                <a:lnTo>
                  <a:pt x="414" y="170"/>
                </a:lnTo>
                <a:lnTo>
                  <a:pt x="426" y="198"/>
                </a:lnTo>
                <a:lnTo>
                  <a:pt x="436" y="228"/>
                </a:lnTo>
                <a:lnTo>
                  <a:pt x="442" y="258"/>
                </a:lnTo>
                <a:lnTo>
                  <a:pt x="446" y="288"/>
                </a:lnTo>
                <a:lnTo>
                  <a:pt x="446" y="320"/>
                </a:lnTo>
                <a:lnTo>
                  <a:pt x="444" y="350"/>
                </a:lnTo>
                <a:lnTo>
                  <a:pt x="438" y="380"/>
                </a:lnTo>
                <a:lnTo>
                  <a:pt x="430" y="410"/>
                </a:lnTo>
                <a:lnTo>
                  <a:pt x="418" y="436"/>
                </a:lnTo>
                <a:lnTo>
                  <a:pt x="404" y="464"/>
                </a:lnTo>
                <a:lnTo>
                  <a:pt x="388" y="488"/>
                </a:lnTo>
                <a:lnTo>
                  <a:pt x="370" y="512"/>
                </a:lnTo>
                <a:lnTo>
                  <a:pt x="350" y="532"/>
                </a:lnTo>
                <a:lnTo>
                  <a:pt x="326" y="552"/>
                </a:lnTo>
                <a:lnTo>
                  <a:pt x="302" y="568"/>
                </a:lnTo>
                <a:lnTo>
                  <a:pt x="276" y="582"/>
                </a:lnTo>
                <a:lnTo>
                  <a:pt x="248" y="594"/>
                </a:lnTo>
                <a:lnTo>
                  <a:pt x="220" y="604"/>
                </a:lnTo>
                <a:lnTo>
                  <a:pt x="190" y="610"/>
                </a:lnTo>
                <a:lnTo>
                  <a:pt x="158" y="614"/>
                </a:lnTo>
                <a:lnTo>
                  <a:pt x="158" y="614"/>
                </a:lnTo>
                <a:lnTo>
                  <a:pt x="164" y="692"/>
                </a:lnTo>
                <a:lnTo>
                  <a:pt x="0" y="548"/>
                </a:lnTo>
                <a:lnTo>
                  <a:pt x="144" y="384"/>
                </a:lnTo>
                <a:lnTo>
                  <a:pt x="148" y="460"/>
                </a:lnTo>
                <a:close/>
              </a:path>
            </a:pathLst>
          </a:custGeom>
          <a:solidFill>
            <a:srgbClr val="FF3300"/>
          </a:solidFill>
          <a:ln w="9525">
            <a:solidFill>
              <a:srgbClr val="FF3300"/>
            </a:solidFill>
            <a:prstDash val="solid"/>
            <a:round/>
            <a:headEnd/>
            <a:tailEnd/>
          </a:ln>
        </p:spPr>
        <p:txBody>
          <a:bodyPr/>
          <a:lstStyle/>
          <a:p>
            <a:endParaRPr lang="en-US"/>
          </a:p>
        </p:txBody>
      </p:sp>
      <p:sp>
        <p:nvSpPr>
          <p:cNvPr id="984071" name="Rectangle 7"/>
          <p:cNvSpPr>
            <a:spLocks noChangeArrowheads="1"/>
          </p:cNvSpPr>
          <p:nvPr/>
        </p:nvSpPr>
        <p:spPr bwMode="auto">
          <a:xfrm>
            <a:off x="685800" y="5562600"/>
            <a:ext cx="2057400" cy="549275"/>
          </a:xfrm>
          <a:prstGeom prst="rect">
            <a:avLst/>
          </a:prstGeom>
          <a:noFill/>
          <a:ln w="9525">
            <a:noFill/>
            <a:miter lim="800000"/>
            <a:headEnd/>
            <a:tailEnd/>
          </a:ln>
        </p:spPr>
        <p:txBody>
          <a:bodyPr wrap="none" lIns="0" tIns="0" rIns="0" bIns="0">
            <a:spAutoFit/>
          </a:bodyPr>
          <a:lstStyle/>
          <a:p>
            <a:r>
              <a:rPr lang="en-US" sz="3600" b="1">
                <a:solidFill>
                  <a:srgbClr val="996633"/>
                </a:solidFill>
                <a:latin typeface="Arial" pitchFamily="34" charset="0"/>
              </a:rPr>
              <a:t>Thursday</a:t>
            </a:r>
            <a:endParaRPr lang="en-US">
              <a:solidFill>
                <a:srgbClr val="996633"/>
              </a:solidFill>
            </a:endParaRPr>
          </a:p>
        </p:txBody>
      </p:sp>
      <p:sp>
        <p:nvSpPr>
          <p:cNvPr id="984072" name="Rectangle 8"/>
          <p:cNvSpPr>
            <a:spLocks noChangeArrowheads="1"/>
          </p:cNvSpPr>
          <p:nvPr/>
        </p:nvSpPr>
        <p:spPr bwMode="auto">
          <a:xfrm>
            <a:off x="865188" y="6049963"/>
            <a:ext cx="7364412" cy="427037"/>
          </a:xfrm>
          <a:prstGeom prst="rect">
            <a:avLst/>
          </a:prstGeom>
          <a:noFill/>
          <a:ln w="9525">
            <a:noFill/>
            <a:miter lim="800000"/>
            <a:headEnd/>
            <a:tailEnd/>
          </a:ln>
        </p:spPr>
        <p:txBody>
          <a:bodyPr wrap="none" lIns="0" tIns="0" rIns="0" bIns="0">
            <a:spAutoFit/>
          </a:bodyPr>
          <a:lstStyle/>
          <a:p>
            <a:pPr>
              <a:buFont typeface="Wingdings" pitchFamily="2" charset="2"/>
              <a:buChar char="ü"/>
            </a:pPr>
            <a:r>
              <a:rPr lang="en-US" sz="2800">
                <a:solidFill>
                  <a:schemeClr val="tx2"/>
                </a:solidFill>
                <a:latin typeface="Arial" pitchFamily="34" charset="0"/>
              </a:rPr>
              <a:t>Final map &amp; text released on NDMC Website</a:t>
            </a:r>
            <a:endParaRPr lang="en-US">
              <a:solidFill>
                <a:schemeClr val="tx2"/>
              </a:solidFill>
            </a:endParaRPr>
          </a:p>
        </p:txBody>
      </p:sp>
      <p:sp>
        <p:nvSpPr>
          <p:cNvPr id="984073" name="Rectangle 9"/>
          <p:cNvSpPr>
            <a:spLocks noChangeArrowheads="1"/>
          </p:cNvSpPr>
          <p:nvPr/>
        </p:nvSpPr>
        <p:spPr bwMode="auto">
          <a:xfrm>
            <a:off x="685800" y="1752600"/>
            <a:ext cx="4237038" cy="549275"/>
          </a:xfrm>
          <a:prstGeom prst="rect">
            <a:avLst/>
          </a:prstGeom>
          <a:noFill/>
          <a:ln w="9525">
            <a:noFill/>
            <a:miter lim="800000"/>
            <a:headEnd/>
            <a:tailEnd/>
          </a:ln>
        </p:spPr>
        <p:txBody>
          <a:bodyPr wrap="none" lIns="0" tIns="0" rIns="0" bIns="0">
            <a:spAutoFit/>
          </a:bodyPr>
          <a:lstStyle/>
          <a:p>
            <a:r>
              <a:rPr lang="en-US" sz="3600" b="1" dirty="0" smtClean="0">
                <a:solidFill>
                  <a:srgbClr val="996633"/>
                </a:solidFill>
                <a:latin typeface="Arial" pitchFamily="34" charset="0"/>
              </a:rPr>
              <a:t>Tuesday</a:t>
            </a:r>
            <a:r>
              <a:rPr lang="en-US" sz="3600" b="1" dirty="0" smtClean="0">
                <a:solidFill>
                  <a:schemeClr val="tx2"/>
                </a:solidFill>
                <a:latin typeface="Arial" pitchFamily="34" charset="0"/>
              </a:rPr>
              <a:t>  </a:t>
            </a:r>
            <a:r>
              <a:rPr lang="en-US" sz="2000" b="1" dirty="0">
                <a:solidFill>
                  <a:schemeClr val="tx2"/>
                </a:solidFill>
                <a:latin typeface="Arial" pitchFamily="34" charset="0"/>
              </a:rPr>
              <a:t>(6 Days available)</a:t>
            </a:r>
          </a:p>
        </p:txBody>
      </p:sp>
      <p:sp>
        <p:nvSpPr>
          <p:cNvPr id="984074" name="Rectangle 10"/>
          <p:cNvSpPr>
            <a:spLocks noChangeArrowheads="1"/>
          </p:cNvSpPr>
          <p:nvPr/>
        </p:nvSpPr>
        <p:spPr bwMode="auto">
          <a:xfrm>
            <a:off x="914400" y="2286000"/>
            <a:ext cx="3765550" cy="427038"/>
          </a:xfrm>
          <a:prstGeom prst="rect">
            <a:avLst/>
          </a:prstGeom>
          <a:noFill/>
          <a:ln w="9525">
            <a:noFill/>
            <a:miter lim="800000"/>
            <a:headEnd/>
            <a:tailEnd/>
          </a:ln>
        </p:spPr>
        <p:txBody>
          <a:bodyPr wrap="none" lIns="0" tIns="0" rIns="0" bIns="0">
            <a:spAutoFit/>
          </a:bodyPr>
          <a:lstStyle/>
          <a:p>
            <a:pPr>
              <a:buFont typeface="Wingdings" pitchFamily="2" charset="2"/>
              <a:buChar char="ü"/>
            </a:pPr>
            <a:r>
              <a:rPr lang="en-US" sz="2800" dirty="0" smtClean="0">
                <a:solidFill>
                  <a:schemeClr val="tx2"/>
                </a:solidFill>
                <a:latin typeface="Arial" pitchFamily="34" charset="0"/>
              </a:rPr>
              <a:t>Local </a:t>
            </a:r>
            <a:r>
              <a:rPr lang="en-US" sz="2800" dirty="0">
                <a:solidFill>
                  <a:schemeClr val="tx2"/>
                </a:solidFill>
                <a:latin typeface="Arial" pitchFamily="34" charset="0"/>
              </a:rPr>
              <a:t>expert feedback</a:t>
            </a:r>
            <a:endParaRPr lang="en-US" dirty="0">
              <a:solidFill>
                <a:schemeClr val="tx2"/>
              </a:solidFill>
            </a:endParaRPr>
          </a:p>
        </p:txBody>
      </p:sp>
      <p:sp>
        <p:nvSpPr>
          <p:cNvPr id="984075" name="Rectangle 11"/>
          <p:cNvSpPr>
            <a:spLocks noChangeArrowheads="1"/>
          </p:cNvSpPr>
          <p:nvPr/>
        </p:nvSpPr>
        <p:spPr bwMode="auto">
          <a:xfrm>
            <a:off x="914400" y="2667000"/>
            <a:ext cx="5108575" cy="427038"/>
          </a:xfrm>
          <a:prstGeom prst="rect">
            <a:avLst/>
          </a:prstGeom>
          <a:noFill/>
          <a:ln w="9525">
            <a:noFill/>
            <a:miter lim="800000"/>
            <a:headEnd/>
            <a:tailEnd/>
          </a:ln>
        </p:spPr>
        <p:txBody>
          <a:bodyPr wrap="none" lIns="0" tIns="0" rIns="0" bIns="0">
            <a:spAutoFit/>
          </a:bodyPr>
          <a:lstStyle/>
          <a:p>
            <a:pPr>
              <a:buFont typeface="Wingdings" pitchFamily="2" charset="2"/>
              <a:buChar char="ü"/>
            </a:pPr>
            <a:r>
              <a:rPr lang="en-US" sz="2800">
                <a:solidFill>
                  <a:schemeClr val="tx2"/>
                </a:solidFill>
                <a:latin typeface="Arial" pitchFamily="34" charset="0"/>
              </a:rPr>
              <a:t>Draft map sent to local experts</a:t>
            </a:r>
            <a:endParaRPr lang="en-US">
              <a:solidFill>
                <a:schemeClr val="tx2"/>
              </a:solidFill>
            </a:endParaRPr>
          </a:p>
        </p:txBody>
      </p:sp>
      <p:sp>
        <p:nvSpPr>
          <p:cNvPr id="984076" name="Rectangle 12"/>
          <p:cNvSpPr>
            <a:spLocks noChangeArrowheads="1"/>
          </p:cNvSpPr>
          <p:nvPr/>
        </p:nvSpPr>
        <p:spPr bwMode="auto">
          <a:xfrm>
            <a:off x="914400" y="3048000"/>
            <a:ext cx="4987925" cy="427038"/>
          </a:xfrm>
          <a:prstGeom prst="rect">
            <a:avLst/>
          </a:prstGeom>
          <a:noFill/>
          <a:ln w="9525">
            <a:noFill/>
            <a:miter lim="800000"/>
            <a:headEnd/>
            <a:tailEnd/>
          </a:ln>
        </p:spPr>
        <p:txBody>
          <a:bodyPr wrap="none" lIns="0" tIns="0" rIns="0" bIns="0">
            <a:spAutoFit/>
          </a:bodyPr>
          <a:lstStyle/>
          <a:p>
            <a:pPr>
              <a:buFont typeface="Wingdings" pitchFamily="2" charset="2"/>
              <a:buChar char="ü"/>
            </a:pPr>
            <a:r>
              <a:rPr lang="en-US" sz="2800">
                <a:solidFill>
                  <a:schemeClr val="tx2"/>
                </a:solidFill>
                <a:latin typeface="Arial" pitchFamily="34" charset="0"/>
              </a:rPr>
              <a:t>Draft text sent to local experts</a:t>
            </a:r>
            <a:endParaRPr lang="en-US">
              <a:solidFill>
                <a:schemeClr val="tx2"/>
              </a:solidFill>
            </a:endParaRPr>
          </a:p>
        </p:txBody>
      </p:sp>
      <p:sp>
        <p:nvSpPr>
          <p:cNvPr id="984077" name="Rectangle 13"/>
          <p:cNvSpPr>
            <a:spLocks noChangeArrowheads="1"/>
          </p:cNvSpPr>
          <p:nvPr/>
        </p:nvSpPr>
        <p:spPr bwMode="auto">
          <a:xfrm>
            <a:off x="685800" y="3505200"/>
            <a:ext cx="7673975" cy="549275"/>
          </a:xfrm>
          <a:prstGeom prst="rect">
            <a:avLst/>
          </a:prstGeom>
          <a:noFill/>
          <a:ln w="9525">
            <a:noFill/>
            <a:miter lim="800000"/>
            <a:headEnd/>
            <a:tailEnd/>
          </a:ln>
        </p:spPr>
        <p:txBody>
          <a:bodyPr wrap="none" lIns="0" tIns="0" rIns="0" bIns="0">
            <a:spAutoFit/>
          </a:bodyPr>
          <a:lstStyle/>
          <a:p>
            <a:r>
              <a:rPr lang="en-US" sz="3600" b="1">
                <a:solidFill>
                  <a:srgbClr val="996633"/>
                </a:solidFill>
                <a:latin typeface="Arial" pitchFamily="34" charset="0"/>
              </a:rPr>
              <a:t>Wednesday</a:t>
            </a:r>
            <a:r>
              <a:rPr lang="en-US" sz="3600" b="1">
                <a:solidFill>
                  <a:schemeClr val="tx2"/>
                </a:solidFill>
                <a:latin typeface="Arial" pitchFamily="34" charset="0"/>
              </a:rPr>
              <a:t>  </a:t>
            </a:r>
            <a:r>
              <a:rPr lang="en-US" sz="2000" b="1">
                <a:solidFill>
                  <a:schemeClr val="tx2"/>
                </a:solidFill>
                <a:latin typeface="Arial" pitchFamily="34" charset="0"/>
              </a:rPr>
              <a:t>(7 Days available; ending 12Z yesterday)</a:t>
            </a:r>
          </a:p>
        </p:txBody>
      </p:sp>
      <p:sp>
        <p:nvSpPr>
          <p:cNvPr id="984078" name="Rectangle 14"/>
          <p:cNvSpPr>
            <a:spLocks noChangeArrowheads="1"/>
          </p:cNvSpPr>
          <p:nvPr/>
        </p:nvSpPr>
        <p:spPr bwMode="auto">
          <a:xfrm>
            <a:off x="838200" y="4038600"/>
            <a:ext cx="3863975" cy="427038"/>
          </a:xfrm>
          <a:prstGeom prst="rect">
            <a:avLst/>
          </a:prstGeom>
          <a:noFill/>
          <a:ln w="9525">
            <a:noFill/>
            <a:miter lim="800000"/>
            <a:headEnd/>
            <a:tailEnd/>
          </a:ln>
        </p:spPr>
        <p:txBody>
          <a:bodyPr wrap="none" lIns="0" tIns="0" rIns="0" bIns="0">
            <a:spAutoFit/>
          </a:bodyPr>
          <a:lstStyle/>
          <a:p>
            <a:pPr>
              <a:buFont typeface="Wingdings" pitchFamily="2" charset="2"/>
              <a:buChar char="ü"/>
            </a:pPr>
            <a:r>
              <a:rPr lang="en-US" sz="2800">
                <a:solidFill>
                  <a:srgbClr val="FF3300"/>
                </a:solidFill>
                <a:latin typeface="Arial" pitchFamily="34" charset="0"/>
              </a:rPr>
              <a:t> Local expert feedback</a:t>
            </a:r>
            <a:endParaRPr lang="en-US"/>
          </a:p>
        </p:txBody>
      </p:sp>
      <p:sp>
        <p:nvSpPr>
          <p:cNvPr id="984079" name="Rectangle 15"/>
          <p:cNvSpPr>
            <a:spLocks noChangeArrowheads="1"/>
          </p:cNvSpPr>
          <p:nvPr/>
        </p:nvSpPr>
        <p:spPr bwMode="auto">
          <a:xfrm>
            <a:off x="838200" y="4419600"/>
            <a:ext cx="5622925" cy="427038"/>
          </a:xfrm>
          <a:prstGeom prst="rect">
            <a:avLst/>
          </a:prstGeom>
          <a:noFill/>
          <a:ln w="9525">
            <a:noFill/>
            <a:miter lim="800000"/>
            <a:headEnd/>
            <a:tailEnd/>
          </a:ln>
        </p:spPr>
        <p:txBody>
          <a:bodyPr wrap="none" lIns="0" tIns="0" rIns="0" bIns="0">
            <a:spAutoFit/>
          </a:bodyPr>
          <a:lstStyle/>
          <a:p>
            <a:pPr>
              <a:buFont typeface="Wingdings" pitchFamily="2" charset="2"/>
              <a:buChar char="ü"/>
            </a:pPr>
            <a:r>
              <a:rPr lang="en-US" sz="2800">
                <a:solidFill>
                  <a:srgbClr val="FF3300"/>
                </a:solidFill>
                <a:latin typeface="Arial" pitchFamily="34" charset="0"/>
              </a:rPr>
              <a:t> Draft map(s) sent to local experts</a:t>
            </a:r>
            <a:endParaRPr lang="en-US"/>
          </a:p>
        </p:txBody>
      </p:sp>
      <p:sp>
        <p:nvSpPr>
          <p:cNvPr id="984080" name="Rectangle 16"/>
          <p:cNvSpPr>
            <a:spLocks noChangeArrowheads="1"/>
          </p:cNvSpPr>
          <p:nvPr/>
        </p:nvSpPr>
        <p:spPr bwMode="auto">
          <a:xfrm>
            <a:off x="838200" y="4800600"/>
            <a:ext cx="7065963" cy="427038"/>
          </a:xfrm>
          <a:prstGeom prst="rect">
            <a:avLst/>
          </a:prstGeom>
          <a:noFill/>
          <a:ln w="9525">
            <a:noFill/>
            <a:miter lim="800000"/>
            <a:headEnd/>
            <a:tailEnd/>
          </a:ln>
        </p:spPr>
        <p:txBody>
          <a:bodyPr wrap="none" lIns="0" tIns="0" rIns="0" bIns="0">
            <a:spAutoFit/>
          </a:bodyPr>
          <a:lstStyle/>
          <a:p>
            <a:pPr>
              <a:buFont typeface="Wingdings" pitchFamily="2" charset="2"/>
              <a:buChar char="ü"/>
            </a:pPr>
            <a:r>
              <a:rPr lang="en-US" sz="2800">
                <a:solidFill>
                  <a:srgbClr val="FF3300"/>
                </a:solidFill>
                <a:latin typeface="Arial" pitchFamily="34" charset="0"/>
              </a:rPr>
              <a:t> Draft text(s) sent to local experts (Outlook)</a:t>
            </a:r>
            <a:endParaRPr lang="en-US"/>
          </a:p>
        </p:txBody>
      </p:sp>
      <p:sp>
        <p:nvSpPr>
          <p:cNvPr id="984081" name="Rectangle 17"/>
          <p:cNvSpPr>
            <a:spLocks noChangeArrowheads="1"/>
          </p:cNvSpPr>
          <p:nvPr/>
        </p:nvSpPr>
        <p:spPr bwMode="auto">
          <a:xfrm>
            <a:off x="838200" y="5181600"/>
            <a:ext cx="7424738" cy="427038"/>
          </a:xfrm>
          <a:prstGeom prst="rect">
            <a:avLst/>
          </a:prstGeom>
          <a:noFill/>
          <a:ln w="9525">
            <a:noFill/>
            <a:miter lim="800000"/>
            <a:headEnd/>
            <a:tailEnd/>
          </a:ln>
        </p:spPr>
        <p:txBody>
          <a:bodyPr wrap="none" lIns="0" tIns="0" rIns="0" bIns="0">
            <a:spAutoFit/>
          </a:bodyPr>
          <a:lstStyle/>
          <a:p>
            <a:pPr>
              <a:buFont typeface="Wingdings" pitchFamily="2" charset="2"/>
              <a:buChar char="ü"/>
            </a:pPr>
            <a:r>
              <a:rPr lang="en-US" sz="2800">
                <a:solidFill>
                  <a:srgbClr val="FF0000"/>
                </a:solidFill>
                <a:latin typeface="Arial" pitchFamily="34" charset="0"/>
              </a:rPr>
              <a:t> Final map and text sent to secured ftp server</a:t>
            </a:r>
            <a:endParaRPr lang="en-US">
              <a:solidFill>
                <a:srgbClr val="FF0000"/>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1000"/>
                                  </p:stCondLst>
                                  <p:childTnLst>
                                    <p:set>
                                      <p:cBhvr>
                                        <p:cTn id="6" dur="1" fill="hold">
                                          <p:stCondLst>
                                            <p:cond delay="0"/>
                                          </p:stCondLst>
                                        </p:cTn>
                                        <p:tgtEl>
                                          <p:spTgt spid="984067"/>
                                        </p:tgtEl>
                                        <p:attrNameLst>
                                          <p:attrName>style.visibility</p:attrName>
                                        </p:attrNameLst>
                                      </p:cBhvr>
                                      <p:to>
                                        <p:strVal val="visible"/>
                                      </p:to>
                                    </p:set>
                                    <p:animEffect transition="in" filter="blinds(horizontal)">
                                      <p:cBhvr>
                                        <p:cTn id="7" dur="500"/>
                                        <p:tgtEl>
                                          <p:spTgt spid="984067"/>
                                        </p:tgtEl>
                                      </p:cBhvr>
                                    </p:animEffect>
                                  </p:childTnLst>
                                </p:cTn>
                              </p:par>
                            </p:childTnLst>
                          </p:cTn>
                        </p:par>
                        <p:par>
                          <p:cTn id="8" fill="hold">
                            <p:stCondLst>
                              <p:cond delay="1500"/>
                            </p:stCondLst>
                            <p:childTnLst>
                              <p:par>
                                <p:cTn id="9" presetID="3" presetClass="entr" presetSubtype="10" fill="hold" grpId="0" nodeType="afterEffect">
                                  <p:stCondLst>
                                    <p:cond delay="1000"/>
                                  </p:stCondLst>
                                  <p:childTnLst>
                                    <p:set>
                                      <p:cBhvr>
                                        <p:cTn id="10" dur="1" fill="hold">
                                          <p:stCondLst>
                                            <p:cond delay="0"/>
                                          </p:stCondLst>
                                        </p:cTn>
                                        <p:tgtEl>
                                          <p:spTgt spid="984068"/>
                                        </p:tgtEl>
                                        <p:attrNameLst>
                                          <p:attrName>style.visibility</p:attrName>
                                        </p:attrNameLst>
                                      </p:cBhvr>
                                      <p:to>
                                        <p:strVal val="visible"/>
                                      </p:to>
                                    </p:set>
                                    <p:animEffect transition="in" filter="blinds(horizontal)">
                                      <p:cBhvr>
                                        <p:cTn id="11" dur="500"/>
                                        <p:tgtEl>
                                          <p:spTgt spid="984068"/>
                                        </p:tgtEl>
                                      </p:cBhvr>
                                    </p:animEffect>
                                  </p:childTnLst>
                                </p:cTn>
                              </p:par>
                            </p:childTnLst>
                          </p:cTn>
                        </p:par>
                        <p:par>
                          <p:cTn id="12" fill="hold">
                            <p:stCondLst>
                              <p:cond delay="3000"/>
                            </p:stCondLst>
                            <p:childTnLst>
                              <p:par>
                                <p:cTn id="13" presetID="2" presetClass="entr" presetSubtype="8" fill="hold" grpId="0" nodeType="afterEffect">
                                  <p:stCondLst>
                                    <p:cond delay="1000"/>
                                  </p:stCondLst>
                                  <p:childTnLst>
                                    <p:set>
                                      <p:cBhvr>
                                        <p:cTn id="14" dur="1" fill="hold">
                                          <p:stCondLst>
                                            <p:cond delay="0"/>
                                          </p:stCondLst>
                                        </p:cTn>
                                        <p:tgtEl>
                                          <p:spTgt spid="984073"/>
                                        </p:tgtEl>
                                        <p:attrNameLst>
                                          <p:attrName>style.visibility</p:attrName>
                                        </p:attrNameLst>
                                      </p:cBhvr>
                                      <p:to>
                                        <p:strVal val="visible"/>
                                      </p:to>
                                    </p:set>
                                    <p:anim calcmode="lin" valueType="num">
                                      <p:cBhvr additive="base">
                                        <p:cTn id="15" dur="500" fill="hold"/>
                                        <p:tgtEl>
                                          <p:spTgt spid="984073"/>
                                        </p:tgtEl>
                                        <p:attrNameLst>
                                          <p:attrName>ppt_x</p:attrName>
                                        </p:attrNameLst>
                                      </p:cBhvr>
                                      <p:tavLst>
                                        <p:tav tm="0">
                                          <p:val>
                                            <p:strVal val="0-#ppt_w/2"/>
                                          </p:val>
                                        </p:tav>
                                        <p:tav tm="100000">
                                          <p:val>
                                            <p:strVal val="#ppt_x"/>
                                          </p:val>
                                        </p:tav>
                                      </p:tavLst>
                                    </p:anim>
                                    <p:anim calcmode="lin" valueType="num">
                                      <p:cBhvr additive="base">
                                        <p:cTn id="16" dur="500" fill="hold"/>
                                        <p:tgtEl>
                                          <p:spTgt spid="984073"/>
                                        </p:tgtEl>
                                        <p:attrNameLst>
                                          <p:attrName>ppt_y</p:attrName>
                                        </p:attrNameLst>
                                      </p:cBhvr>
                                      <p:tavLst>
                                        <p:tav tm="0">
                                          <p:val>
                                            <p:strVal val="#ppt_y"/>
                                          </p:val>
                                        </p:tav>
                                        <p:tav tm="100000">
                                          <p:val>
                                            <p:strVal val="#ppt_y"/>
                                          </p:val>
                                        </p:tav>
                                      </p:tavLst>
                                    </p:anim>
                                  </p:childTnLst>
                                </p:cTn>
                              </p:par>
                            </p:childTnLst>
                          </p:cTn>
                        </p:par>
                        <p:par>
                          <p:cTn id="17" fill="hold">
                            <p:stCondLst>
                              <p:cond delay="4500"/>
                            </p:stCondLst>
                            <p:childTnLst>
                              <p:par>
                                <p:cTn id="18" presetID="2" presetClass="entr" presetSubtype="8" fill="hold" grpId="0" nodeType="afterEffect">
                                  <p:stCondLst>
                                    <p:cond delay="3000"/>
                                  </p:stCondLst>
                                  <p:childTnLst>
                                    <p:set>
                                      <p:cBhvr>
                                        <p:cTn id="19" dur="1" fill="hold">
                                          <p:stCondLst>
                                            <p:cond delay="0"/>
                                          </p:stCondLst>
                                        </p:cTn>
                                        <p:tgtEl>
                                          <p:spTgt spid="984074"/>
                                        </p:tgtEl>
                                        <p:attrNameLst>
                                          <p:attrName>style.visibility</p:attrName>
                                        </p:attrNameLst>
                                      </p:cBhvr>
                                      <p:to>
                                        <p:strVal val="visible"/>
                                      </p:to>
                                    </p:set>
                                    <p:anim calcmode="lin" valueType="num">
                                      <p:cBhvr additive="base">
                                        <p:cTn id="20" dur="500" fill="hold"/>
                                        <p:tgtEl>
                                          <p:spTgt spid="984074"/>
                                        </p:tgtEl>
                                        <p:attrNameLst>
                                          <p:attrName>ppt_x</p:attrName>
                                        </p:attrNameLst>
                                      </p:cBhvr>
                                      <p:tavLst>
                                        <p:tav tm="0">
                                          <p:val>
                                            <p:strVal val="0-#ppt_w/2"/>
                                          </p:val>
                                        </p:tav>
                                        <p:tav tm="100000">
                                          <p:val>
                                            <p:strVal val="#ppt_x"/>
                                          </p:val>
                                        </p:tav>
                                      </p:tavLst>
                                    </p:anim>
                                    <p:anim calcmode="lin" valueType="num">
                                      <p:cBhvr additive="base">
                                        <p:cTn id="21" dur="500" fill="hold"/>
                                        <p:tgtEl>
                                          <p:spTgt spid="984074"/>
                                        </p:tgtEl>
                                        <p:attrNameLst>
                                          <p:attrName>ppt_y</p:attrName>
                                        </p:attrNameLst>
                                      </p:cBhvr>
                                      <p:tavLst>
                                        <p:tav tm="0">
                                          <p:val>
                                            <p:strVal val="#ppt_y"/>
                                          </p:val>
                                        </p:tav>
                                        <p:tav tm="100000">
                                          <p:val>
                                            <p:strVal val="#ppt_y"/>
                                          </p:val>
                                        </p:tav>
                                      </p:tavLst>
                                    </p:anim>
                                  </p:childTnLst>
                                </p:cTn>
                              </p:par>
                            </p:childTnLst>
                          </p:cTn>
                        </p:par>
                        <p:par>
                          <p:cTn id="22" fill="hold">
                            <p:stCondLst>
                              <p:cond delay="8000"/>
                            </p:stCondLst>
                            <p:childTnLst>
                              <p:par>
                                <p:cTn id="23" presetID="2" presetClass="entr" presetSubtype="8" fill="hold" grpId="0" nodeType="afterEffect">
                                  <p:stCondLst>
                                    <p:cond delay="3000"/>
                                  </p:stCondLst>
                                  <p:childTnLst>
                                    <p:set>
                                      <p:cBhvr>
                                        <p:cTn id="24" dur="1" fill="hold">
                                          <p:stCondLst>
                                            <p:cond delay="0"/>
                                          </p:stCondLst>
                                        </p:cTn>
                                        <p:tgtEl>
                                          <p:spTgt spid="984075"/>
                                        </p:tgtEl>
                                        <p:attrNameLst>
                                          <p:attrName>style.visibility</p:attrName>
                                        </p:attrNameLst>
                                      </p:cBhvr>
                                      <p:to>
                                        <p:strVal val="visible"/>
                                      </p:to>
                                    </p:set>
                                    <p:anim calcmode="lin" valueType="num">
                                      <p:cBhvr additive="base">
                                        <p:cTn id="25" dur="500" fill="hold"/>
                                        <p:tgtEl>
                                          <p:spTgt spid="984075"/>
                                        </p:tgtEl>
                                        <p:attrNameLst>
                                          <p:attrName>ppt_x</p:attrName>
                                        </p:attrNameLst>
                                      </p:cBhvr>
                                      <p:tavLst>
                                        <p:tav tm="0">
                                          <p:val>
                                            <p:strVal val="0-#ppt_w/2"/>
                                          </p:val>
                                        </p:tav>
                                        <p:tav tm="100000">
                                          <p:val>
                                            <p:strVal val="#ppt_x"/>
                                          </p:val>
                                        </p:tav>
                                      </p:tavLst>
                                    </p:anim>
                                    <p:anim calcmode="lin" valueType="num">
                                      <p:cBhvr additive="base">
                                        <p:cTn id="26" dur="500" fill="hold"/>
                                        <p:tgtEl>
                                          <p:spTgt spid="984075"/>
                                        </p:tgtEl>
                                        <p:attrNameLst>
                                          <p:attrName>ppt_y</p:attrName>
                                        </p:attrNameLst>
                                      </p:cBhvr>
                                      <p:tavLst>
                                        <p:tav tm="0">
                                          <p:val>
                                            <p:strVal val="#ppt_y"/>
                                          </p:val>
                                        </p:tav>
                                        <p:tav tm="100000">
                                          <p:val>
                                            <p:strVal val="#ppt_y"/>
                                          </p:val>
                                        </p:tav>
                                      </p:tavLst>
                                    </p:anim>
                                  </p:childTnLst>
                                </p:cTn>
                              </p:par>
                            </p:childTnLst>
                          </p:cTn>
                        </p:par>
                        <p:par>
                          <p:cTn id="27" fill="hold">
                            <p:stCondLst>
                              <p:cond delay="11500"/>
                            </p:stCondLst>
                            <p:childTnLst>
                              <p:par>
                                <p:cTn id="28" presetID="2" presetClass="entr" presetSubtype="8" fill="hold" grpId="0" nodeType="afterEffect">
                                  <p:stCondLst>
                                    <p:cond delay="3000"/>
                                  </p:stCondLst>
                                  <p:childTnLst>
                                    <p:set>
                                      <p:cBhvr>
                                        <p:cTn id="29" dur="1" fill="hold">
                                          <p:stCondLst>
                                            <p:cond delay="0"/>
                                          </p:stCondLst>
                                        </p:cTn>
                                        <p:tgtEl>
                                          <p:spTgt spid="984076"/>
                                        </p:tgtEl>
                                        <p:attrNameLst>
                                          <p:attrName>style.visibility</p:attrName>
                                        </p:attrNameLst>
                                      </p:cBhvr>
                                      <p:to>
                                        <p:strVal val="visible"/>
                                      </p:to>
                                    </p:set>
                                    <p:anim calcmode="lin" valueType="num">
                                      <p:cBhvr additive="base">
                                        <p:cTn id="30" dur="500" fill="hold"/>
                                        <p:tgtEl>
                                          <p:spTgt spid="984076"/>
                                        </p:tgtEl>
                                        <p:attrNameLst>
                                          <p:attrName>ppt_x</p:attrName>
                                        </p:attrNameLst>
                                      </p:cBhvr>
                                      <p:tavLst>
                                        <p:tav tm="0">
                                          <p:val>
                                            <p:strVal val="0-#ppt_w/2"/>
                                          </p:val>
                                        </p:tav>
                                        <p:tav tm="100000">
                                          <p:val>
                                            <p:strVal val="#ppt_x"/>
                                          </p:val>
                                        </p:tav>
                                      </p:tavLst>
                                    </p:anim>
                                    <p:anim calcmode="lin" valueType="num">
                                      <p:cBhvr additive="base">
                                        <p:cTn id="31" dur="500" fill="hold"/>
                                        <p:tgtEl>
                                          <p:spTgt spid="984076"/>
                                        </p:tgtEl>
                                        <p:attrNameLst>
                                          <p:attrName>ppt_y</p:attrName>
                                        </p:attrNameLst>
                                      </p:cBhvr>
                                      <p:tavLst>
                                        <p:tav tm="0">
                                          <p:val>
                                            <p:strVal val="#ppt_y"/>
                                          </p:val>
                                        </p:tav>
                                        <p:tav tm="100000">
                                          <p:val>
                                            <p:strVal val="#ppt_y"/>
                                          </p:val>
                                        </p:tav>
                                      </p:tavLst>
                                    </p:anim>
                                  </p:childTnLst>
                                </p:cTn>
                              </p:par>
                            </p:childTnLst>
                          </p:cTn>
                        </p:par>
                        <p:par>
                          <p:cTn id="32" fill="hold">
                            <p:stCondLst>
                              <p:cond delay="15000"/>
                            </p:stCondLst>
                            <p:childTnLst>
                              <p:par>
                                <p:cTn id="33" presetID="2" presetClass="entr" presetSubtype="8" fill="hold" grpId="0" nodeType="afterEffect">
                                  <p:stCondLst>
                                    <p:cond delay="1000"/>
                                  </p:stCondLst>
                                  <p:childTnLst>
                                    <p:set>
                                      <p:cBhvr>
                                        <p:cTn id="34" dur="1" fill="hold">
                                          <p:stCondLst>
                                            <p:cond delay="0"/>
                                          </p:stCondLst>
                                        </p:cTn>
                                        <p:tgtEl>
                                          <p:spTgt spid="984077"/>
                                        </p:tgtEl>
                                        <p:attrNameLst>
                                          <p:attrName>style.visibility</p:attrName>
                                        </p:attrNameLst>
                                      </p:cBhvr>
                                      <p:to>
                                        <p:strVal val="visible"/>
                                      </p:to>
                                    </p:set>
                                    <p:anim calcmode="lin" valueType="num">
                                      <p:cBhvr additive="base">
                                        <p:cTn id="35" dur="500" fill="hold"/>
                                        <p:tgtEl>
                                          <p:spTgt spid="984077"/>
                                        </p:tgtEl>
                                        <p:attrNameLst>
                                          <p:attrName>ppt_x</p:attrName>
                                        </p:attrNameLst>
                                      </p:cBhvr>
                                      <p:tavLst>
                                        <p:tav tm="0">
                                          <p:val>
                                            <p:strVal val="0-#ppt_w/2"/>
                                          </p:val>
                                        </p:tav>
                                        <p:tav tm="100000">
                                          <p:val>
                                            <p:strVal val="#ppt_x"/>
                                          </p:val>
                                        </p:tav>
                                      </p:tavLst>
                                    </p:anim>
                                    <p:anim calcmode="lin" valueType="num">
                                      <p:cBhvr additive="base">
                                        <p:cTn id="36" dur="500" fill="hold"/>
                                        <p:tgtEl>
                                          <p:spTgt spid="984077"/>
                                        </p:tgtEl>
                                        <p:attrNameLst>
                                          <p:attrName>ppt_y</p:attrName>
                                        </p:attrNameLst>
                                      </p:cBhvr>
                                      <p:tavLst>
                                        <p:tav tm="0">
                                          <p:val>
                                            <p:strVal val="#ppt_y"/>
                                          </p:val>
                                        </p:tav>
                                        <p:tav tm="100000">
                                          <p:val>
                                            <p:strVal val="#ppt_y"/>
                                          </p:val>
                                        </p:tav>
                                      </p:tavLst>
                                    </p:anim>
                                  </p:childTnLst>
                                </p:cTn>
                              </p:par>
                            </p:childTnLst>
                          </p:cTn>
                        </p:par>
                        <p:par>
                          <p:cTn id="37" fill="hold">
                            <p:stCondLst>
                              <p:cond delay="16500"/>
                            </p:stCondLst>
                            <p:childTnLst>
                              <p:par>
                                <p:cTn id="38" presetID="2" presetClass="entr" presetSubtype="8" fill="hold" grpId="0" nodeType="afterEffect">
                                  <p:stCondLst>
                                    <p:cond delay="3000"/>
                                  </p:stCondLst>
                                  <p:childTnLst>
                                    <p:set>
                                      <p:cBhvr>
                                        <p:cTn id="39" dur="1" fill="hold">
                                          <p:stCondLst>
                                            <p:cond delay="0"/>
                                          </p:stCondLst>
                                        </p:cTn>
                                        <p:tgtEl>
                                          <p:spTgt spid="984078"/>
                                        </p:tgtEl>
                                        <p:attrNameLst>
                                          <p:attrName>style.visibility</p:attrName>
                                        </p:attrNameLst>
                                      </p:cBhvr>
                                      <p:to>
                                        <p:strVal val="visible"/>
                                      </p:to>
                                    </p:set>
                                    <p:anim calcmode="lin" valueType="num">
                                      <p:cBhvr additive="base">
                                        <p:cTn id="40" dur="500" fill="hold"/>
                                        <p:tgtEl>
                                          <p:spTgt spid="984078"/>
                                        </p:tgtEl>
                                        <p:attrNameLst>
                                          <p:attrName>ppt_x</p:attrName>
                                        </p:attrNameLst>
                                      </p:cBhvr>
                                      <p:tavLst>
                                        <p:tav tm="0">
                                          <p:val>
                                            <p:strVal val="0-#ppt_w/2"/>
                                          </p:val>
                                        </p:tav>
                                        <p:tav tm="100000">
                                          <p:val>
                                            <p:strVal val="#ppt_x"/>
                                          </p:val>
                                        </p:tav>
                                      </p:tavLst>
                                    </p:anim>
                                    <p:anim calcmode="lin" valueType="num">
                                      <p:cBhvr additive="base">
                                        <p:cTn id="41" dur="500" fill="hold"/>
                                        <p:tgtEl>
                                          <p:spTgt spid="984078"/>
                                        </p:tgtEl>
                                        <p:attrNameLst>
                                          <p:attrName>ppt_y</p:attrName>
                                        </p:attrNameLst>
                                      </p:cBhvr>
                                      <p:tavLst>
                                        <p:tav tm="0">
                                          <p:val>
                                            <p:strVal val="#ppt_y"/>
                                          </p:val>
                                        </p:tav>
                                        <p:tav tm="100000">
                                          <p:val>
                                            <p:strVal val="#ppt_y"/>
                                          </p:val>
                                        </p:tav>
                                      </p:tavLst>
                                    </p:anim>
                                  </p:childTnLst>
                                </p:cTn>
                              </p:par>
                            </p:childTnLst>
                          </p:cTn>
                        </p:par>
                        <p:par>
                          <p:cTn id="42" fill="hold">
                            <p:stCondLst>
                              <p:cond delay="20000"/>
                            </p:stCondLst>
                            <p:childTnLst>
                              <p:par>
                                <p:cTn id="43" presetID="2" presetClass="entr" presetSubtype="8" fill="hold" grpId="0" nodeType="afterEffect">
                                  <p:stCondLst>
                                    <p:cond delay="3000"/>
                                  </p:stCondLst>
                                  <p:childTnLst>
                                    <p:set>
                                      <p:cBhvr>
                                        <p:cTn id="44" dur="1" fill="hold">
                                          <p:stCondLst>
                                            <p:cond delay="0"/>
                                          </p:stCondLst>
                                        </p:cTn>
                                        <p:tgtEl>
                                          <p:spTgt spid="984079"/>
                                        </p:tgtEl>
                                        <p:attrNameLst>
                                          <p:attrName>style.visibility</p:attrName>
                                        </p:attrNameLst>
                                      </p:cBhvr>
                                      <p:to>
                                        <p:strVal val="visible"/>
                                      </p:to>
                                    </p:set>
                                    <p:anim calcmode="lin" valueType="num">
                                      <p:cBhvr additive="base">
                                        <p:cTn id="45" dur="500" fill="hold"/>
                                        <p:tgtEl>
                                          <p:spTgt spid="984079"/>
                                        </p:tgtEl>
                                        <p:attrNameLst>
                                          <p:attrName>ppt_x</p:attrName>
                                        </p:attrNameLst>
                                      </p:cBhvr>
                                      <p:tavLst>
                                        <p:tav tm="0">
                                          <p:val>
                                            <p:strVal val="0-#ppt_w/2"/>
                                          </p:val>
                                        </p:tav>
                                        <p:tav tm="100000">
                                          <p:val>
                                            <p:strVal val="#ppt_x"/>
                                          </p:val>
                                        </p:tav>
                                      </p:tavLst>
                                    </p:anim>
                                    <p:anim calcmode="lin" valueType="num">
                                      <p:cBhvr additive="base">
                                        <p:cTn id="46" dur="500" fill="hold"/>
                                        <p:tgtEl>
                                          <p:spTgt spid="984079"/>
                                        </p:tgtEl>
                                        <p:attrNameLst>
                                          <p:attrName>ppt_y</p:attrName>
                                        </p:attrNameLst>
                                      </p:cBhvr>
                                      <p:tavLst>
                                        <p:tav tm="0">
                                          <p:val>
                                            <p:strVal val="#ppt_y"/>
                                          </p:val>
                                        </p:tav>
                                        <p:tav tm="100000">
                                          <p:val>
                                            <p:strVal val="#ppt_y"/>
                                          </p:val>
                                        </p:tav>
                                      </p:tavLst>
                                    </p:anim>
                                  </p:childTnLst>
                                </p:cTn>
                              </p:par>
                            </p:childTnLst>
                          </p:cTn>
                        </p:par>
                        <p:par>
                          <p:cTn id="47" fill="hold">
                            <p:stCondLst>
                              <p:cond delay="23500"/>
                            </p:stCondLst>
                            <p:childTnLst>
                              <p:par>
                                <p:cTn id="48" presetID="2" presetClass="entr" presetSubtype="8" fill="hold" grpId="0" nodeType="afterEffect">
                                  <p:stCondLst>
                                    <p:cond delay="3000"/>
                                  </p:stCondLst>
                                  <p:childTnLst>
                                    <p:set>
                                      <p:cBhvr>
                                        <p:cTn id="49" dur="1" fill="hold">
                                          <p:stCondLst>
                                            <p:cond delay="0"/>
                                          </p:stCondLst>
                                        </p:cTn>
                                        <p:tgtEl>
                                          <p:spTgt spid="984080"/>
                                        </p:tgtEl>
                                        <p:attrNameLst>
                                          <p:attrName>style.visibility</p:attrName>
                                        </p:attrNameLst>
                                      </p:cBhvr>
                                      <p:to>
                                        <p:strVal val="visible"/>
                                      </p:to>
                                    </p:set>
                                    <p:anim calcmode="lin" valueType="num">
                                      <p:cBhvr additive="base">
                                        <p:cTn id="50" dur="500" fill="hold"/>
                                        <p:tgtEl>
                                          <p:spTgt spid="984080"/>
                                        </p:tgtEl>
                                        <p:attrNameLst>
                                          <p:attrName>ppt_x</p:attrName>
                                        </p:attrNameLst>
                                      </p:cBhvr>
                                      <p:tavLst>
                                        <p:tav tm="0">
                                          <p:val>
                                            <p:strVal val="0-#ppt_w/2"/>
                                          </p:val>
                                        </p:tav>
                                        <p:tav tm="100000">
                                          <p:val>
                                            <p:strVal val="#ppt_x"/>
                                          </p:val>
                                        </p:tav>
                                      </p:tavLst>
                                    </p:anim>
                                    <p:anim calcmode="lin" valueType="num">
                                      <p:cBhvr additive="base">
                                        <p:cTn id="51" dur="500" fill="hold"/>
                                        <p:tgtEl>
                                          <p:spTgt spid="984080"/>
                                        </p:tgtEl>
                                        <p:attrNameLst>
                                          <p:attrName>ppt_y</p:attrName>
                                        </p:attrNameLst>
                                      </p:cBhvr>
                                      <p:tavLst>
                                        <p:tav tm="0">
                                          <p:val>
                                            <p:strVal val="#ppt_y"/>
                                          </p:val>
                                        </p:tav>
                                        <p:tav tm="100000">
                                          <p:val>
                                            <p:strVal val="#ppt_y"/>
                                          </p:val>
                                        </p:tav>
                                      </p:tavLst>
                                    </p:anim>
                                  </p:childTnLst>
                                </p:cTn>
                              </p:par>
                            </p:childTnLst>
                          </p:cTn>
                        </p:par>
                        <p:par>
                          <p:cTn id="52" fill="hold">
                            <p:stCondLst>
                              <p:cond delay="27000"/>
                            </p:stCondLst>
                            <p:childTnLst>
                              <p:par>
                                <p:cTn id="53" presetID="2" presetClass="entr" presetSubtype="8" fill="hold" grpId="0" nodeType="afterEffect">
                                  <p:stCondLst>
                                    <p:cond delay="1000"/>
                                  </p:stCondLst>
                                  <p:childTnLst>
                                    <p:set>
                                      <p:cBhvr>
                                        <p:cTn id="54" dur="1" fill="hold">
                                          <p:stCondLst>
                                            <p:cond delay="0"/>
                                          </p:stCondLst>
                                        </p:cTn>
                                        <p:tgtEl>
                                          <p:spTgt spid="984069"/>
                                        </p:tgtEl>
                                        <p:attrNameLst>
                                          <p:attrName>style.visibility</p:attrName>
                                        </p:attrNameLst>
                                      </p:cBhvr>
                                      <p:to>
                                        <p:strVal val="visible"/>
                                      </p:to>
                                    </p:set>
                                    <p:anim calcmode="lin" valueType="num">
                                      <p:cBhvr additive="base">
                                        <p:cTn id="55" dur="500" fill="hold"/>
                                        <p:tgtEl>
                                          <p:spTgt spid="984069"/>
                                        </p:tgtEl>
                                        <p:attrNameLst>
                                          <p:attrName>ppt_x</p:attrName>
                                        </p:attrNameLst>
                                      </p:cBhvr>
                                      <p:tavLst>
                                        <p:tav tm="0">
                                          <p:val>
                                            <p:strVal val="0-#ppt_w/2"/>
                                          </p:val>
                                        </p:tav>
                                        <p:tav tm="100000">
                                          <p:val>
                                            <p:strVal val="#ppt_x"/>
                                          </p:val>
                                        </p:tav>
                                      </p:tavLst>
                                    </p:anim>
                                    <p:anim calcmode="lin" valueType="num">
                                      <p:cBhvr additive="base">
                                        <p:cTn id="56" dur="500" fill="hold"/>
                                        <p:tgtEl>
                                          <p:spTgt spid="984069"/>
                                        </p:tgtEl>
                                        <p:attrNameLst>
                                          <p:attrName>ppt_y</p:attrName>
                                        </p:attrNameLst>
                                      </p:cBhvr>
                                      <p:tavLst>
                                        <p:tav tm="0">
                                          <p:val>
                                            <p:strVal val="#ppt_y"/>
                                          </p:val>
                                        </p:tav>
                                        <p:tav tm="100000">
                                          <p:val>
                                            <p:strVal val="#ppt_y"/>
                                          </p:val>
                                        </p:tav>
                                      </p:tavLst>
                                    </p:anim>
                                  </p:childTnLst>
                                </p:cTn>
                              </p:par>
                            </p:childTnLst>
                          </p:cTn>
                        </p:par>
                        <p:par>
                          <p:cTn id="57" fill="hold">
                            <p:stCondLst>
                              <p:cond delay="28500"/>
                            </p:stCondLst>
                            <p:childTnLst>
                              <p:par>
                                <p:cTn id="58" presetID="2" presetClass="entr" presetSubtype="8" fill="hold" grpId="0" nodeType="afterEffect">
                                  <p:stCondLst>
                                    <p:cond delay="0"/>
                                  </p:stCondLst>
                                  <p:childTnLst>
                                    <p:set>
                                      <p:cBhvr>
                                        <p:cTn id="59" dur="1" fill="hold">
                                          <p:stCondLst>
                                            <p:cond delay="0"/>
                                          </p:stCondLst>
                                        </p:cTn>
                                        <p:tgtEl>
                                          <p:spTgt spid="984070"/>
                                        </p:tgtEl>
                                        <p:attrNameLst>
                                          <p:attrName>style.visibility</p:attrName>
                                        </p:attrNameLst>
                                      </p:cBhvr>
                                      <p:to>
                                        <p:strVal val="visible"/>
                                      </p:to>
                                    </p:set>
                                    <p:anim calcmode="lin" valueType="num">
                                      <p:cBhvr additive="base">
                                        <p:cTn id="60" dur="500" fill="hold"/>
                                        <p:tgtEl>
                                          <p:spTgt spid="984070"/>
                                        </p:tgtEl>
                                        <p:attrNameLst>
                                          <p:attrName>ppt_x</p:attrName>
                                        </p:attrNameLst>
                                      </p:cBhvr>
                                      <p:tavLst>
                                        <p:tav tm="0">
                                          <p:val>
                                            <p:strVal val="0-#ppt_w/2"/>
                                          </p:val>
                                        </p:tav>
                                        <p:tav tm="100000">
                                          <p:val>
                                            <p:strVal val="#ppt_x"/>
                                          </p:val>
                                        </p:tav>
                                      </p:tavLst>
                                    </p:anim>
                                    <p:anim calcmode="lin" valueType="num">
                                      <p:cBhvr additive="base">
                                        <p:cTn id="61" dur="500" fill="hold"/>
                                        <p:tgtEl>
                                          <p:spTgt spid="984070"/>
                                        </p:tgtEl>
                                        <p:attrNameLst>
                                          <p:attrName>ppt_y</p:attrName>
                                        </p:attrNameLst>
                                      </p:cBhvr>
                                      <p:tavLst>
                                        <p:tav tm="0">
                                          <p:val>
                                            <p:strVal val="#ppt_y"/>
                                          </p:val>
                                        </p:tav>
                                        <p:tav tm="100000">
                                          <p:val>
                                            <p:strVal val="#ppt_y"/>
                                          </p:val>
                                        </p:tav>
                                      </p:tavLst>
                                    </p:anim>
                                  </p:childTnLst>
                                </p:cTn>
                              </p:par>
                            </p:childTnLst>
                          </p:cTn>
                        </p:par>
                        <p:par>
                          <p:cTn id="62" fill="hold">
                            <p:stCondLst>
                              <p:cond delay="29000"/>
                            </p:stCondLst>
                            <p:childTnLst>
                              <p:par>
                                <p:cTn id="63" presetID="2" presetClass="entr" presetSubtype="8" fill="hold" grpId="0" nodeType="afterEffect">
                                  <p:stCondLst>
                                    <p:cond delay="3000"/>
                                  </p:stCondLst>
                                  <p:childTnLst>
                                    <p:set>
                                      <p:cBhvr>
                                        <p:cTn id="64" dur="1" fill="hold">
                                          <p:stCondLst>
                                            <p:cond delay="0"/>
                                          </p:stCondLst>
                                        </p:cTn>
                                        <p:tgtEl>
                                          <p:spTgt spid="984081"/>
                                        </p:tgtEl>
                                        <p:attrNameLst>
                                          <p:attrName>style.visibility</p:attrName>
                                        </p:attrNameLst>
                                      </p:cBhvr>
                                      <p:to>
                                        <p:strVal val="visible"/>
                                      </p:to>
                                    </p:set>
                                    <p:anim calcmode="lin" valueType="num">
                                      <p:cBhvr additive="base">
                                        <p:cTn id="65" dur="500" fill="hold"/>
                                        <p:tgtEl>
                                          <p:spTgt spid="984081"/>
                                        </p:tgtEl>
                                        <p:attrNameLst>
                                          <p:attrName>ppt_x</p:attrName>
                                        </p:attrNameLst>
                                      </p:cBhvr>
                                      <p:tavLst>
                                        <p:tav tm="0">
                                          <p:val>
                                            <p:strVal val="0-#ppt_w/2"/>
                                          </p:val>
                                        </p:tav>
                                        <p:tav tm="100000">
                                          <p:val>
                                            <p:strVal val="#ppt_x"/>
                                          </p:val>
                                        </p:tav>
                                      </p:tavLst>
                                    </p:anim>
                                    <p:anim calcmode="lin" valueType="num">
                                      <p:cBhvr additive="base">
                                        <p:cTn id="66" dur="500" fill="hold"/>
                                        <p:tgtEl>
                                          <p:spTgt spid="984081"/>
                                        </p:tgtEl>
                                        <p:attrNameLst>
                                          <p:attrName>ppt_y</p:attrName>
                                        </p:attrNameLst>
                                      </p:cBhvr>
                                      <p:tavLst>
                                        <p:tav tm="0">
                                          <p:val>
                                            <p:strVal val="#ppt_y"/>
                                          </p:val>
                                        </p:tav>
                                        <p:tav tm="100000">
                                          <p:val>
                                            <p:strVal val="#ppt_y"/>
                                          </p:val>
                                        </p:tav>
                                      </p:tavLst>
                                    </p:anim>
                                  </p:childTnLst>
                                </p:cTn>
                              </p:par>
                            </p:childTnLst>
                          </p:cTn>
                        </p:par>
                        <p:par>
                          <p:cTn id="67" fill="hold">
                            <p:stCondLst>
                              <p:cond delay="32500"/>
                            </p:stCondLst>
                            <p:childTnLst>
                              <p:par>
                                <p:cTn id="68" presetID="2" presetClass="entr" presetSubtype="8" fill="hold" grpId="0" nodeType="afterEffect">
                                  <p:stCondLst>
                                    <p:cond delay="1000"/>
                                  </p:stCondLst>
                                  <p:childTnLst>
                                    <p:set>
                                      <p:cBhvr>
                                        <p:cTn id="69" dur="1" fill="hold">
                                          <p:stCondLst>
                                            <p:cond delay="0"/>
                                          </p:stCondLst>
                                        </p:cTn>
                                        <p:tgtEl>
                                          <p:spTgt spid="984071"/>
                                        </p:tgtEl>
                                        <p:attrNameLst>
                                          <p:attrName>style.visibility</p:attrName>
                                        </p:attrNameLst>
                                      </p:cBhvr>
                                      <p:to>
                                        <p:strVal val="visible"/>
                                      </p:to>
                                    </p:set>
                                    <p:anim calcmode="lin" valueType="num">
                                      <p:cBhvr additive="base">
                                        <p:cTn id="70" dur="500" fill="hold"/>
                                        <p:tgtEl>
                                          <p:spTgt spid="984071"/>
                                        </p:tgtEl>
                                        <p:attrNameLst>
                                          <p:attrName>ppt_x</p:attrName>
                                        </p:attrNameLst>
                                      </p:cBhvr>
                                      <p:tavLst>
                                        <p:tav tm="0">
                                          <p:val>
                                            <p:strVal val="0-#ppt_w/2"/>
                                          </p:val>
                                        </p:tav>
                                        <p:tav tm="100000">
                                          <p:val>
                                            <p:strVal val="#ppt_x"/>
                                          </p:val>
                                        </p:tav>
                                      </p:tavLst>
                                    </p:anim>
                                    <p:anim calcmode="lin" valueType="num">
                                      <p:cBhvr additive="base">
                                        <p:cTn id="71" dur="500" fill="hold"/>
                                        <p:tgtEl>
                                          <p:spTgt spid="984071"/>
                                        </p:tgtEl>
                                        <p:attrNameLst>
                                          <p:attrName>ppt_y</p:attrName>
                                        </p:attrNameLst>
                                      </p:cBhvr>
                                      <p:tavLst>
                                        <p:tav tm="0">
                                          <p:val>
                                            <p:strVal val="#ppt_y"/>
                                          </p:val>
                                        </p:tav>
                                        <p:tav tm="100000">
                                          <p:val>
                                            <p:strVal val="#ppt_y"/>
                                          </p:val>
                                        </p:tav>
                                      </p:tavLst>
                                    </p:anim>
                                  </p:childTnLst>
                                </p:cTn>
                              </p:par>
                            </p:childTnLst>
                          </p:cTn>
                        </p:par>
                        <p:par>
                          <p:cTn id="72" fill="hold">
                            <p:stCondLst>
                              <p:cond delay="34000"/>
                            </p:stCondLst>
                            <p:childTnLst>
                              <p:par>
                                <p:cTn id="73" presetID="2" presetClass="entr" presetSubtype="8" fill="hold" grpId="0" nodeType="afterEffect">
                                  <p:stCondLst>
                                    <p:cond delay="3000"/>
                                  </p:stCondLst>
                                  <p:childTnLst>
                                    <p:set>
                                      <p:cBhvr>
                                        <p:cTn id="74" dur="1" fill="hold">
                                          <p:stCondLst>
                                            <p:cond delay="0"/>
                                          </p:stCondLst>
                                        </p:cTn>
                                        <p:tgtEl>
                                          <p:spTgt spid="984072"/>
                                        </p:tgtEl>
                                        <p:attrNameLst>
                                          <p:attrName>style.visibility</p:attrName>
                                        </p:attrNameLst>
                                      </p:cBhvr>
                                      <p:to>
                                        <p:strVal val="visible"/>
                                      </p:to>
                                    </p:set>
                                    <p:anim calcmode="lin" valueType="num">
                                      <p:cBhvr additive="base">
                                        <p:cTn id="75" dur="500" fill="hold"/>
                                        <p:tgtEl>
                                          <p:spTgt spid="984072"/>
                                        </p:tgtEl>
                                        <p:attrNameLst>
                                          <p:attrName>ppt_x</p:attrName>
                                        </p:attrNameLst>
                                      </p:cBhvr>
                                      <p:tavLst>
                                        <p:tav tm="0">
                                          <p:val>
                                            <p:strVal val="0-#ppt_w/2"/>
                                          </p:val>
                                        </p:tav>
                                        <p:tav tm="100000">
                                          <p:val>
                                            <p:strVal val="#ppt_x"/>
                                          </p:val>
                                        </p:tav>
                                      </p:tavLst>
                                    </p:anim>
                                    <p:anim calcmode="lin" valueType="num">
                                      <p:cBhvr additive="base">
                                        <p:cTn id="76" dur="500" fill="hold"/>
                                        <p:tgtEl>
                                          <p:spTgt spid="9840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4067" grpId="0" autoUpdateAnimBg="0"/>
      <p:bldP spid="984068" grpId="0" autoUpdateAnimBg="0"/>
      <p:bldP spid="984069" grpId="0" animBg="1"/>
      <p:bldP spid="984070" grpId="0" animBg="1"/>
      <p:bldP spid="984071" grpId="0" autoUpdateAnimBg="0"/>
      <p:bldP spid="984072" grpId="0" autoUpdateAnimBg="0"/>
      <p:bldP spid="984073" grpId="0" autoUpdateAnimBg="0"/>
      <p:bldP spid="984074" grpId="0" autoUpdateAnimBg="0"/>
      <p:bldP spid="984075" grpId="0" autoUpdateAnimBg="0"/>
      <p:bldP spid="984076" grpId="0" autoUpdateAnimBg="0"/>
      <p:bldP spid="984077" grpId="0" autoUpdateAnimBg="0"/>
      <p:bldP spid="984078" grpId="0" autoUpdateAnimBg="0"/>
      <p:bldP spid="984079" grpId="0" autoUpdateAnimBg="0"/>
      <p:bldP spid="984080" grpId="0" autoUpdateAnimBg="0"/>
      <p:bldP spid="98408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4" name="Picture 44"/>
          <p:cNvPicPr>
            <a:picLocks noChangeAspect="1" noChangeArrowheads="1"/>
          </p:cNvPicPr>
          <p:nvPr/>
        </p:nvPicPr>
        <p:blipFill>
          <a:blip r:embed="rId2" cstate="print"/>
          <a:srcRect/>
          <a:stretch>
            <a:fillRect/>
          </a:stretch>
        </p:blipFill>
        <p:spPr bwMode="auto">
          <a:xfrm>
            <a:off x="1" y="22015"/>
            <a:ext cx="9144000" cy="681397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mlist_jun09.jpg"/>
          <p:cNvPicPr>
            <a:picLocks noChangeAspect="1"/>
          </p:cNvPicPr>
          <p:nvPr/>
        </p:nvPicPr>
        <p:blipFill>
          <a:blip r:embed="rId2" cstate="print"/>
          <a:stretch>
            <a:fillRect/>
          </a:stretch>
        </p:blipFill>
        <p:spPr>
          <a:xfrm>
            <a:off x="609600" y="0"/>
            <a:ext cx="8229600" cy="6912864"/>
          </a:xfrm>
          <a:prstGeom prst="rect">
            <a:avLst/>
          </a:prstGeom>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78946" name="Picture 2" descr="usdmpieJune08"/>
          <p:cNvPicPr>
            <a:picLocks noChangeAspect="1" noChangeArrowheads="1"/>
          </p:cNvPicPr>
          <p:nvPr/>
        </p:nvPicPr>
        <p:blipFill>
          <a:blip r:embed="rId2" cstate="print"/>
          <a:srcRect/>
          <a:stretch>
            <a:fillRect/>
          </a:stretch>
        </p:blipFill>
        <p:spPr bwMode="auto">
          <a:xfrm>
            <a:off x="457200" y="0"/>
            <a:ext cx="8686800" cy="6705600"/>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0" name="Picture 10"/>
          <p:cNvPicPr>
            <a:picLocks noChangeAspect="1" noChangeArrowheads="1"/>
          </p:cNvPicPr>
          <p:nvPr/>
        </p:nvPicPr>
        <p:blipFill>
          <a:blip r:embed="rId2" cstate="print"/>
          <a:srcRect/>
          <a:stretch>
            <a:fillRect/>
          </a:stretch>
        </p:blipFill>
        <p:spPr bwMode="auto">
          <a:xfrm>
            <a:off x="0" y="0"/>
            <a:ext cx="9185310" cy="68272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ChangeArrowheads="1"/>
          </p:cNvSpPr>
          <p:nvPr/>
        </p:nvSpPr>
        <p:spPr bwMode="auto">
          <a:xfrm>
            <a:off x="914400" y="228600"/>
            <a:ext cx="8686800" cy="646113"/>
          </a:xfrm>
          <a:prstGeom prst="rect">
            <a:avLst/>
          </a:prstGeom>
          <a:noFill/>
          <a:ln w="9525">
            <a:noFill/>
            <a:miter lim="800000"/>
            <a:headEnd/>
            <a:tailEnd/>
          </a:ln>
        </p:spPr>
        <p:txBody>
          <a:bodyPr>
            <a:spAutoFit/>
          </a:bodyPr>
          <a:lstStyle/>
          <a:p>
            <a:pPr eaLnBrk="0" hangingPunct="0">
              <a:spcBef>
                <a:spcPct val="0"/>
              </a:spcBef>
              <a:buFontTx/>
              <a:buNone/>
            </a:pPr>
            <a:r>
              <a:rPr lang="en-US" sz="3600" dirty="0">
                <a:latin typeface="Verdana" pitchFamily="34" charset="0"/>
              </a:rPr>
              <a:t>    </a:t>
            </a:r>
            <a:r>
              <a:rPr lang="en-US" sz="3600" b="1" dirty="0"/>
              <a:t>National Drought Mitigation Center</a:t>
            </a:r>
          </a:p>
        </p:txBody>
      </p:sp>
      <p:sp>
        <p:nvSpPr>
          <p:cNvPr id="1028" name="Text Box 3"/>
          <p:cNvSpPr txBox="1">
            <a:spLocks noChangeArrowheads="1"/>
          </p:cNvSpPr>
          <p:nvPr/>
        </p:nvSpPr>
        <p:spPr bwMode="auto">
          <a:xfrm>
            <a:off x="1524000" y="2819400"/>
            <a:ext cx="7467600" cy="1938992"/>
          </a:xfrm>
          <a:prstGeom prst="rect">
            <a:avLst/>
          </a:prstGeom>
          <a:noFill/>
          <a:ln w="9525">
            <a:noFill/>
            <a:miter lim="800000"/>
            <a:headEnd/>
            <a:tailEnd/>
          </a:ln>
        </p:spPr>
        <p:txBody>
          <a:bodyPr>
            <a:spAutoFit/>
          </a:bodyPr>
          <a:lstStyle/>
          <a:p>
            <a:pPr eaLnBrk="0" hangingPunct="0">
              <a:spcBef>
                <a:spcPct val="50000"/>
              </a:spcBef>
              <a:buFontTx/>
              <a:buNone/>
            </a:pPr>
            <a:r>
              <a:rPr lang="en-US" b="1" i="1" u="sng" dirty="0" smtClean="0"/>
              <a:t>Founded</a:t>
            </a:r>
            <a:r>
              <a:rPr lang="en-US" b="1" i="1" dirty="0" smtClean="0"/>
              <a:t>:</a:t>
            </a:r>
            <a:r>
              <a:rPr lang="en-US" b="1" dirty="0" smtClean="0"/>
              <a:t>  </a:t>
            </a:r>
            <a:r>
              <a:rPr lang="en-US" b="1" dirty="0"/>
              <a:t>1995 at the University of Nebraska-Lincoln</a:t>
            </a:r>
          </a:p>
          <a:p>
            <a:pPr eaLnBrk="0" hangingPunct="0">
              <a:spcBef>
                <a:spcPct val="50000"/>
              </a:spcBef>
              <a:buFontTx/>
              <a:buNone/>
            </a:pPr>
            <a:endParaRPr lang="en-US" sz="800" b="1" dirty="0"/>
          </a:p>
          <a:p>
            <a:pPr eaLnBrk="0" hangingPunct="0">
              <a:spcBef>
                <a:spcPct val="50000"/>
              </a:spcBef>
              <a:buFontTx/>
              <a:buNone/>
            </a:pPr>
            <a:r>
              <a:rPr lang="en-US" b="1" i="1" u="sng" dirty="0"/>
              <a:t>Mission</a:t>
            </a:r>
            <a:r>
              <a:rPr lang="en-US" b="1" i="1" dirty="0"/>
              <a:t>:</a:t>
            </a:r>
            <a:r>
              <a:rPr lang="en-US" b="1" dirty="0"/>
              <a:t>  To lessen societal vulnerability to drought by promoting planning and the adoption of  appropriate risk management techniques.</a:t>
            </a:r>
            <a:endParaRPr lang="en-US" b="1" dirty="0">
              <a:latin typeface="Verdana" pitchFamily="34" charset="0"/>
            </a:endParaRPr>
          </a:p>
        </p:txBody>
      </p:sp>
      <p:graphicFrame>
        <p:nvGraphicFramePr>
          <p:cNvPr id="1026" name="Object 4"/>
          <p:cNvGraphicFramePr>
            <a:graphicFrameLocks noChangeAspect="1"/>
          </p:cNvGraphicFramePr>
          <p:nvPr/>
        </p:nvGraphicFramePr>
        <p:xfrm>
          <a:off x="3276600" y="1295400"/>
          <a:ext cx="3094038" cy="1328738"/>
        </p:xfrm>
        <a:graphic>
          <a:graphicData uri="http://schemas.openxmlformats.org/presentationml/2006/ole">
            <p:oleObj spid="_x0000_s1009666" name="CorelDRAW" r:id="rId3" imgW="3094200" imgH="1329120" progId="">
              <p:embed/>
            </p:oleObj>
          </a:graphicData>
        </a:graphic>
      </p:graphicFrame>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874" name="Picture 10"/>
          <p:cNvPicPr>
            <a:picLocks noChangeAspect="1" noChangeArrowheads="1"/>
          </p:cNvPicPr>
          <p:nvPr/>
        </p:nvPicPr>
        <p:blipFill>
          <a:blip r:embed="rId2" cstate="print"/>
          <a:srcRect/>
          <a:stretch>
            <a:fillRect/>
          </a:stretch>
        </p:blipFill>
        <p:spPr bwMode="auto">
          <a:xfrm>
            <a:off x="-41314" y="0"/>
            <a:ext cx="922662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p:txBody>
          <a:bodyPr/>
          <a:lstStyle/>
          <a:p>
            <a:endParaRPr lang="en-US"/>
          </a:p>
        </p:txBody>
      </p:sp>
      <p:pic>
        <p:nvPicPr>
          <p:cNvPr id="965637" name="Picture 5"/>
          <p:cNvPicPr>
            <a:picLocks noChangeAspect="1" noChangeArrowheads="1"/>
          </p:cNvPicPr>
          <p:nvPr/>
        </p:nvPicPr>
        <p:blipFill>
          <a:blip r:embed="rId2" cstate="print"/>
          <a:srcRect/>
          <a:stretch>
            <a:fillRect/>
          </a:stretch>
        </p:blipFill>
        <p:spPr bwMode="auto">
          <a:xfrm>
            <a:off x="0" y="0"/>
            <a:ext cx="9478963" cy="6875463"/>
          </a:xfrm>
          <a:prstGeom prst="rect">
            <a:avLst/>
          </a:prstGeom>
          <a:noFill/>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6901" name="Picture 5"/>
          <p:cNvPicPr>
            <a:picLocks noChangeAspect="1" noChangeArrowheads="1"/>
          </p:cNvPicPr>
          <p:nvPr/>
        </p:nvPicPr>
        <p:blipFill>
          <a:blip r:embed="rId2" cstate="print"/>
          <a:srcRect/>
          <a:stretch>
            <a:fillRect/>
          </a:stretch>
        </p:blipFill>
        <p:spPr bwMode="auto">
          <a:xfrm>
            <a:off x="0" y="0"/>
            <a:ext cx="9448800" cy="695325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79973" name="Picture 5"/>
          <p:cNvPicPr>
            <a:picLocks noChangeAspect="1" noChangeArrowheads="1"/>
          </p:cNvPicPr>
          <p:nvPr/>
        </p:nvPicPr>
        <p:blipFill>
          <a:blip r:embed="rId2" cstate="print"/>
          <a:srcRect/>
          <a:stretch>
            <a:fillRect/>
          </a:stretch>
        </p:blipFill>
        <p:spPr bwMode="auto">
          <a:xfrm>
            <a:off x="-1295400" y="0"/>
            <a:ext cx="11363325" cy="6819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5090" name="Object 2"/>
          <p:cNvGraphicFramePr>
            <a:graphicFrameLocks noChangeAspect="1"/>
          </p:cNvGraphicFramePr>
          <p:nvPr/>
        </p:nvGraphicFramePr>
        <p:xfrm>
          <a:off x="800100" y="514350"/>
          <a:ext cx="7543800" cy="5829300"/>
        </p:xfrm>
        <a:graphic>
          <a:graphicData uri="http://schemas.openxmlformats.org/presentationml/2006/ole">
            <p:oleObj spid="_x0000_s985090" name="Acrobat Document" r:id="rId3" imgW="7543759" imgH="5829076" progId="AcroExch.Document.7">
              <p:embed/>
            </p:oleObj>
          </a:graphicData>
        </a:graphic>
      </p:graphicFrame>
      <p:graphicFrame>
        <p:nvGraphicFramePr>
          <p:cNvPr id="985091" name="Object 3"/>
          <p:cNvGraphicFramePr>
            <a:graphicFrameLocks noChangeAspect="1"/>
          </p:cNvGraphicFramePr>
          <p:nvPr/>
        </p:nvGraphicFramePr>
        <p:xfrm>
          <a:off x="762000" y="0"/>
          <a:ext cx="8382000" cy="6480175"/>
        </p:xfrm>
        <a:graphic>
          <a:graphicData uri="http://schemas.openxmlformats.org/presentationml/2006/ole">
            <p:oleObj spid="_x0000_s985091" name="Acrobat Document" r:id="rId4" imgW="7542857" imgH="5830114" progId="AcroExch.Document.7">
              <p:embed/>
            </p:oleObj>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6114" name="Picture 2"/>
          <p:cNvPicPr>
            <a:picLocks noChangeAspect="1" noChangeArrowheads="1"/>
          </p:cNvPicPr>
          <p:nvPr/>
        </p:nvPicPr>
        <p:blipFill>
          <a:blip r:embed="rId2" cstate="print"/>
          <a:srcRect/>
          <a:stretch>
            <a:fillRect/>
          </a:stretch>
        </p:blipFill>
        <p:spPr bwMode="auto">
          <a:xfrm>
            <a:off x="0" y="0"/>
            <a:ext cx="9182100" cy="6997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Text Box 2"/>
          <p:cNvSpPr txBox="1">
            <a:spLocks noChangeArrowheads="1"/>
          </p:cNvSpPr>
          <p:nvPr/>
        </p:nvSpPr>
        <p:spPr bwMode="auto">
          <a:xfrm>
            <a:off x="2022475" y="685800"/>
            <a:ext cx="4835525" cy="579438"/>
          </a:xfrm>
          <a:prstGeom prst="rect">
            <a:avLst/>
          </a:prstGeom>
          <a:noFill/>
          <a:ln w="9525">
            <a:noFill/>
            <a:miter lim="800000"/>
            <a:headEnd/>
            <a:tailEnd/>
          </a:ln>
          <a:effectLst/>
        </p:spPr>
        <p:txBody>
          <a:bodyPr wrap="none">
            <a:spAutoFit/>
          </a:bodyPr>
          <a:lstStyle/>
          <a:p>
            <a:r>
              <a:rPr lang="en-US" sz="3200" b="1">
                <a:latin typeface="Arial" pitchFamily="34" charset="0"/>
              </a:rPr>
              <a:t>ARCHIVE EXAMPLE???</a:t>
            </a:r>
          </a:p>
        </p:txBody>
      </p:sp>
      <p:pic>
        <p:nvPicPr>
          <p:cNvPr id="987139" name="Picture 3"/>
          <p:cNvPicPr>
            <a:picLocks noChangeAspect="1" noChangeArrowheads="1"/>
          </p:cNvPicPr>
          <p:nvPr/>
        </p:nvPicPr>
        <p:blipFill>
          <a:blip r:embed="rId2" cstate="print"/>
          <a:srcRect/>
          <a:stretch>
            <a:fillRect/>
          </a:stretch>
        </p:blipFill>
        <p:spPr bwMode="auto">
          <a:xfrm>
            <a:off x="0" y="0"/>
            <a:ext cx="8915400" cy="6718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a:xfrm>
            <a:off x="685800" y="-228600"/>
            <a:ext cx="8458200" cy="1905000"/>
          </a:xfrm>
        </p:spPr>
        <p:txBody>
          <a:bodyPr/>
          <a:lstStyle/>
          <a:p>
            <a:r>
              <a:rPr lang="en-US" sz="3600" b="1">
                <a:solidFill>
                  <a:srgbClr val="663300"/>
                </a:solidFill>
              </a:rPr>
              <a:t>Use of the DM in Decision Making</a:t>
            </a:r>
          </a:p>
        </p:txBody>
      </p:sp>
      <p:sp>
        <p:nvSpPr>
          <p:cNvPr id="948227" name="Rectangle 3"/>
          <p:cNvSpPr>
            <a:spLocks noGrp="1" noChangeArrowheads="1"/>
          </p:cNvSpPr>
          <p:nvPr>
            <p:ph type="body" idx="1"/>
          </p:nvPr>
        </p:nvSpPr>
        <p:spPr>
          <a:xfrm>
            <a:off x="838200" y="1371600"/>
            <a:ext cx="8458200" cy="3886200"/>
          </a:xfrm>
        </p:spPr>
        <p:txBody>
          <a:bodyPr/>
          <a:lstStyle/>
          <a:p>
            <a:pPr>
              <a:buFontTx/>
              <a:buNone/>
            </a:pPr>
            <a:endParaRPr lang="en-US" sz="900"/>
          </a:p>
          <a:p>
            <a:r>
              <a:rPr lang="en-US" sz="2800"/>
              <a:t>USDA Dried Milk Program 2002-03</a:t>
            </a:r>
          </a:p>
          <a:p>
            <a:r>
              <a:rPr lang="en-US" sz="2800"/>
              <a:t>USDA CRP Release hot spot trigger</a:t>
            </a:r>
          </a:p>
          <a:p>
            <a:r>
              <a:rPr lang="en-US" sz="2800"/>
              <a:t>Numerous states use as a drought trigger (Governor’s declarations)</a:t>
            </a:r>
          </a:p>
          <a:p>
            <a:r>
              <a:rPr lang="en-US" sz="2800"/>
              <a:t>2006 USDA Livestock Assistance</a:t>
            </a:r>
          </a:p>
          <a:p>
            <a:r>
              <a:rPr lang="en-US" sz="2800"/>
              <a:t>2006 IRS (tax deferral on livestock losses)</a:t>
            </a:r>
          </a:p>
          <a:p>
            <a:pPr>
              <a:buFontTx/>
              <a:buNone/>
            </a:pPr>
            <a:endParaRPr lang="en-US" sz="28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2" descr="ndmc_background"/>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graphicFrame>
        <p:nvGraphicFramePr>
          <p:cNvPr id="1026" name="Object 3"/>
          <p:cNvGraphicFramePr>
            <a:graphicFrameLocks noChangeAspect="1"/>
          </p:cNvGraphicFramePr>
          <p:nvPr/>
        </p:nvGraphicFramePr>
        <p:xfrm>
          <a:off x="381000" y="2590800"/>
          <a:ext cx="2514600" cy="1673225"/>
        </p:xfrm>
        <a:graphic>
          <a:graphicData uri="http://schemas.openxmlformats.org/presentationml/2006/ole">
            <p:oleObj spid="_x0000_s1010690" name="CorelDRAW" r:id="rId4" imgW="3304440" imgH="2196720" progId="">
              <p:embed/>
            </p:oleObj>
          </a:graphicData>
        </a:graphic>
      </p:graphicFrame>
      <p:graphicFrame>
        <p:nvGraphicFramePr>
          <p:cNvPr id="1027" name="Object 4"/>
          <p:cNvGraphicFramePr>
            <a:graphicFrameLocks noChangeAspect="1"/>
          </p:cNvGraphicFramePr>
          <p:nvPr/>
        </p:nvGraphicFramePr>
        <p:xfrm>
          <a:off x="3346450" y="2590800"/>
          <a:ext cx="2355850" cy="1657350"/>
        </p:xfrm>
        <a:graphic>
          <a:graphicData uri="http://schemas.openxmlformats.org/presentationml/2006/ole">
            <p:oleObj spid="_x0000_s1010691" name="CorelDRAW" r:id="rId5" imgW="3304440" imgH="2324880" progId="">
              <p:embed/>
            </p:oleObj>
          </a:graphicData>
        </a:graphic>
      </p:graphicFrame>
      <p:graphicFrame>
        <p:nvGraphicFramePr>
          <p:cNvPr id="1028" name="Object 5"/>
          <p:cNvGraphicFramePr>
            <a:graphicFrameLocks noChangeAspect="1"/>
          </p:cNvGraphicFramePr>
          <p:nvPr/>
        </p:nvGraphicFramePr>
        <p:xfrm>
          <a:off x="6324600" y="2590800"/>
          <a:ext cx="2286000" cy="1627188"/>
        </p:xfrm>
        <a:graphic>
          <a:graphicData uri="http://schemas.openxmlformats.org/presentationml/2006/ole">
            <p:oleObj spid="_x0000_s1010692" name="CorelDRAW" r:id="rId6" imgW="3314160" imgH="2358360" progId="">
              <p:embed/>
            </p:oleObj>
          </a:graphicData>
        </a:graphic>
      </p:graphicFrame>
      <p:pic>
        <p:nvPicPr>
          <p:cNvPr id="1032" name="Picture 6" descr="Atlas_logos"/>
          <p:cNvPicPr>
            <a:picLocks noChangeAspect="1" noChangeArrowheads="1"/>
          </p:cNvPicPr>
          <p:nvPr/>
        </p:nvPicPr>
        <p:blipFill>
          <a:blip r:embed="rId7" cstate="print"/>
          <a:srcRect/>
          <a:stretch>
            <a:fillRect/>
          </a:stretch>
        </p:blipFill>
        <p:spPr bwMode="auto">
          <a:xfrm>
            <a:off x="1524000" y="5943600"/>
            <a:ext cx="6096000" cy="560388"/>
          </a:xfrm>
          <a:prstGeom prst="rect">
            <a:avLst/>
          </a:prstGeom>
          <a:noFill/>
          <a:ln w="9525">
            <a:noFill/>
            <a:miter lim="800000"/>
            <a:headEnd/>
            <a:tailEnd/>
          </a:ln>
        </p:spPr>
      </p:pic>
      <p:graphicFrame>
        <p:nvGraphicFramePr>
          <p:cNvPr id="1029" name="Object 7"/>
          <p:cNvGraphicFramePr>
            <a:graphicFrameLocks noChangeAspect="1"/>
          </p:cNvGraphicFramePr>
          <p:nvPr/>
        </p:nvGraphicFramePr>
        <p:xfrm>
          <a:off x="2965450" y="3200400"/>
          <a:ext cx="300038" cy="192088"/>
        </p:xfrm>
        <a:graphic>
          <a:graphicData uri="http://schemas.openxmlformats.org/presentationml/2006/ole">
            <p:oleObj spid="_x0000_s1010693" name="CorelDRAW" r:id="rId8" imgW="420840" imgH="269640" progId="">
              <p:embed/>
            </p:oleObj>
          </a:graphicData>
        </a:graphic>
      </p:graphicFrame>
      <p:graphicFrame>
        <p:nvGraphicFramePr>
          <p:cNvPr id="1030" name="Object 8"/>
          <p:cNvGraphicFramePr>
            <a:graphicFrameLocks noChangeAspect="1"/>
          </p:cNvGraphicFramePr>
          <p:nvPr/>
        </p:nvGraphicFramePr>
        <p:xfrm>
          <a:off x="5784850" y="3200400"/>
          <a:ext cx="300038" cy="192088"/>
        </p:xfrm>
        <a:graphic>
          <a:graphicData uri="http://schemas.openxmlformats.org/presentationml/2006/ole">
            <p:oleObj spid="_x0000_s1010694" name="CorelDRAW" r:id="rId9" imgW="420840" imgH="269640" progId="">
              <p:embed/>
            </p:oleObj>
          </a:graphicData>
        </a:graphic>
      </p:graphicFrame>
      <p:sp>
        <p:nvSpPr>
          <p:cNvPr id="1033" name="Rectangle 9"/>
          <p:cNvSpPr>
            <a:spLocks noChangeArrowheads="1"/>
          </p:cNvSpPr>
          <p:nvPr/>
        </p:nvSpPr>
        <p:spPr bwMode="auto">
          <a:xfrm>
            <a:off x="457200" y="4495800"/>
            <a:ext cx="8077200" cy="1314450"/>
          </a:xfrm>
          <a:prstGeom prst="rect">
            <a:avLst/>
          </a:prstGeom>
          <a:noFill/>
          <a:ln w="9525">
            <a:noFill/>
            <a:miter lim="800000"/>
            <a:headEnd/>
            <a:tailEnd/>
          </a:ln>
        </p:spPr>
        <p:txBody>
          <a:bodyPr>
            <a:spAutoFit/>
          </a:bodyPr>
          <a:lstStyle/>
          <a:p>
            <a:pPr>
              <a:spcBef>
                <a:spcPct val="0"/>
              </a:spcBef>
              <a:buFontTx/>
              <a:buNone/>
            </a:pPr>
            <a:r>
              <a:rPr lang="en-US" sz="1600" b="1" dirty="0"/>
              <a:t>The goal of the atlas is to provide usable tools and products for users at all levels by giving them the ability to visualize and assess their drought risk through a variety of web-based options. The example above shows how producers and other decision makers can assess drought at a variety of time scales and at user-defined spatial levels. </a:t>
            </a:r>
          </a:p>
        </p:txBody>
      </p:sp>
      <p:pic>
        <p:nvPicPr>
          <p:cNvPr id="1034" name="Picture 10" descr="RMAfactsheet_Atlas_forppt"/>
          <p:cNvPicPr>
            <a:picLocks noChangeAspect="1" noChangeArrowheads="1"/>
          </p:cNvPicPr>
          <p:nvPr/>
        </p:nvPicPr>
        <p:blipFill>
          <a:blip r:embed="rId10" cstate="print"/>
          <a:srcRect/>
          <a:stretch>
            <a:fillRect/>
          </a:stretch>
        </p:blipFill>
        <p:spPr bwMode="auto">
          <a:xfrm>
            <a:off x="228600" y="317500"/>
            <a:ext cx="8686800" cy="1982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b="1" smtClean="0">
                <a:solidFill>
                  <a:srgbClr val="996633"/>
                </a:solidFill>
              </a:rPr>
              <a:t>Data Criteria for the Drought Atlas</a:t>
            </a:r>
          </a:p>
        </p:txBody>
      </p:sp>
      <p:sp>
        <p:nvSpPr>
          <p:cNvPr id="7171" name="Rectangle 3"/>
          <p:cNvSpPr>
            <a:spLocks noGrp="1" noChangeArrowheads="1"/>
          </p:cNvSpPr>
          <p:nvPr>
            <p:ph type="body" idx="1"/>
          </p:nvPr>
        </p:nvSpPr>
        <p:spPr>
          <a:xfrm>
            <a:off x="685800" y="2362200"/>
            <a:ext cx="7772400" cy="4114800"/>
          </a:xfrm>
        </p:spPr>
        <p:txBody>
          <a:bodyPr/>
          <a:lstStyle/>
          <a:p>
            <a:pPr eaLnBrk="1" hangingPunct="1"/>
            <a:r>
              <a:rPr lang="en-US" sz="3200" smtClean="0">
                <a:solidFill>
                  <a:srgbClr val="996633"/>
                </a:solidFill>
              </a:rPr>
              <a:t>Minimum of 40 years of Data (original drought atlas, 40 years was the maximum used)</a:t>
            </a:r>
          </a:p>
          <a:p>
            <a:pPr eaLnBrk="1" hangingPunct="1"/>
            <a:r>
              <a:rPr lang="en-US" sz="3200" smtClean="0">
                <a:solidFill>
                  <a:srgbClr val="996633"/>
                </a:solidFill>
              </a:rPr>
              <a:t>No more than 2 consecutive months missing at any time in the POR</a:t>
            </a:r>
          </a:p>
          <a:p>
            <a:pPr eaLnBrk="1" hangingPunct="1"/>
            <a:r>
              <a:rPr lang="en-US" sz="3200" smtClean="0">
                <a:solidFill>
                  <a:srgbClr val="996633"/>
                </a:solidFill>
              </a:rPr>
              <a:t>Established unique start dates for each station</a:t>
            </a:r>
          </a:p>
          <a:p>
            <a:pPr eaLnBrk="1" hangingPunct="1"/>
            <a:endParaRPr lang="en-US" sz="3200" smtClean="0">
              <a:solidFill>
                <a:srgbClr val="996633"/>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ycledm2"/>
          <p:cNvPicPr>
            <a:picLocks noChangeAspect="1" noChangeArrowheads="1"/>
          </p:cNvPicPr>
          <p:nvPr/>
        </p:nvPicPr>
        <p:blipFill>
          <a:blip r:embed="rId2" cstate="print"/>
          <a:srcRect/>
          <a:stretch>
            <a:fillRect/>
          </a:stretch>
        </p:blipFill>
        <p:spPr bwMode="auto">
          <a:xfrm>
            <a:off x="1981200" y="533400"/>
            <a:ext cx="6858000" cy="5743575"/>
          </a:xfrm>
          <a:prstGeom prst="rect">
            <a:avLst/>
          </a:prstGeom>
          <a:noFill/>
          <a:ln w="9525">
            <a:noFill/>
            <a:miter lim="800000"/>
            <a:headEnd/>
            <a:tailEnd/>
          </a:ln>
        </p:spPr>
      </p:pic>
      <p:sp>
        <p:nvSpPr>
          <p:cNvPr id="503811" name="Oval 3"/>
          <p:cNvSpPr>
            <a:spLocks noChangeArrowheads="1"/>
          </p:cNvSpPr>
          <p:nvPr/>
        </p:nvSpPr>
        <p:spPr bwMode="auto">
          <a:xfrm rot="-548039">
            <a:off x="1817688" y="1171575"/>
            <a:ext cx="6248400" cy="1600200"/>
          </a:xfrm>
          <a:prstGeom prst="ellipse">
            <a:avLst/>
          </a:prstGeom>
          <a:noFill/>
          <a:ln w="38100">
            <a:solidFill>
              <a:srgbClr val="FFFF00"/>
            </a:solidFill>
            <a:round/>
            <a:headEnd/>
            <a:tailEnd/>
          </a:ln>
        </p:spPr>
        <p:txBody>
          <a:bodyPr wrap="none" anchor="ctr"/>
          <a:lstStyle/>
          <a:p>
            <a:endParaRPr lang="en-US"/>
          </a:p>
        </p:txBody>
      </p:sp>
      <p:sp>
        <p:nvSpPr>
          <p:cNvPr id="503812" name="Oval 4"/>
          <p:cNvSpPr>
            <a:spLocks noChangeArrowheads="1"/>
          </p:cNvSpPr>
          <p:nvPr/>
        </p:nvSpPr>
        <p:spPr bwMode="auto">
          <a:xfrm rot="-235839">
            <a:off x="1825625" y="3216275"/>
            <a:ext cx="7237413" cy="2522538"/>
          </a:xfrm>
          <a:prstGeom prst="ellipse">
            <a:avLst/>
          </a:prstGeom>
          <a:noFill/>
          <a:ln w="57150">
            <a:solidFill>
              <a:srgbClr val="66FF33"/>
            </a:solidFill>
            <a:round/>
            <a:headEnd/>
            <a:tailEnd/>
          </a:ln>
        </p:spPr>
        <p:txBody>
          <a:bodyPr wrap="none" anchor="ctr"/>
          <a:lstStyle/>
          <a:p>
            <a:endParaRPr lang="en-US"/>
          </a:p>
        </p:txBody>
      </p:sp>
      <p:sp>
        <p:nvSpPr>
          <p:cNvPr id="16389" name="Text Box 5"/>
          <p:cNvSpPr txBox="1">
            <a:spLocks noChangeArrowheads="1"/>
          </p:cNvSpPr>
          <p:nvPr/>
        </p:nvSpPr>
        <p:spPr bwMode="auto">
          <a:xfrm>
            <a:off x="1676400" y="-76200"/>
            <a:ext cx="7696200" cy="579438"/>
          </a:xfrm>
          <a:prstGeom prst="rect">
            <a:avLst/>
          </a:prstGeom>
          <a:noFill/>
          <a:ln w="9525">
            <a:noFill/>
            <a:miter lim="800000"/>
            <a:headEnd/>
            <a:tailEnd/>
          </a:ln>
        </p:spPr>
        <p:txBody>
          <a:bodyPr>
            <a:spAutoFit/>
          </a:bodyPr>
          <a:lstStyle/>
          <a:p>
            <a:pPr eaLnBrk="0" hangingPunct="0">
              <a:spcBef>
                <a:spcPct val="50000"/>
              </a:spcBef>
              <a:buFontTx/>
              <a:buNone/>
            </a:pPr>
            <a:r>
              <a:rPr lang="en-US" sz="3200" dirty="0">
                <a:latin typeface="Verdana" pitchFamily="34" charset="0"/>
              </a:rPr>
              <a:t>   </a:t>
            </a:r>
            <a:r>
              <a:rPr lang="en-US" sz="3200" b="1" dirty="0">
                <a:solidFill>
                  <a:srgbClr val="996633"/>
                </a:solidFill>
              </a:rPr>
              <a:t>The Cycle of Disaster Management</a:t>
            </a:r>
            <a:endParaRPr lang="en-US" sz="3600" b="1" dirty="0">
              <a:solidFill>
                <a:srgbClr val="996633"/>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38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38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1" grpId="0" animBg="1"/>
      <p:bldP spid="5038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457200"/>
            <a:ext cx="7772400" cy="1143000"/>
          </a:xfrm>
        </p:spPr>
        <p:txBody>
          <a:bodyPr/>
          <a:lstStyle/>
          <a:p>
            <a:pPr eaLnBrk="1" hangingPunct="1"/>
            <a:r>
              <a:rPr lang="en-US" b="1" smtClean="0">
                <a:solidFill>
                  <a:srgbClr val="996633"/>
                </a:solidFill>
              </a:rPr>
              <a:t>Stations being used for the Drought Atlas</a:t>
            </a:r>
          </a:p>
        </p:txBody>
      </p:sp>
      <p:sp>
        <p:nvSpPr>
          <p:cNvPr id="8195" name="Rectangle 3"/>
          <p:cNvSpPr>
            <a:spLocks noGrp="1" noChangeArrowheads="1"/>
          </p:cNvSpPr>
          <p:nvPr>
            <p:ph type="body" idx="1"/>
          </p:nvPr>
        </p:nvSpPr>
        <p:spPr>
          <a:xfrm>
            <a:off x="990600" y="2057400"/>
            <a:ext cx="7772400" cy="4114800"/>
          </a:xfrm>
        </p:spPr>
        <p:txBody>
          <a:bodyPr/>
          <a:lstStyle/>
          <a:p>
            <a:pPr eaLnBrk="1" hangingPunct="1"/>
            <a:r>
              <a:rPr lang="en-US" sz="3200" smtClean="0">
                <a:solidFill>
                  <a:srgbClr val="FF0000"/>
                </a:solidFill>
              </a:rPr>
              <a:t>2,144</a:t>
            </a:r>
            <a:r>
              <a:rPr lang="en-US" sz="3200" smtClean="0">
                <a:solidFill>
                  <a:srgbClr val="996633"/>
                </a:solidFill>
              </a:rPr>
              <a:t> stations with 40 or more years of precipitation data meeting all criteria</a:t>
            </a:r>
          </a:p>
          <a:p>
            <a:pPr eaLnBrk="1" hangingPunct="1"/>
            <a:r>
              <a:rPr lang="en-US" sz="3200" smtClean="0">
                <a:solidFill>
                  <a:srgbClr val="FF0000"/>
                </a:solidFill>
              </a:rPr>
              <a:t>1,964</a:t>
            </a:r>
            <a:r>
              <a:rPr lang="en-US" sz="3200" smtClean="0">
                <a:solidFill>
                  <a:srgbClr val="996633"/>
                </a:solidFill>
              </a:rPr>
              <a:t> stations with 40 or more years of temperature and precipitation data meeting all criteria</a:t>
            </a:r>
          </a:p>
          <a:p>
            <a:pPr eaLnBrk="1" hangingPunct="1"/>
            <a:r>
              <a:rPr lang="en-US" sz="3200" smtClean="0">
                <a:solidFill>
                  <a:srgbClr val="996633"/>
                </a:solidFill>
              </a:rPr>
              <a:t>Just over 1,000 stations were used in the original Drought Atlas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40YearStations"/>
          <p:cNvPicPr>
            <a:picLocks noChangeAspect="1" noChangeArrowheads="1"/>
          </p:cNvPicPr>
          <p:nvPr/>
        </p:nvPicPr>
        <p:blipFill>
          <a:blip r:embed="rId2" cstate="print"/>
          <a:srcRect/>
          <a:stretch>
            <a:fillRect/>
          </a:stretch>
        </p:blipFill>
        <p:spPr bwMode="auto">
          <a:xfrm>
            <a:off x="-457200" y="-609600"/>
            <a:ext cx="10056813" cy="7770813"/>
          </a:xfrm>
          <a:prstGeom prst="rect">
            <a:avLst/>
          </a:prstGeom>
          <a:noFill/>
          <a:ln w="9525">
            <a:noFill/>
            <a:miter lim="800000"/>
            <a:headEnd/>
            <a:tailEnd/>
          </a:ln>
        </p:spPr>
      </p:pic>
      <p:sp>
        <p:nvSpPr>
          <p:cNvPr id="9219" name="Text Box 5"/>
          <p:cNvSpPr txBox="1">
            <a:spLocks noChangeArrowheads="1"/>
          </p:cNvSpPr>
          <p:nvPr/>
        </p:nvSpPr>
        <p:spPr bwMode="auto">
          <a:xfrm>
            <a:off x="-152400" y="5486400"/>
            <a:ext cx="3505200" cy="366713"/>
          </a:xfrm>
          <a:prstGeom prst="rect">
            <a:avLst/>
          </a:prstGeom>
          <a:noFill/>
          <a:ln w="9525" algn="ctr">
            <a:noFill/>
            <a:miter lim="800000"/>
            <a:headEnd/>
            <a:tailEnd/>
          </a:ln>
        </p:spPr>
        <p:txBody>
          <a:bodyPr lIns="457200">
            <a:spAutoFit/>
          </a:bodyPr>
          <a:lstStyle/>
          <a:p>
            <a:pPr marL="742950" indent="-285750">
              <a:spcBef>
                <a:spcPct val="50000"/>
              </a:spcBef>
              <a:buFontTx/>
              <a:buNone/>
            </a:pPr>
            <a:r>
              <a:rPr lang="en-US" sz="1800" b="1"/>
              <a:t>2144 Stations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40YearBuffer"/>
          <p:cNvPicPr>
            <a:picLocks noChangeAspect="1" noChangeArrowheads="1"/>
          </p:cNvPicPr>
          <p:nvPr/>
        </p:nvPicPr>
        <p:blipFill>
          <a:blip r:embed="rId2" cstate="print"/>
          <a:srcRect/>
          <a:stretch>
            <a:fillRect/>
          </a:stretch>
        </p:blipFill>
        <p:spPr bwMode="auto">
          <a:xfrm>
            <a:off x="-457200" y="-533400"/>
            <a:ext cx="10056813" cy="7770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p:cNvPicPr>
            <a:picLocks noChangeAspect="1" noChangeArrowheads="1"/>
          </p:cNvPicPr>
          <p:nvPr/>
        </p:nvPicPr>
        <p:blipFill>
          <a:blip r:embed="rId2" cstate="print"/>
          <a:srcRect/>
          <a:stretch>
            <a:fillRect/>
          </a:stretch>
        </p:blipFill>
        <p:spPr bwMode="auto">
          <a:xfrm>
            <a:off x="-1143000" y="-1219200"/>
            <a:ext cx="10790238" cy="8599488"/>
          </a:xfrm>
          <a:prstGeom prst="rect">
            <a:avLst/>
          </a:prstGeom>
          <a:noFill/>
        </p:spPr>
      </p:pic>
      <p:sp>
        <p:nvSpPr>
          <p:cNvPr id="253956" name="Text Box 4"/>
          <p:cNvSpPr txBox="1">
            <a:spLocks noChangeArrowheads="1"/>
          </p:cNvSpPr>
          <p:nvPr/>
        </p:nvSpPr>
        <p:spPr bwMode="auto">
          <a:xfrm>
            <a:off x="-838200" y="4724400"/>
            <a:ext cx="7391400" cy="1815882"/>
          </a:xfrm>
          <a:prstGeom prst="rect">
            <a:avLst/>
          </a:prstGeom>
          <a:solidFill>
            <a:schemeClr val="bg1"/>
          </a:solidFill>
          <a:ln w="9525" algn="ctr">
            <a:noFill/>
            <a:miter lim="800000"/>
            <a:headEnd/>
            <a:tailEnd/>
          </a:ln>
          <a:effectLst/>
        </p:spPr>
        <p:txBody>
          <a:bodyPr lIns="457200">
            <a:spAutoFit/>
          </a:bodyPr>
          <a:lstStyle/>
          <a:p>
            <a:pPr marL="742950" indent="-285750" algn="ctr">
              <a:spcBef>
                <a:spcPct val="50000"/>
              </a:spcBef>
              <a:buFontTx/>
              <a:buNone/>
            </a:pPr>
            <a:r>
              <a:rPr lang="en-US" dirty="0"/>
              <a:t>  </a:t>
            </a:r>
            <a:r>
              <a:rPr lang="en-US" b="1" dirty="0" smtClean="0">
                <a:solidFill>
                  <a:srgbClr val="996633"/>
                </a:solidFill>
              </a:rPr>
              <a:t>Homogeneous clusters were </a:t>
            </a:r>
            <a:r>
              <a:rPr lang="en-US" b="1" dirty="0">
                <a:solidFill>
                  <a:srgbClr val="996633"/>
                </a:solidFill>
              </a:rPr>
              <a:t>developed using relationships between precipitation, elevation, latitude and longitude</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eatLakesAASC.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3581400" y="5903893"/>
            <a:ext cx="5562600" cy="954107"/>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p:spPr>
        <p:txBody>
          <a:bodyPr wrap="square" rtlCol="0">
            <a:spAutoFit/>
          </a:bodyPr>
          <a:lstStyle/>
          <a:p>
            <a:pPr algn="ctr">
              <a:buNone/>
            </a:pPr>
            <a:r>
              <a:rPr lang="en-US" b="1" dirty="0" smtClean="0">
                <a:solidFill>
                  <a:srgbClr val="996633"/>
                </a:solidFill>
              </a:rPr>
              <a:t>2144 Stations were put into 135 Unique Climate Regimes</a:t>
            </a:r>
            <a:endParaRPr lang="en-US" b="1" dirty="0">
              <a:solidFill>
                <a:srgbClr val="996633"/>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thAASC.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1752600" y="4953000"/>
            <a:ext cx="5943600" cy="2862322"/>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p:spPr>
        <p:txBody>
          <a:bodyPr wrap="square" rtlCol="0">
            <a:spAutoFit/>
          </a:bodyPr>
          <a:lstStyle/>
          <a:p>
            <a:pPr>
              <a:buFont typeface="Wingdings" pitchFamily="2" charset="2"/>
              <a:buChar char="ü"/>
            </a:pPr>
            <a:r>
              <a:rPr lang="en-US" sz="2000" dirty="0" smtClean="0">
                <a:solidFill>
                  <a:srgbClr val="996633"/>
                </a:solidFill>
              </a:rPr>
              <a:t>23 Discordant points for the Summer (1.1%)</a:t>
            </a:r>
          </a:p>
          <a:p>
            <a:pPr>
              <a:buFont typeface="Wingdings" pitchFamily="2" charset="2"/>
              <a:buChar char="ü"/>
            </a:pPr>
            <a:r>
              <a:rPr lang="en-US" sz="2000" dirty="0" smtClean="0">
                <a:solidFill>
                  <a:srgbClr val="996633"/>
                </a:solidFill>
              </a:rPr>
              <a:t>7 clusters out of 135 failed Homogeneity tests (5.2%) for the Summer season</a:t>
            </a:r>
          </a:p>
          <a:p>
            <a:pPr>
              <a:buFont typeface="Wingdings" pitchFamily="2" charset="2"/>
              <a:buChar char="ü"/>
            </a:pPr>
            <a:r>
              <a:rPr lang="en-US" sz="2000" dirty="0" smtClean="0">
                <a:solidFill>
                  <a:srgbClr val="996633"/>
                </a:solidFill>
              </a:rPr>
              <a:t>For all Seasons, 80 clusters passed all Homogeneity tests</a:t>
            </a:r>
          </a:p>
          <a:p>
            <a:pPr>
              <a:buFont typeface="Wingdings" pitchFamily="2" charset="2"/>
              <a:buChar char="ü"/>
            </a:pPr>
            <a:endParaRPr lang="en-US" sz="2000" dirty="0" smtClean="0">
              <a:solidFill>
                <a:srgbClr val="996633"/>
              </a:solidFill>
            </a:endParaRPr>
          </a:p>
          <a:p>
            <a:pPr>
              <a:buFont typeface="Wingdings" pitchFamily="2" charset="2"/>
              <a:buChar char="ü"/>
            </a:pPr>
            <a:endParaRPr lang="en-US" sz="2000" dirty="0" smtClean="0">
              <a:solidFill>
                <a:srgbClr val="996633"/>
              </a:solidFill>
            </a:endParaRPr>
          </a:p>
          <a:p>
            <a:pPr>
              <a:buFont typeface="Wingdings" pitchFamily="2" charset="2"/>
              <a:buChar char="ü"/>
            </a:pPr>
            <a:endParaRPr lang="en-US" sz="2000" dirty="0" smtClean="0">
              <a:solidFill>
                <a:srgbClr val="996633"/>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772400" cy="1143000"/>
          </a:xfrm>
        </p:spPr>
        <p:txBody>
          <a:bodyPr/>
          <a:lstStyle/>
          <a:p>
            <a:r>
              <a:rPr lang="en-US" sz="3200" b="1" dirty="0" smtClean="0">
                <a:solidFill>
                  <a:srgbClr val="996633"/>
                </a:solidFill>
              </a:rPr>
              <a:t>Vegetation Drought Response Index (</a:t>
            </a:r>
            <a:r>
              <a:rPr lang="en-US" sz="3200" b="1" dirty="0" err="1" smtClean="0">
                <a:solidFill>
                  <a:srgbClr val="996633"/>
                </a:solidFill>
              </a:rPr>
              <a:t>VegDRI</a:t>
            </a:r>
            <a:r>
              <a:rPr lang="en-US" sz="3200" b="1" dirty="0" smtClean="0">
                <a:solidFill>
                  <a:srgbClr val="996633"/>
                </a:solidFill>
              </a:rPr>
              <a:t>)</a:t>
            </a:r>
            <a:endParaRPr lang="en-US" sz="3200" b="1" dirty="0">
              <a:solidFill>
                <a:srgbClr val="996633"/>
              </a:solidFill>
            </a:endParaRPr>
          </a:p>
        </p:txBody>
      </p:sp>
      <p:pic>
        <p:nvPicPr>
          <p:cNvPr id="1086466" name="Picture 2"/>
          <p:cNvPicPr>
            <a:picLocks noGrp="1" noChangeAspect="1" noChangeArrowheads="1"/>
          </p:cNvPicPr>
          <p:nvPr>
            <p:ph idx="1"/>
          </p:nvPr>
        </p:nvPicPr>
        <p:blipFill>
          <a:blip r:embed="rId2" cstate="print"/>
          <a:srcRect/>
          <a:stretch>
            <a:fillRect/>
          </a:stretch>
        </p:blipFill>
        <p:spPr bwMode="auto">
          <a:xfrm>
            <a:off x="1371600" y="1371600"/>
            <a:ext cx="7373470" cy="56976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7490" name="Picture 2"/>
          <p:cNvPicPr>
            <a:picLocks noChangeAspect="1" noChangeArrowheads="1"/>
          </p:cNvPicPr>
          <p:nvPr/>
        </p:nvPicPr>
        <p:blipFill>
          <a:blip r:embed="rId2" cstate="print"/>
          <a:srcRect/>
          <a:stretch>
            <a:fillRect/>
          </a:stretch>
        </p:blipFill>
        <p:spPr bwMode="auto">
          <a:xfrm>
            <a:off x="1219200" y="1219200"/>
            <a:ext cx="7086600" cy="5267352"/>
          </a:xfrm>
          <a:prstGeom prst="rect">
            <a:avLst/>
          </a:prstGeom>
          <a:noFill/>
          <a:ln w="9525">
            <a:noFill/>
            <a:miter lim="800000"/>
            <a:headEnd/>
            <a:tailEnd/>
          </a:ln>
        </p:spPr>
      </p:pic>
      <p:pic>
        <p:nvPicPr>
          <p:cNvPr id="1087492" name="Picture 4"/>
          <p:cNvPicPr>
            <a:picLocks noChangeAspect="1" noChangeArrowheads="1"/>
          </p:cNvPicPr>
          <p:nvPr/>
        </p:nvPicPr>
        <p:blipFill>
          <a:blip r:embed="rId3" cstate="print"/>
          <a:srcRect/>
          <a:stretch>
            <a:fillRect/>
          </a:stretch>
        </p:blipFill>
        <p:spPr bwMode="auto">
          <a:xfrm>
            <a:off x="1066800" y="990600"/>
            <a:ext cx="7534275" cy="5600103"/>
          </a:xfrm>
          <a:prstGeom prst="rect">
            <a:avLst/>
          </a:prstGeom>
          <a:noFill/>
          <a:ln w="9525">
            <a:noFill/>
            <a:miter lim="800000"/>
            <a:headEnd/>
            <a:tailEnd/>
          </a:ln>
        </p:spPr>
      </p:pic>
      <p:pic>
        <p:nvPicPr>
          <p:cNvPr id="1087491" name="Picture 3"/>
          <p:cNvPicPr>
            <a:picLocks noChangeAspect="1" noChangeArrowheads="1"/>
          </p:cNvPicPr>
          <p:nvPr/>
        </p:nvPicPr>
        <p:blipFill>
          <a:blip r:embed="rId4" cstate="print"/>
          <a:srcRect/>
          <a:stretch>
            <a:fillRect/>
          </a:stretch>
        </p:blipFill>
        <p:spPr bwMode="auto">
          <a:xfrm>
            <a:off x="1219200" y="990600"/>
            <a:ext cx="7153275" cy="53169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87490"/>
                                        </p:tgtEl>
                                        <p:attrNameLst>
                                          <p:attrName>style.visibility</p:attrName>
                                        </p:attrNameLst>
                                      </p:cBhvr>
                                      <p:to>
                                        <p:strVal val="visible"/>
                                      </p:to>
                                    </p:set>
                                    <p:animEffect transition="in" filter="diamond(in)">
                                      <p:cBhvr>
                                        <p:cTn id="7" dur="1000"/>
                                        <p:tgtEl>
                                          <p:spTgt spid="108749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87492"/>
                                        </p:tgtEl>
                                        <p:attrNameLst>
                                          <p:attrName>style.visibility</p:attrName>
                                        </p:attrNameLst>
                                      </p:cBhvr>
                                      <p:to>
                                        <p:strVal val="visible"/>
                                      </p:to>
                                    </p:set>
                                    <p:anim calcmode="lin" valueType="num">
                                      <p:cBhvr additive="base">
                                        <p:cTn id="12" dur="500" fill="hold"/>
                                        <p:tgtEl>
                                          <p:spTgt spid="1087492"/>
                                        </p:tgtEl>
                                        <p:attrNameLst>
                                          <p:attrName>ppt_x</p:attrName>
                                        </p:attrNameLst>
                                      </p:cBhvr>
                                      <p:tavLst>
                                        <p:tav tm="0">
                                          <p:val>
                                            <p:strVal val="#ppt_x"/>
                                          </p:val>
                                        </p:tav>
                                        <p:tav tm="100000">
                                          <p:val>
                                            <p:strVal val="#ppt_x"/>
                                          </p:val>
                                        </p:tav>
                                      </p:tavLst>
                                    </p:anim>
                                    <p:anim calcmode="lin" valueType="num">
                                      <p:cBhvr additive="base">
                                        <p:cTn id="13" dur="500" fill="hold"/>
                                        <p:tgtEl>
                                          <p:spTgt spid="108749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1087491"/>
                                        </p:tgtEl>
                                        <p:attrNameLst>
                                          <p:attrName>style.visibility</p:attrName>
                                        </p:attrNameLst>
                                      </p:cBhvr>
                                      <p:to>
                                        <p:strVal val="visible"/>
                                      </p:to>
                                    </p:set>
                                    <p:anim calcmode="lin" valueType="num">
                                      <p:cBhvr additive="base">
                                        <p:cTn id="18" dur="500" fill="hold"/>
                                        <p:tgtEl>
                                          <p:spTgt spid="1087491"/>
                                        </p:tgtEl>
                                        <p:attrNameLst>
                                          <p:attrName>ppt_x</p:attrName>
                                        </p:attrNameLst>
                                      </p:cBhvr>
                                      <p:tavLst>
                                        <p:tav tm="0">
                                          <p:val>
                                            <p:strVal val="#ppt_x"/>
                                          </p:val>
                                        </p:tav>
                                        <p:tav tm="100000">
                                          <p:val>
                                            <p:strVal val="#ppt_x"/>
                                          </p:val>
                                        </p:tav>
                                      </p:tavLst>
                                    </p:anim>
                                    <p:anim calcmode="lin" valueType="num">
                                      <p:cBhvr additive="base">
                                        <p:cTn id="19" dur="500" fill="hold"/>
                                        <p:tgtEl>
                                          <p:spTgt spid="10874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Montana Mar 08 069"/>
          <p:cNvPicPr>
            <a:picLocks noChangeAspect="1" noChangeArrowheads="1"/>
          </p:cNvPicPr>
          <p:nvPr/>
        </p:nvPicPr>
        <p:blipFill>
          <a:blip r:embed="rId2" cstate="print">
            <a:lum bright="44000" contrast="-20000"/>
          </a:blip>
          <a:srcRect t="8907" r="21738" b="10860"/>
          <a:stretch>
            <a:fillRect/>
          </a:stretch>
        </p:blipFill>
        <p:spPr bwMode="auto">
          <a:xfrm>
            <a:off x="0" y="0"/>
            <a:ext cx="9144000" cy="6858000"/>
          </a:xfrm>
          <a:prstGeom prst="rect">
            <a:avLst/>
          </a:prstGeom>
          <a:noFill/>
          <a:ln w="9525">
            <a:noFill/>
            <a:miter lim="800000"/>
            <a:headEnd/>
            <a:tailEnd/>
          </a:ln>
        </p:spPr>
      </p:pic>
      <p:sp>
        <p:nvSpPr>
          <p:cNvPr id="23555" name="Text Box 3"/>
          <p:cNvSpPr txBox="1">
            <a:spLocks noChangeArrowheads="1"/>
          </p:cNvSpPr>
          <p:nvPr/>
        </p:nvSpPr>
        <p:spPr bwMode="auto">
          <a:xfrm>
            <a:off x="304800" y="304800"/>
            <a:ext cx="8610600" cy="519113"/>
          </a:xfrm>
          <a:prstGeom prst="rect">
            <a:avLst/>
          </a:prstGeom>
          <a:noFill/>
          <a:ln w="9525">
            <a:noFill/>
            <a:miter lim="800000"/>
            <a:headEnd/>
            <a:tailEnd/>
          </a:ln>
        </p:spPr>
        <p:txBody>
          <a:bodyPr>
            <a:spAutoFit/>
          </a:bodyPr>
          <a:lstStyle/>
          <a:p>
            <a:pPr>
              <a:spcBef>
                <a:spcPct val="50000"/>
              </a:spcBef>
            </a:pPr>
            <a:r>
              <a:rPr lang="en-US" sz="2800" b="1">
                <a:solidFill>
                  <a:schemeClr val="tx2"/>
                </a:solidFill>
              </a:rPr>
              <a:t>VegDRI - An Integrated Approach</a:t>
            </a:r>
          </a:p>
        </p:txBody>
      </p:sp>
      <p:pic>
        <p:nvPicPr>
          <p:cNvPr id="23556" name="Picture 4" descr="day110_800"/>
          <p:cNvPicPr>
            <a:picLocks noChangeAspect="1" noChangeArrowheads="1"/>
          </p:cNvPicPr>
          <p:nvPr/>
        </p:nvPicPr>
        <p:blipFill>
          <a:blip r:embed="rId3" cstate="print"/>
          <a:srcRect/>
          <a:stretch>
            <a:fillRect/>
          </a:stretch>
        </p:blipFill>
        <p:spPr bwMode="auto">
          <a:xfrm>
            <a:off x="76200" y="1676400"/>
            <a:ext cx="2651125" cy="1670050"/>
          </a:xfrm>
          <a:prstGeom prst="rect">
            <a:avLst/>
          </a:prstGeom>
          <a:noFill/>
          <a:ln w="12700">
            <a:solidFill>
              <a:schemeClr val="tx1"/>
            </a:solidFill>
            <a:miter lim="800000"/>
            <a:headEnd/>
            <a:tailEnd/>
          </a:ln>
        </p:spPr>
      </p:pic>
      <p:pic>
        <p:nvPicPr>
          <p:cNvPr id="23557" name="Picture 5" descr="ACIS map image"/>
          <p:cNvPicPr>
            <a:picLocks noChangeAspect="1" noChangeArrowheads="1"/>
          </p:cNvPicPr>
          <p:nvPr/>
        </p:nvPicPr>
        <p:blipFill>
          <a:blip r:embed="rId4" cstate="print">
            <a:grayscl/>
          </a:blip>
          <a:srcRect l="2373" t="19887" r="2373" b="4881"/>
          <a:stretch>
            <a:fillRect/>
          </a:stretch>
        </p:blipFill>
        <p:spPr bwMode="auto">
          <a:xfrm>
            <a:off x="3429000" y="1654175"/>
            <a:ext cx="2787650" cy="1698625"/>
          </a:xfrm>
          <a:prstGeom prst="rect">
            <a:avLst/>
          </a:prstGeom>
          <a:noFill/>
          <a:ln w="15875">
            <a:solidFill>
              <a:schemeClr val="tx1"/>
            </a:solidFill>
            <a:miter lim="800000"/>
            <a:headEnd/>
            <a:tailEnd/>
          </a:ln>
        </p:spPr>
      </p:pic>
      <p:grpSp>
        <p:nvGrpSpPr>
          <p:cNvPr id="2" name="Group 6"/>
          <p:cNvGrpSpPr>
            <a:grpSpLocks/>
          </p:cNvGrpSpPr>
          <p:nvPr/>
        </p:nvGrpSpPr>
        <p:grpSpPr bwMode="auto">
          <a:xfrm>
            <a:off x="6781800" y="1676400"/>
            <a:ext cx="2209800" cy="1600200"/>
            <a:chOff x="288" y="2736"/>
            <a:chExt cx="1152" cy="775"/>
          </a:xfrm>
        </p:grpSpPr>
        <p:pic>
          <p:nvPicPr>
            <p:cNvPr id="23565" name="Picture 7" descr="soybeans_water"/>
            <p:cNvPicPr>
              <a:picLocks noChangeAspect="1" noChangeArrowheads="1"/>
            </p:cNvPicPr>
            <p:nvPr/>
          </p:nvPicPr>
          <p:blipFill>
            <a:blip r:embed="rId5" cstate="print">
              <a:grayscl/>
            </a:blip>
            <a:srcRect/>
            <a:stretch>
              <a:fillRect/>
            </a:stretch>
          </p:blipFill>
          <p:spPr bwMode="auto">
            <a:xfrm>
              <a:off x="288" y="2736"/>
              <a:ext cx="564" cy="410"/>
            </a:xfrm>
            <a:prstGeom prst="rect">
              <a:avLst/>
            </a:prstGeom>
            <a:noFill/>
            <a:ln w="9525">
              <a:noFill/>
              <a:miter lim="800000"/>
              <a:headEnd/>
              <a:tailEnd/>
            </a:ln>
          </p:spPr>
        </p:pic>
        <p:pic>
          <p:nvPicPr>
            <p:cNvPr id="23566" name="Picture 8" descr="aerial_center_pivot"/>
            <p:cNvPicPr>
              <a:picLocks noChangeAspect="1" noChangeArrowheads="1"/>
            </p:cNvPicPr>
            <p:nvPr/>
          </p:nvPicPr>
          <p:blipFill>
            <a:blip r:embed="rId6" cstate="print">
              <a:grayscl/>
            </a:blip>
            <a:srcRect/>
            <a:stretch>
              <a:fillRect/>
            </a:stretch>
          </p:blipFill>
          <p:spPr bwMode="auto">
            <a:xfrm>
              <a:off x="824" y="2736"/>
              <a:ext cx="616" cy="433"/>
            </a:xfrm>
            <a:prstGeom prst="rect">
              <a:avLst/>
            </a:prstGeom>
            <a:noFill/>
            <a:ln w="9525">
              <a:noFill/>
              <a:miter lim="800000"/>
              <a:headEnd/>
              <a:tailEnd/>
            </a:ln>
          </p:spPr>
        </p:pic>
        <p:pic>
          <p:nvPicPr>
            <p:cNvPr id="23567" name="Picture 9" descr="1_cultivated_soils"/>
            <p:cNvPicPr>
              <a:picLocks noChangeAspect="1" noChangeArrowheads="1"/>
            </p:cNvPicPr>
            <p:nvPr/>
          </p:nvPicPr>
          <p:blipFill>
            <a:blip r:embed="rId7" cstate="print">
              <a:grayscl/>
            </a:blip>
            <a:srcRect l="9520" t="27579" r="11232"/>
            <a:stretch>
              <a:fillRect/>
            </a:stretch>
          </p:blipFill>
          <p:spPr bwMode="auto">
            <a:xfrm>
              <a:off x="288" y="3120"/>
              <a:ext cx="530" cy="391"/>
            </a:xfrm>
            <a:prstGeom prst="rect">
              <a:avLst/>
            </a:prstGeom>
            <a:noFill/>
            <a:ln w="9525">
              <a:noFill/>
              <a:miter lim="800000"/>
              <a:headEnd/>
              <a:tailEnd/>
            </a:ln>
          </p:spPr>
        </p:pic>
        <p:pic>
          <p:nvPicPr>
            <p:cNvPr id="23568" name="Picture 10" descr="farm-text1"/>
            <p:cNvPicPr>
              <a:picLocks noChangeAspect="1" noChangeArrowheads="1"/>
            </p:cNvPicPr>
            <p:nvPr/>
          </p:nvPicPr>
          <p:blipFill>
            <a:blip r:embed="rId8" cstate="print">
              <a:grayscl/>
            </a:blip>
            <a:srcRect/>
            <a:stretch>
              <a:fillRect/>
            </a:stretch>
          </p:blipFill>
          <p:spPr bwMode="auto">
            <a:xfrm>
              <a:off x="768" y="3120"/>
              <a:ext cx="672" cy="383"/>
            </a:xfrm>
            <a:prstGeom prst="rect">
              <a:avLst/>
            </a:prstGeom>
            <a:noFill/>
            <a:ln w="9525">
              <a:noFill/>
              <a:miter lim="800000"/>
              <a:headEnd/>
              <a:tailEnd/>
            </a:ln>
          </p:spPr>
        </p:pic>
      </p:grpSp>
      <p:sp>
        <p:nvSpPr>
          <p:cNvPr id="23559" name="Text Box 11"/>
          <p:cNvSpPr txBox="1">
            <a:spLocks noChangeArrowheads="1"/>
          </p:cNvSpPr>
          <p:nvPr/>
        </p:nvSpPr>
        <p:spPr bwMode="auto">
          <a:xfrm>
            <a:off x="2895600" y="2209800"/>
            <a:ext cx="381000" cy="519113"/>
          </a:xfrm>
          <a:prstGeom prst="rect">
            <a:avLst/>
          </a:prstGeom>
          <a:noFill/>
          <a:ln w="9525">
            <a:noFill/>
            <a:miter lim="800000"/>
            <a:headEnd/>
            <a:tailEnd/>
          </a:ln>
        </p:spPr>
        <p:txBody>
          <a:bodyPr>
            <a:spAutoFit/>
          </a:bodyPr>
          <a:lstStyle/>
          <a:p>
            <a:pPr algn="l">
              <a:spcBef>
                <a:spcPct val="50000"/>
              </a:spcBef>
            </a:pPr>
            <a:r>
              <a:rPr lang="en-US" sz="2800" b="1">
                <a:latin typeface="Arial" charset="0"/>
              </a:rPr>
              <a:t>+</a:t>
            </a:r>
          </a:p>
        </p:txBody>
      </p:sp>
      <p:sp>
        <p:nvSpPr>
          <p:cNvPr id="23560" name="Text Box 12"/>
          <p:cNvSpPr txBox="1">
            <a:spLocks noChangeArrowheads="1"/>
          </p:cNvSpPr>
          <p:nvPr/>
        </p:nvSpPr>
        <p:spPr bwMode="auto">
          <a:xfrm>
            <a:off x="6248400" y="2209800"/>
            <a:ext cx="381000" cy="519113"/>
          </a:xfrm>
          <a:prstGeom prst="rect">
            <a:avLst/>
          </a:prstGeom>
          <a:noFill/>
          <a:ln w="9525">
            <a:noFill/>
            <a:miter lim="800000"/>
            <a:headEnd/>
            <a:tailEnd/>
          </a:ln>
        </p:spPr>
        <p:txBody>
          <a:bodyPr>
            <a:spAutoFit/>
          </a:bodyPr>
          <a:lstStyle/>
          <a:p>
            <a:pPr algn="l">
              <a:spcBef>
                <a:spcPct val="50000"/>
              </a:spcBef>
            </a:pPr>
            <a:r>
              <a:rPr lang="en-US" sz="2800" b="1">
                <a:latin typeface="Arial" charset="0"/>
              </a:rPr>
              <a:t>+</a:t>
            </a:r>
          </a:p>
        </p:txBody>
      </p:sp>
      <p:sp>
        <p:nvSpPr>
          <p:cNvPr id="23561" name="Text Box 13"/>
          <p:cNvSpPr txBox="1">
            <a:spLocks noChangeArrowheads="1"/>
          </p:cNvSpPr>
          <p:nvPr/>
        </p:nvSpPr>
        <p:spPr bwMode="auto">
          <a:xfrm>
            <a:off x="304800" y="3657600"/>
            <a:ext cx="8610600" cy="3657600"/>
          </a:xfrm>
          <a:prstGeom prst="rect">
            <a:avLst/>
          </a:prstGeom>
          <a:noFill/>
          <a:ln w="9525">
            <a:noFill/>
            <a:miter lim="800000"/>
            <a:headEnd/>
            <a:tailEnd/>
          </a:ln>
        </p:spPr>
        <p:txBody>
          <a:bodyPr>
            <a:spAutoFit/>
          </a:bodyPr>
          <a:lstStyle/>
          <a:p>
            <a:pPr algn="l">
              <a:spcBef>
                <a:spcPct val="50000"/>
              </a:spcBef>
            </a:pPr>
            <a:r>
              <a:rPr lang="en-US" sz="2200" b="1" i="1"/>
              <a:t>Role:</a:t>
            </a:r>
            <a:r>
              <a:rPr lang="en-US" sz="2200"/>
              <a:t>  Satellite-based observations provide information on the </a:t>
            </a:r>
          </a:p>
          <a:p>
            <a:pPr algn="l">
              <a:spcBef>
                <a:spcPct val="10000"/>
              </a:spcBef>
            </a:pPr>
            <a:r>
              <a:rPr lang="en-US" sz="2200" b="1" i="1"/>
              <a:t>           spatial distribution and general condition of vegetation</a:t>
            </a:r>
            <a:r>
              <a:rPr lang="en-US" sz="2200"/>
              <a:t>.</a:t>
            </a:r>
          </a:p>
          <a:p>
            <a:pPr algn="l">
              <a:spcBef>
                <a:spcPct val="10000"/>
              </a:spcBef>
            </a:pPr>
            <a:endParaRPr lang="en-US" sz="800"/>
          </a:p>
          <a:p>
            <a:pPr algn="l">
              <a:spcBef>
                <a:spcPct val="10000"/>
              </a:spcBef>
            </a:pPr>
            <a:r>
              <a:rPr lang="en-US" sz="2000"/>
              <a:t>	(+) Spatially detailed information about vegetation across large 	  </a:t>
            </a:r>
          </a:p>
          <a:p>
            <a:pPr algn="l"/>
            <a:r>
              <a:rPr lang="en-US" sz="2000"/>
              <a:t>                   geographic areas.</a:t>
            </a:r>
          </a:p>
          <a:p>
            <a:pPr algn="l"/>
            <a:endParaRPr lang="en-US" sz="2000"/>
          </a:p>
          <a:p>
            <a:pPr algn="l">
              <a:spcBef>
                <a:spcPct val="10000"/>
              </a:spcBef>
            </a:pPr>
            <a:r>
              <a:rPr lang="en-US" sz="2000"/>
              <a:t>	(-)  Difficult to discriminate drought impacted areas from locations </a:t>
            </a:r>
          </a:p>
          <a:p>
            <a:pPr algn="l"/>
            <a:r>
              <a:rPr lang="en-US" sz="2000"/>
              <a:t>                   under other types of environment stress (flooding, fire, hail, &amp;    </a:t>
            </a:r>
          </a:p>
          <a:p>
            <a:pPr algn="l"/>
            <a:r>
              <a:rPr lang="en-US" sz="2000"/>
              <a:t>                   pests) or experiencing land use change.</a:t>
            </a:r>
          </a:p>
          <a:p>
            <a:pPr algn="l">
              <a:spcBef>
                <a:spcPct val="10000"/>
              </a:spcBef>
            </a:pPr>
            <a:endParaRPr lang="en-US" sz="2000"/>
          </a:p>
          <a:p>
            <a:pPr algn="l">
              <a:spcBef>
                <a:spcPct val="50000"/>
              </a:spcBef>
              <a:buFontTx/>
              <a:buChar char="-"/>
            </a:pPr>
            <a:endParaRPr lang="en-US" sz="2200" b="1" i="1">
              <a:latin typeface="Arial" charset="0"/>
            </a:endParaRPr>
          </a:p>
        </p:txBody>
      </p:sp>
      <p:sp>
        <p:nvSpPr>
          <p:cNvPr id="23562" name="Text Box 14"/>
          <p:cNvSpPr txBox="1">
            <a:spLocks noChangeArrowheads="1"/>
          </p:cNvSpPr>
          <p:nvPr/>
        </p:nvSpPr>
        <p:spPr bwMode="auto">
          <a:xfrm>
            <a:off x="0" y="990600"/>
            <a:ext cx="2743200" cy="701675"/>
          </a:xfrm>
          <a:prstGeom prst="rect">
            <a:avLst/>
          </a:prstGeom>
          <a:noFill/>
          <a:ln w="9525">
            <a:noFill/>
            <a:miter lim="800000"/>
            <a:headEnd/>
            <a:tailEnd/>
          </a:ln>
        </p:spPr>
        <p:txBody>
          <a:bodyPr>
            <a:spAutoFit/>
          </a:bodyPr>
          <a:lstStyle/>
          <a:p>
            <a:pPr>
              <a:spcBef>
                <a:spcPct val="50000"/>
              </a:spcBef>
            </a:pPr>
            <a:r>
              <a:rPr lang="en-US" sz="2000" b="1" i="1"/>
              <a:t>Remote Sensing </a:t>
            </a:r>
          </a:p>
          <a:p>
            <a:r>
              <a:rPr lang="en-US" sz="2000" b="1" i="1"/>
              <a:t>Component</a:t>
            </a:r>
          </a:p>
        </p:txBody>
      </p:sp>
      <p:sp>
        <p:nvSpPr>
          <p:cNvPr id="23563" name="Text Box 15"/>
          <p:cNvSpPr txBox="1">
            <a:spLocks noChangeArrowheads="1"/>
          </p:cNvSpPr>
          <p:nvPr/>
        </p:nvSpPr>
        <p:spPr bwMode="auto">
          <a:xfrm>
            <a:off x="3429000" y="974725"/>
            <a:ext cx="2743200" cy="701675"/>
          </a:xfrm>
          <a:prstGeom prst="rect">
            <a:avLst/>
          </a:prstGeom>
          <a:noFill/>
          <a:ln w="9525">
            <a:noFill/>
            <a:miter lim="800000"/>
            <a:headEnd/>
            <a:tailEnd/>
          </a:ln>
        </p:spPr>
        <p:txBody>
          <a:bodyPr>
            <a:spAutoFit/>
          </a:bodyPr>
          <a:lstStyle/>
          <a:p>
            <a:pPr>
              <a:spcBef>
                <a:spcPct val="50000"/>
              </a:spcBef>
            </a:pPr>
            <a:r>
              <a:rPr lang="en-US" sz="2000" b="1" i="1"/>
              <a:t>Climate </a:t>
            </a:r>
          </a:p>
          <a:p>
            <a:r>
              <a:rPr lang="en-US" sz="2000" b="1" i="1"/>
              <a:t>Component</a:t>
            </a:r>
          </a:p>
        </p:txBody>
      </p:sp>
      <p:sp>
        <p:nvSpPr>
          <p:cNvPr id="23564" name="Text Box 16"/>
          <p:cNvSpPr txBox="1">
            <a:spLocks noChangeArrowheads="1"/>
          </p:cNvSpPr>
          <p:nvPr/>
        </p:nvSpPr>
        <p:spPr bwMode="auto">
          <a:xfrm>
            <a:off x="6553200" y="990600"/>
            <a:ext cx="2743200" cy="701675"/>
          </a:xfrm>
          <a:prstGeom prst="rect">
            <a:avLst/>
          </a:prstGeom>
          <a:noFill/>
          <a:ln w="9525">
            <a:noFill/>
            <a:miter lim="800000"/>
            <a:headEnd/>
            <a:tailEnd/>
          </a:ln>
        </p:spPr>
        <p:txBody>
          <a:bodyPr>
            <a:spAutoFit/>
          </a:bodyPr>
          <a:lstStyle/>
          <a:p>
            <a:pPr>
              <a:spcBef>
                <a:spcPct val="50000"/>
              </a:spcBef>
            </a:pPr>
            <a:r>
              <a:rPr lang="en-US" sz="2000" b="1" i="1"/>
              <a:t>Biophysical </a:t>
            </a:r>
          </a:p>
          <a:p>
            <a:r>
              <a:rPr lang="en-US" sz="2000" b="1" i="1"/>
              <a:t>Component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Montana Mar 08 069"/>
          <p:cNvPicPr>
            <a:picLocks noChangeAspect="1" noChangeArrowheads="1"/>
          </p:cNvPicPr>
          <p:nvPr/>
        </p:nvPicPr>
        <p:blipFill>
          <a:blip r:embed="rId2" cstate="print">
            <a:lum bright="44000" contrast="-20000"/>
          </a:blip>
          <a:srcRect t="8907" r="21738" b="10860"/>
          <a:stretch>
            <a:fillRect/>
          </a:stretch>
        </p:blipFill>
        <p:spPr bwMode="auto">
          <a:xfrm>
            <a:off x="0" y="0"/>
            <a:ext cx="9144000" cy="6858000"/>
          </a:xfrm>
          <a:prstGeom prst="rect">
            <a:avLst/>
          </a:prstGeom>
          <a:noFill/>
          <a:ln w="9525">
            <a:noFill/>
            <a:miter lim="800000"/>
            <a:headEnd/>
            <a:tailEnd/>
          </a:ln>
        </p:spPr>
      </p:pic>
      <p:sp>
        <p:nvSpPr>
          <p:cNvPr id="24579" name="Text Box 3"/>
          <p:cNvSpPr txBox="1">
            <a:spLocks noChangeArrowheads="1"/>
          </p:cNvSpPr>
          <p:nvPr/>
        </p:nvSpPr>
        <p:spPr bwMode="auto">
          <a:xfrm>
            <a:off x="304800" y="304800"/>
            <a:ext cx="8610600" cy="519113"/>
          </a:xfrm>
          <a:prstGeom prst="rect">
            <a:avLst/>
          </a:prstGeom>
          <a:noFill/>
          <a:ln w="9525">
            <a:noFill/>
            <a:miter lim="800000"/>
            <a:headEnd/>
            <a:tailEnd/>
          </a:ln>
        </p:spPr>
        <p:txBody>
          <a:bodyPr>
            <a:spAutoFit/>
          </a:bodyPr>
          <a:lstStyle/>
          <a:p>
            <a:pPr>
              <a:spcBef>
                <a:spcPct val="50000"/>
              </a:spcBef>
            </a:pPr>
            <a:r>
              <a:rPr lang="en-US" sz="2800" b="1">
                <a:solidFill>
                  <a:schemeClr val="tx2"/>
                </a:solidFill>
              </a:rPr>
              <a:t>VegDRI - An Integrated Approach</a:t>
            </a:r>
          </a:p>
        </p:txBody>
      </p:sp>
      <p:pic>
        <p:nvPicPr>
          <p:cNvPr id="24580" name="Picture 7" descr="day110_800"/>
          <p:cNvPicPr>
            <a:picLocks noChangeAspect="1" noChangeArrowheads="1"/>
          </p:cNvPicPr>
          <p:nvPr/>
        </p:nvPicPr>
        <p:blipFill>
          <a:blip r:embed="rId3" cstate="print">
            <a:grayscl/>
          </a:blip>
          <a:srcRect/>
          <a:stretch>
            <a:fillRect/>
          </a:stretch>
        </p:blipFill>
        <p:spPr bwMode="auto">
          <a:xfrm>
            <a:off x="76200" y="1676400"/>
            <a:ext cx="2651125" cy="1670050"/>
          </a:xfrm>
          <a:prstGeom prst="rect">
            <a:avLst/>
          </a:prstGeom>
          <a:noFill/>
          <a:ln w="12700">
            <a:solidFill>
              <a:schemeClr val="tx1"/>
            </a:solidFill>
            <a:miter lim="800000"/>
            <a:headEnd/>
            <a:tailEnd/>
          </a:ln>
        </p:spPr>
      </p:pic>
      <p:pic>
        <p:nvPicPr>
          <p:cNvPr id="24581" name="Picture 8" descr="ACIS map image"/>
          <p:cNvPicPr>
            <a:picLocks noChangeAspect="1" noChangeArrowheads="1"/>
          </p:cNvPicPr>
          <p:nvPr/>
        </p:nvPicPr>
        <p:blipFill>
          <a:blip r:embed="rId4" cstate="print"/>
          <a:srcRect l="2373" t="19887" r="2373" b="4881"/>
          <a:stretch>
            <a:fillRect/>
          </a:stretch>
        </p:blipFill>
        <p:spPr bwMode="auto">
          <a:xfrm>
            <a:off x="3429000" y="1654175"/>
            <a:ext cx="2787650" cy="1698625"/>
          </a:xfrm>
          <a:prstGeom prst="rect">
            <a:avLst/>
          </a:prstGeom>
          <a:noFill/>
          <a:ln w="15875">
            <a:solidFill>
              <a:schemeClr val="tx1"/>
            </a:solidFill>
            <a:miter lim="800000"/>
            <a:headEnd/>
            <a:tailEnd/>
          </a:ln>
        </p:spPr>
      </p:pic>
      <p:grpSp>
        <p:nvGrpSpPr>
          <p:cNvPr id="2" name="Group 9"/>
          <p:cNvGrpSpPr>
            <a:grpSpLocks/>
          </p:cNvGrpSpPr>
          <p:nvPr/>
        </p:nvGrpSpPr>
        <p:grpSpPr bwMode="auto">
          <a:xfrm>
            <a:off x="6781800" y="1676400"/>
            <a:ext cx="2209800" cy="1600200"/>
            <a:chOff x="288" y="2736"/>
            <a:chExt cx="1152" cy="775"/>
          </a:xfrm>
        </p:grpSpPr>
        <p:pic>
          <p:nvPicPr>
            <p:cNvPr id="24589" name="Picture 10" descr="soybeans_water"/>
            <p:cNvPicPr>
              <a:picLocks noChangeAspect="1" noChangeArrowheads="1"/>
            </p:cNvPicPr>
            <p:nvPr/>
          </p:nvPicPr>
          <p:blipFill>
            <a:blip r:embed="rId5" cstate="print">
              <a:grayscl/>
            </a:blip>
            <a:srcRect/>
            <a:stretch>
              <a:fillRect/>
            </a:stretch>
          </p:blipFill>
          <p:spPr bwMode="auto">
            <a:xfrm>
              <a:off x="288" y="2736"/>
              <a:ext cx="564" cy="410"/>
            </a:xfrm>
            <a:prstGeom prst="rect">
              <a:avLst/>
            </a:prstGeom>
            <a:noFill/>
            <a:ln w="9525">
              <a:noFill/>
              <a:miter lim="800000"/>
              <a:headEnd/>
              <a:tailEnd/>
            </a:ln>
          </p:spPr>
        </p:pic>
        <p:pic>
          <p:nvPicPr>
            <p:cNvPr id="24590" name="Picture 11" descr="aerial_center_pivot"/>
            <p:cNvPicPr>
              <a:picLocks noChangeAspect="1" noChangeArrowheads="1"/>
            </p:cNvPicPr>
            <p:nvPr/>
          </p:nvPicPr>
          <p:blipFill>
            <a:blip r:embed="rId6" cstate="print">
              <a:grayscl/>
            </a:blip>
            <a:srcRect/>
            <a:stretch>
              <a:fillRect/>
            </a:stretch>
          </p:blipFill>
          <p:spPr bwMode="auto">
            <a:xfrm>
              <a:off x="824" y="2736"/>
              <a:ext cx="616" cy="433"/>
            </a:xfrm>
            <a:prstGeom prst="rect">
              <a:avLst/>
            </a:prstGeom>
            <a:noFill/>
            <a:ln w="9525">
              <a:noFill/>
              <a:miter lim="800000"/>
              <a:headEnd/>
              <a:tailEnd/>
            </a:ln>
          </p:spPr>
        </p:pic>
        <p:pic>
          <p:nvPicPr>
            <p:cNvPr id="24591" name="Picture 12" descr="1_cultivated_soils"/>
            <p:cNvPicPr>
              <a:picLocks noChangeAspect="1" noChangeArrowheads="1"/>
            </p:cNvPicPr>
            <p:nvPr/>
          </p:nvPicPr>
          <p:blipFill>
            <a:blip r:embed="rId7" cstate="print">
              <a:grayscl/>
            </a:blip>
            <a:srcRect l="9520" t="27579" r="11232"/>
            <a:stretch>
              <a:fillRect/>
            </a:stretch>
          </p:blipFill>
          <p:spPr bwMode="auto">
            <a:xfrm>
              <a:off x="288" y="3120"/>
              <a:ext cx="530" cy="391"/>
            </a:xfrm>
            <a:prstGeom prst="rect">
              <a:avLst/>
            </a:prstGeom>
            <a:noFill/>
            <a:ln w="9525">
              <a:noFill/>
              <a:miter lim="800000"/>
              <a:headEnd/>
              <a:tailEnd/>
            </a:ln>
          </p:spPr>
        </p:pic>
        <p:pic>
          <p:nvPicPr>
            <p:cNvPr id="24592" name="Picture 13" descr="farm-text1"/>
            <p:cNvPicPr>
              <a:picLocks noChangeAspect="1" noChangeArrowheads="1"/>
            </p:cNvPicPr>
            <p:nvPr/>
          </p:nvPicPr>
          <p:blipFill>
            <a:blip r:embed="rId8" cstate="print">
              <a:grayscl/>
            </a:blip>
            <a:srcRect/>
            <a:stretch>
              <a:fillRect/>
            </a:stretch>
          </p:blipFill>
          <p:spPr bwMode="auto">
            <a:xfrm>
              <a:off x="768" y="3120"/>
              <a:ext cx="672" cy="383"/>
            </a:xfrm>
            <a:prstGeom prst="rect">
              <a:avLst/>
            </a:prstGeom>
            <a:noFill/>
            <a:ln w="9525">
              <a:noFill/>
              <a:miter lim="800000"/>
              <a:headEnd/>
              <a:tailEnd/>
            </a:ln>
          </p:spPr>
        </p:pic>
      </p:grpSp>
      <p:sp>
        <p:nvSpPr>
          <p:cNvPr id="24583" name="Text Box 16"/>
          <p:cNvSpPr txBox="1">
            <a:spLocks noChangeArrowheads="1"/>
          </p:cNvSpPr>
          <p:nvPr/>
        </p:nvSpPr>
        <p:spPr bwMode="auto">
          <a:xfrm>
            <a:off x="2895600" y="2209800"/>
            <a:ext cx="381000" cy="519113"/>
          </a:xfrm>
          <a:prstGeom prst="rect">
            <a:avLst/>
          </a:prstGeom>
          <a:noFill/>
          <a:ln w="9525">
            <a:noFill/>
            <a:miter lim="800000"/>
            <a:headEnd/>
            <a:tailEnd/>
          </a:ln>
        </p:spPr>
        <p:txBody>
          <a:bodyPr>
            <a:spAutoFit/>
          </a:bodyPr>
          <a:lstStyle/>
          <a:p>
            <a:pPr algn="l">
              <a:spcBef>
                <a:spcPct val="50000"/>
              </a:spcBef>
            </a:pPr>
            <a:r>
              <a:rPr lang="en-US" sz="2800" b="1">
                <a:latin typeface="Arial" charset="0"/>
              </a:rPr>
              <a:t>+</a:t>
            </a:r>
          </a:p>
        </p:txBody>
      </p:sp>
      <p:sp>
        <p:nvSpPr>
          <p:cNvPr id="24584" name="Text Box 17"/>
          <p:cNvSpPr txBox="1">
            <a:spLocks noChangeArrowheads="1"/>
          </p:cNvSpPr>
          <p:nvPr/>
        </p:nvSpPr>
        <p:spPr bwMode="auto">
          <a:xfrm>
            <a:off x="6248400" y="2209800"/>
            <a:ext cx="381000" cy="519113"/>
          </a:xfrm>
          <a:prstGeom prst="rect">
            <a:avLst/>
          </a:prstGeom>
          <a:noFill/>
          <a:ln w="9525">
            <a:noFill/>
            <a:miter lim="800000"/>
            <a:headEnd/>
            <a:tailEnd/>
          </a:ln>
        </p:spPr>
        <p:txBody>
          <a:bodyPr>
            <a:spAutoFit/>
          </a:bodyPr>
          <a:lstStyle/>
          <a:p>
            <a:pPr algn="l">
              <a:spcBef>
                <a:spcPct val="50000"/>
              </a:spcBef>
            </a:pPr>
            <a:r>
              <a:rPr lang="en-US" sz="2800" b="1">
                <a:latin typeface="Arial" charset="0"/>
              </a:rPr>
              <a:t>+</a:t>
            </a:r>
          </a:p>
        </p:txBody>
      </p:sp>
      <p:sp>
        <p:nvSpPr>
          <p:cNvPr id="24585" name="Text Box 18"/>
          <p:cNvSpPr txBox="1">
            <a:spLocks noChangeArrowheads="1"/>
          </p:cNvSpPr>
          <p:nvPr/>
        </p:nvSpPr>
        <p:spPr bwMode="auto">
          <a:xfrm>
            <a:off x="304800" y="3657600"/>
            <a:ext cx="8686800" cy="2727325"/>
          </a:xfrm>
          <a:prstGeom prst="rect">
            <a:avLst/>
          </a:prstGeom>
          <a:noFill/>
          <a:ln w="9525">
            <a:noFill/>
            <a:miter lim="800000"/>
            <a:headEnd/>
            <a:tailEnd/>
          </a:ln>
        </p:spPr>
        <p:txBody>
          <a:bodyPr>
            <a:spAutoFit/>
          </a:bodyPr>
          <a:lstStyle/>
          <a:p>
            <a:pPr algn="l">
              <a:spcBef>
                <a:spcPct val="50000"/>
              </a:spcBef>
            </a:pPr>
            <a:r>
              <a:rPr lang="en-US" sz="2200" b="1" i="1"/>
              <a:t>Role:  </a:t>
            </a:r>
            <a:r>
              <a:rPr lang="en-US" sz="2200"/>
              <a:t>Climate-based drought index maps provide a </a:t>
            </a:r>
            <a:r>
              <a:rPr lang="en-US" sz="2200" b="1" i="1"/>
              <a:t>‘broad-scale’ measure    </a:t>
            </a:r>
          </a:p>
          <a:p>
            <a:pPr algn="l">
              <a:spcBef>
                <a:spcPct val="5000"/>
              </a:spcBef>
            </a:pPr>
            <a:r>
              <a:rPr lang="en-US" sz="2200" b="1" i="1"/>
              <a:t>           of dryness </a:t>
            </a:r>
            <a:r>
              <a:rPr lang="en-US" sz="2200"/>
              <a:t>that can be used for interpretation of the vegetation stress   </a:t>
            </a:r>
          </a:p>
          <a:p>
            <a:pPr algn="l">
              <a:spcBef>
                <a:spcPct val="5000"/>
              </a:spcBef>
            </a:pPr>
            <a:r>
              <a:rPr lang="en-US" sz="2200"/>
              <a:t>           recorded in the satellite observations.</a:t>
            </a:r>
            <a:r>
              <a:rPr lang="en-US" sz="2200" b="1" i="1"/>
              <a:t> </a:t>
            </a:r>
            <a:r>
              <a:rPr lang="en-US" sz="2200"/>
              <a:t> </a:t>
            </a:r>
          </a:p>
          <a:p>
            <a:pPr algn="l">
              <a:spcBef>
                <a:spcPct val="5000"/>
              </a:spcBef>
            </a:pPr>
            <a:endParaRPr lang="en-US" sz="1200"/>
          </a:p>
          <a:p>
            <a:pPr lvl="2" algn="l"/>
            <a:r>
              <a:rPr lang="en-US" sz="2000"/>
              <a:t>-  Drought areas typified by below average vegetation conditions </a:t>
            </a:r>
          </a:p>
          <a:p>
            <a:pPr algn="l">
              <a:spcBef>
                <a:spcPct val="10000"/>
              </a:spcBef>
            </a:pPr>
            <a:r>
              <a:rPr lang="en-US" sz="2000"/>
              <a:t>                  recorded in the satellite data and drier than normal conditions in the    	   climate data.</a:t>
            </a:r>
            <a:r>
              <a:rPr lang="en-US"/>
              <a:t> </a:t>
            </a:r>
            <a:r>
              <a:rPr lang="en-US" sz="2200" b="1" i="1"/>
              <a:t>		</a:t>
            </a:r>
          </a:p>
          <a:p>
            <a:pPr algn="l">
              <a:spcBef>
                <a:spcPct val="10000"/>
              </a:spcBef>
            </a:pPr>
            <a:r>
              <a:rPr lang="en-US" sz="2000">
                <a:latin typeface="Arial" charset="0"/>
              </a:rPr>
              <a:t>	</a:t>
            </a:r>
          </a:p>
        </p:txBody>
      </p:sp>
      <p:sp>
        <p:nvSpPr>
          <p:cNvPr id="24586" name="Text Box 19"/>
          <p:cNvSpPr txBox="1">
            <a:spLocks noChangeArrowheads="1"/>
          </p:cNvSpPr>
          <p:nvPr/>
        </p:nvSpPr>
        <p:spPr bwMode="auto">
          <a:xfrm>
            <a:off x="0" y="990600"/>
            <a:ext cx="2743200" cy="701675"/>
          </a:xfrm>
          <a:prstGeom prst="rect">
            <a:avLst/>
          </a:prstGeom>
          <a:noFill/>
          <a:ln w="9525">
            <a:noFill/>
            <a:miter lim="800000"/>
            <a:headEnd/>
            <a:tailEnd/>
          </a:ln>
        </p:spPr>
        <p:txBody>
          <a:bodyPr>
            <a:spAutoFit/>
          </a:bodyPr>
          <a:lstStyle/>
          <a:p>
            <a:pPr>
              <a:spcBef>
                <a:spcPct val="50000"/>
              </a:spcBef>
            </a:pPr>
            <a:r>
              <a:rPr lang="en-US" sz="2000" b="1" i="1"/>
              <a:t>Remote Sensing </a:t>
            </a:r>
          </a:p>
          <a:p>
            <a:r>
              <a:rPr lang="en-US" sz="2000" b="1" i="1"/>
              <a:t>Component</a:t>
            </a:r>
          </a:p>
        </p:txBody>
      </p:sp>
      <p:sp>
        <p:nvSpPr>
          <p:cNvPr id="24587" name="Text Box 20"/>
          <p:cNvSpPr txBox="1">
            <a:spLocks noChangeArrowheads="1"/>
          </p:cNvSpPr>
          <p:nvPr/>
        </p:nvSpPr>
        <p:spPr bwMode="auto">
          <a:xfrm>
            <a:off x="3429000" y="974725"/>
            <a:ext cx="2743200" cy="701675"/>
          </a:xfrm>
          <a:prstGeom prst="rect">
            <a:avLst/>
          </a:prstGeom>
          <a:noFill/>
          <a:ln w="9525">
            <a:noFill/>
            <a:miter lim="800000"/>
            <a:headEnd/>
            <a:tailEnd/>
          </a:ln>
        </p:spPr>
        <p:txBody>
          <a:bodyPr>
            <a:spAutoFit/>
          </a:bodyPr>
          <a:lstStyle/>
          <a:p>
            <a:pPr>
              <a:spcBef>
                <a:spcPct val="50000"/>
              </a:spcBef>
            </a:pPr>
            <a:r>
              <a:rPr lang="en-US" sz="2000" b="1" i="1"/>
              <a:t>Climate </a:t>
            </a:r>
          </a:p>
          <a:p>
            <a:r>
              <a:rPr lang="en-US" sz="2000" b="1" i="1"/>
              <a:t>Component</a:t>
            </a:r>
          </a:p>
        </p:txBody>
      </p:sp>
      <p:sp>
        <p:nvSpPr>
          <p:cNvPr id="24588" name="Text Box 21"/>
          <p:cNvSpPr txBox="1">
            <a:spLocks noChangeArrowheads="1"/>
          </p:cNvSpPr>
          <p:nvPr/>
        </p:nvSpPr>
        <p:spPr bwMode="auto">
          <a:xfrm>
            <a:off x="6553200" y="990600"/>
            <a:ext cx="2743200" cy="701675"/>
          </a:xfrm>
          <a:prstGeom prst="rect">
            <a:avLst/>
          </a:prstGeom>
          <a:noFill/>
          <a:ln w="9525">
            <a:noFill/>
            <a:miter lim="800000"/>
            <a:headEnd/>
            <a:tailEnd/>
          </a:ln>
        </p:spPr>
        <p:txBody>
          <a:bodyPr>
            <a:spAutoFit/>
          </a:bodyPr>
          <a:lstStyle/>
          <a:p>
            <a:pPr>
              <a:spcBef>
                <a:spcPct val="50000"/>
              </a:spcBef>
            </a:pPr>
            <a:r>
              <a:rPr lang="en-US" sz="2000" b="1" i="1"/>
              <a:t>Biophysical </a:t>
            </a:r>
          </a:p>
          <a:p>
            <a:r>
              <a:rPr lang="en-US" sz="2000" b="1" i="1"/>
              <a:t>Component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imeline_June08"/>
          <p:cNvPicPr>
            <a:picLocks noChangeAspect="1" noChangeArrowheads="1"/>
          </p:cNvPicPr>
          <p:nvPr/>
        </p:nvPicPr>
        <p:blipFill>
          <a:blip r:embed="rId2" cstate="print"/>
          <a:srcRect/>
          <a:stretch>
            <a:fillRect/>
          </a:stretch>
        </p:blipFill>
        <p:spPr bwMode="auto">
          <a:xfrm>
            <a:off x="1219200" y="231775"/>
            <a:ext cx="7239000" cy="5541963"/>
          </a:xfrm>
          <a:prstGeom prst="rect">
            <a:avLst/>
          </a:prstGeom>
          <a:noFill/>
          <a:ln w="12700">
            <a:solidFill>
              <a:schemeClr val="tx1"/>
            </a:solidFill>
            <a:miter lim="800000"/>
            <a:headEnd/>
            <a:tailEnd/>
          </a:ln>
        </p:spPr>
      </p:pic>
      <p:sp>
        <p:nvSpPr>
          <p:cNvPr id="11267" name="Text Box 3"/>
          <p:cNvSpPr txBox="1">
            <a:spLocks noChangeArrowheads="1"/>
          </p:cNvSpPr>
          <p:nvPr/>
        </p:nvSpPr>
        <p:spPr bwMode="auto">
          <a:xfrm>
            <a:off x="8458200" y="2667000"/>
            <a:ext cx="609600" cy="457200"/>
          </a:xfrm>
          <a:prstGeom prst="rect">
            <a:avLst/>
          </a:prstGeom>
          <a:noFill/>
          <a:ln w="9525">
            <a:noFill/>
            <a:miter lim="800000"/>
            <a:headEnd/>
            <a:tailEnd/>
          </a:ln>
        </p:spPr>
        <p:txBody>
          <a:bodyPr>
            <a:spAutoFit/>
          </a:bodyPr>
          <a:lstStyle/>
          <a:p>
            <a:pPr>
              <a:spcBef>
                <a:spcPct val="50000"/>
              </a:spcBef>
              <a:buFontTx/>
              <a:buNone/>
            </a:pPr>
            <a:r>
              <a:rPr lang="en-US" sz="2400" b="1"/>
              <a:t>*</a:t>
            </a:r>
          </a:p>
        </p:txBody>
      </p:sp>
      <p:sp>
        <p:nvSpPr>
          <p:cNvPr id="11268" name="Rectangle 4"/>
          <p:cNvSpPr>
            <a:spLocks noChangeArrowheads="1"/>
          </p:cNvSpPr>
          <p:nvPr/>
        </p:nvSpPr>
        <p:spPr bwMode="auto">
          <a:xfrm>
            <a:off x="8459788" y="2438400"/>
            <a:ext cx="303212" cy="457200"/>
          </a:xfrm>
          <a:prstGeom prst="rect">
            <a:avLst/>
          </a:prstGeom>
          <a:noFill/>
          <a:ln w="9525">
            <a:noFill/>
            <a:miter lim="800000"/>
            <a:headEnd/>
            <a:tailEnd/>
          </a:ln>
        </p:spPr>
        <p:txBody>
          <a:bodyPr wrap="none">
            <a:spAutoFit/>
          </a:bodyPr>
          <a:lstStyle/>
          <a:p>
            <a:pPr>
              <a:spcBef>
                <a:spcPct val="0"/>
              </a:spcBef>
              <a:buFontTx/>
              <a:buNone/>
            </a:pPr>
            <a:r>
              <a:rPr lang="en-US" sz="2400" b="1"/>
              <a:t>*</a:t>
            </a:r>
          </a:p>
        </p:txBody>
      </p:sp>
      <p:sp>
        <p:nvSpPr>
          <p:cNvPr id="11269" name="Rectangle 5"/>
          <p:cNvSpPr>
            <a:spLocks noChangeArrowheads="1"/>
          </p:cNvSpPr>
          <p:nvPr/>
        </p:nvSpPr>
        <p:spPr bwMode="auto">
          <a:xfrm>
            <a:off x="8459788" y="2209800"/>
            <a:ext cx="303212" cy="457200"/>
          </a:xfrm>
          <a:prstGeom prst="rect">
            <a:avLst/>
          </a:prstGeom>
          <a:noFill/>
          <a:ln w="9525">
            <a:noFill/>
            <a:miter lim="800000"/>
            <a:headEnd/>
            <a:tailEnd/>
          </a:ln>
        </p:spPr>
        <p:txBody>
          <a:bodyPr>
            <a:spAutoFit/>
          </a:bodyPr>
          <a:lstStyle/>
          <a:p>
            <a:pPr>
              <a:spcBef>
                <a:spcPct val="0"/>
              </a:spcBef>
              <a:buFontTx/>
              <a:buNone/>
            </a:pPr>
            <a:r>
              <a:rPr lang="en-US" sz="2400" b="1"/>
              <a:t>*</a:t>
            </a:r>
          </a:p>
        </p:txBody>
      </p:sp>
      <p:sp>
        <p:nvSpPr>
          <p:cNvPr id="11270" name="Rectangle 6"/>
          <p:cNvSpPr>
            <a:spLocks noChangeArrowheads="1"/>
          </p:cNvSpPr>
          <p:nvPr/>
        </p:nvSpPr>
        <p:spPr bwMode="auto">
          <a:xfrm>
            <a:off x="8459788" y="1524000"/>
            <a:ext cx="303212" cy="457200"/>
          </a:xfrm>
          <a:prstGeom prst="rect">
            <a:avLst/>
          </a:prstGeom>
          <a:noFill/>
          <a:ln w="9525">
            <a:noFill/>
            <a:miter lim="800000"/>
            <a:headEnd/>
            <a:tailEnd/>
          </a:ln>
        </p:spPr>
        <p:txBody>
          <a:bodyPr wrap="none">
            <a:spAutoFit/>
          </a:bodyPr>
          <a:lstStyle/>
          <a:p>
            <a:pPr>
              <a:spcBef>
                <a:spcPct val="0"/>
              </a:spcBef>
              <a:buFontTx/>
              <a:buNone/>
            </a:pPr>
            <a:r>
              <a:rPr lang="en-US" sz="2400" b="1"/>
              <a:t>*</a:t>
            </a:r>
          </a:p>
        </p:txBody>
      </p:sp>
      <p:sp>
        <p:nvSpPr>
          <p:cNvPr id="11271" name="Rectangle 7"/>
          <p:cNvSpPr>
            <a:spLocks noChangeArrowheads="1"/>
          </p:cNvSpPr>
          <p:nvPr/>
        </p:nvSpPr>
        <p:spPr bwMode="auto">
          <a:xfrm>
            <a:off x="8459788" y="1295400"/>
            <a:ext cx="303212" cy="457200"/>
          </a:xfrm>
          <a:prstGeom prst="rect">
            <a:avLst/>
          </a:prstGeom>
          <a:noFill/>
          <a:ln w="9525">
            <a:noFill/>
            <a:miter lim="800000"/>
            <a:headEnd/>
            <a:tailEnd/>
          </a:ln>
        </p:spPr>
        <p:txBody>
          <a:bodyPr wrap="none">
            <a:spAutoFit/>
          </a:bodyPr>
          <a:lstStyle/>
          <a:p>
            <a:pPr>
              <a:spcBef>
                <a:spcPct val="0"/>
              </a:spcBef>
              <a:buFontTx/>
              <a:buNone/>
            </a:pPr>
            <a:r>
              <a:rPr lang="en-US" sz="2400" b="1"/>
              <a:t>*</a:t>
            </a:r>
          </a:p>
        </p:txBody>
      </p:sp>
      <p:sp>
        <p:nvSpPr>
          <p:cNvPr id="11272" name="Rectangle 8"/>
          <p:cNvSpPr>
            <a:spLocks noChangeArrowheads="1"/>
          </p:cNvSpPr>
          <p:nvPr/>
        </p:nvSpPr>
        <p:spPr bwMode="auto">
          <a:xfrm>
            <a:off x="8459788" y="1066800"/>
            <a:ext cx="303212" cy="457200"/>
          </a:xfrm>
          <a:prstGeom prst="rect">
            <a:avLst/>
          </a:prstGeom>
          <a:noFill/>
          <a:ln w="9525">
            <a:noFill/>
            <a:miter lim="800000"/>
            <a:headEnd/>
            <a:tailEnd/>
          </a:ln>
        </p:spPr>
        <p:txBody>
          <a:bodyPr wrap="none">
            <a:spAutoFit/>
          </a:bodyPr>
          <a:lstStyle/>
          <a:p>
            <a:pPr>
              <a:spcBef>
                <a:spcPct val="0"/>
              </a:spcBef>
              <a:buFontTx/>
              <a:buNone/>
            </a:pPr>
            <a:r>
              <a:rPr lang="en-US" sz="2400" b="1"/>
              <a:t>*</a:t>
            </a:r>
          </a:p>
        </p:txBody>
      </p:sp>
      <p:sp>
        <p:nvSpPr>
          <p:cNvPr id="11273" name="Rectangle 9"/>
          <p:cNvSpPr>
            <a:spLocks noChangeArrowheads="1"/>
          </p:cNvSpPr>
          <p:nvPr/>
        </p:nvSpPr>
        <p:spPr bwMode="auto">
          <a:xfrm>
            <a:off x="3581400" y="5913438"/>
            <a:ext cx="3235325" cy="492125"/>
          </a:xfrm>
          <a:prstGeom prst="rect">
            <a:avLst/>
          </a:prstGeom>
          <a:noFill/>
          <a:ln w="9525">
            <a:noFill/>
            <a:miter lim="800000"/>
            <a:headEnd/>
            <a:tailEnd/>
          </a:ln>
        </p:spPr>
        <p:txBody>
          <a:bodyPr wrap="none">
            <a:spAutoFit/>
          </a:bodyPr>
          <a:lstStyle/>
          <a:p>
            <a:pPr>
              <a:spcBef>
                <a:spcPct val="0"/>
              </a:spcBef>
              <a:buFontTx/>
              <a:buNone/>
            </a:pPr>
            <a:r>
              <a:rPr lang="en-US" sz="1400" b="1" i="1"/>
              <a:t>*</a:t>
            </a:r>
            <a:r>
              <a:rPr lang="en-US" sz="1200" b="1" i="1"/>
              <a:t> RMA supported projects developing</a:t>
            </a:r>
          </a:p>
          <a:p>
            <a:pPr>
              <a:spcBef>
                <a:spcPct val="0"/>
              </a:spcBef>
              <a:buFontTx/>
              <a:buNone/>
            </a:pPr>
            <a:r>
              <a:rPr lang="en-US" sz="1200" b="1" i="1"/>
              <a:t>  drought tools for agricultural producers.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Montana Mar 08 069"/>
          <p:cNvPicPr>
            <a:picLocks noChangeAspect="1" noChangeArrowheads="1"/>
          </p:cNvPicPr>
          <p:nvPr/>
        </p:nvPicPr>
        <p:blipFill>
          <a:blip r:embed="rId2" cstate="print">
            <a:lum bright="44000" contrast="-20000"/>
          </a:blip>
          <a:srcRect t="8907" r="21738" b="10860"/>
          <a:stretch>
            <a:fillRect/>
          </a:stretch>
        </p:blipFill>
        <p:spPr bwMode="auto">
          <a:xfrm>
            <a:off x="0" y="0"/>
            <a:ext cx="9144000" cy="6858000"/>
          </a:xfrm>
          <a:prstGeom prst="rect">
            <a:avLst/>
          </a:prstGeom>
          <a:noFill/>
          <a:ln w="9525">
            <a:noFill/>
            <a:miter lim="800000"/>
            <a:headEnd/>
            <a:tailEnd/>
          </a:ln>
        </p:spPr>
      </p:pic>
      <p:sp>
        <p:nvSpPr>
          <p:cNvPr id="25603" name="Text Box 3"/>
          <p:cNvSpPr txBox="1">
            <a:spLocks noChangeArrowheads="1"/>
          </p:cNvSpPr>
          <p:nvPr/>
        </p:nvSpPr>
        <p:spPr bwMode="auto">
          <a:xfrm>
            <a:off x="304800" y="304800"/>
            <a:ext cx="8610600" cy="519113"/>
          </a:xfrm>
          <a:prstGeom prst="rect">
            <a:avLst/>
          </a:prstGeom>
          <a:noFill/>
          <a:ln w="9525">
            <a:noFill/>
            <a:miter lim="800000"/>
            <a:headEnd/>
            <a:tailEnd/>
          </a:ln>
        </p:spPr>
        <p:txBody>
          <a:bodyPr>
            <a:spAutoFit/>
          </a:bodyPr>
          <a:lstStyle/>
          <a:p>
            <a:pPr>
              <a:spcBef>
                <a:spcPct val="50000"/>
              </a:spcBef>
            </a:pPr>
            <a:r>
              <a:rPr lang="en-US" sz="2800" b="1">
                <a:solidFill>
                  <a:schemeClr val="tx2"/>
                </a:solidFill>
              </a:rPr>
              <a:t>VegDRI - An Integrated Approach</a:t>
            </a:r>
          </a:p>
        </p:txBody>
      </p:sp>
      <p:pic>
        <p:nvPicPr>
          <p:cNvPr id="25604" name="Picture 5" descr="day110_800"/>
          <p:cNvPicPr>
            <a:picLocks noChangeAspect="1" noChangeArrowheads="1"/>
          </p:cNvPicPr>
          <p:nvPr/>
        </p:nvPicPr>
        <p:blipFill>
          <a:blip r:embed="rId3" cstate="print">
            <a:grayscl/>
          </a:blip>
          <a:srcRect/>
          <a:stretch>
            <a:fillRect/>
          </a:stretch>
        </p:blipFill>
        <p:spPr bwMode="auto">
          <a:xfrm>
            <a:off x="76200" y="1676400"/>
            <a:ext cx="2651125" cy="1670050"/>
          </a:xfrm>
          <a:prstGeom prst="rect">
            <a:avLst/>
          </a:prstGeom>
          <a:noFill/>
          <a:ln w="12700">
            <a:solidFill>
              <a:schemeClr val="tx1"/>
            </a:solidFill>
            <a:miter lim="800000"/>
            <a:headEnd/>
            <a:tailEnd/>
          </a:ln>
        </p:spPr>
      </p:pic>
      <p:pic>
        <p:nvPicPr>
          <p:cNvPr id="25605" name="Picture 6" descr="ACIS map image"/>
          <p:cNvPicPr>
            <a:picLocks noChangeAspect="1" noChangeArrowheads="1"/>
          </p:cNvPicPr>
          <p:nvPr/>
        </p:nvPicPr>
        <p:blipFill>
          <a:blip r:embed="rId4" cstate="print">
            <a:grayscl/>
          </a:blip>
          <a:srcRect l="2373" t="19887" r="2373" b="4881"/>
          <a:stretch>
            <a:fillRect/>
          </a:stretch>
        </p:blipFill>
        <p:spPr bwMode="auto">
          <a:xfrm>
            <a:off x="3429000" y="1654175"/>
            <a:ext cx="2787650" cy="1698625"/>
          </a:xfrm>
          <a:prstGeom prst="rect">
            <a:avLst/>
          </a:prstGeom>
          <a:noFill/>
          <a:ln w="15875">
            <a:solidFill>
              <a:schemeClr val="tx1"/>
            </a:solidFill>
            <a:miter lim="800000"/>
            <a:headEnd/>
            <a:tailEnd/>
          </a:ln>
        </p:spPr>
      </p:pic>
      <p:grpSp>
        <p:nvGrpSpPr>
          <p:cNvPr id="2" name="Group 7"/>
          <p:cNvGrpSpPr>
            <a:grpSpLocks/>
          </p:cNvGrpSpPr>
          <p:nvPr/>
        </p:nvGrpSpPr>
        <p:grpSpPr bwMode="auto">
          <a:xfrm>
            <a:off x="6781800" y="1676400"/>
            <a:ext cx="2209800" cy="1600200"/>
            <a:chOff x="288" y="2736"/>
            <a:chExt cx="1152" cy="775"/>
          </a:xfrm>
        </p:grpSpPr>
        <p:pic>
          <p:nvPicPr>
            <p:cNvPr id="25613" name="Picture 8" descr="soybeans_water"/>
            <p:cNvPicPr>
              <a:picLocks noChangeAspect="1" noChangeArrowheads="1"/>
            </p:cNvPicPr>
            <p:nvPr/>
          </p:nvPicPr>
          <p:blipFill>
            <a:blip r:embed="rId5" cstate="print"/>
            <a:srcRect/>
            <a:stretch>
              <a:fillRect/>
            </a:stretch>
          </p:blipFill>
          <p:spPr bwMode="auto">
            <a:xfrm>
              <a:off x="288" y="2736"/>
              <a:ext cx="564" cy="410"/>
            </a:xfrm>
            <a:prstGeom prst="rect">
              <a:avLst/>
            </a:prstGeom>
            <a:noFill/>
            <a:ln w="9525">
              <a:noFill/>
              <a:miter lim="800000"/>
              <a:headEnd/>
              <a:tailEnd/>
            </a:ln>
          </p:spPr>
        </p:pic>
        <p:pic>
          <p:nvPicPr>
            <p:cNvPr id="25614" name="Picture 9" descr="aerial_center_pivot"/>
            <p:cNvPicPr>
              <a:picLocks noChangeAspect="1" noChangeArrowheads="1"/>
            </p:cNvPicPr>
            <p:nvPr/>
          </p:nvPicPr>
          <p:blipFill>
            <a:blip r:embed="rId6" cstate="print"/>
            <a:srcRect/>
            <a:stretch>
              <a:fillRect/>
            </a:stretch>
          </p:blipFill>
          <p:spPr bwMode="auto">
            <a:xfrm>
              <a:off x="824" y="2736"/>
              <a:ext cx="616" cy="433"/>
            </a:xfrm>
            <a:prstGeom prst="rect">
              <a:avLst/>
            </a:prstGeom>
            <a:noFill/>
            <a:ln w="9525">
              <a:noFill/>
              <a:miter lim="800000"/>
              <a:headEnd/>
              <a:tailEnd/>
            </a:ln>
          </p:spPr>
        </p:pic>
        <p:pic>
          <p:nvPicPr>
            <p:cNvPr id="25615" name="Picture 10" descr="1_cultivated_soils"/>
            <p:cNvPicPr>
              <a:picLocks noChangeAspect="1" noChangeArrowheads="1"/>
            </p:cNvPicPr>
            <p:nvPr/>
          </p:nvPicPr>
          <p:blipFill>
            <a:blip r:embed="rId7" cstate="print"/>
            <a:srcRect l="9520" t="27579" r="11232"/>
            <a:stretch>
              <a:fillRect/>
            </a:stretch>
          </p:blipFill>
          <p:spPr bwMode="auto">
            <a:xfrm>
              <a:off x="288" y="3120"/>
              <a:ext cx="530" cy="391"/>
            </a:xfrm>
            <a:prstGeom prst="rect">
              <a:avLst/>
            </a:prstGeom>
            <a:noFill/>
            <a:ln w="9525">
              <a:noFill/>
              <a:miter lim="800000"/>
              <a:headEnd/>
              <a:tailEnd/>
            </a:ln>
          </p:spPr>
        </p:pic>
        <p:pic>
          <p:nvPicPr>
            <p:cNvPr id="25616" name="Picture 11" descr="farm-text1"/>
            <p:cNvPicPr>
              <a:picLocks noChangeAspect="1" noChangeArrowheads="1"/>
            </p:cNvPicPr>
            <p:nvPr/>
          </p:nvPicPr>
          <p:blipFill>
            <a:blip r:embed="rId8" cstate="print"/>
            <a:srcRect/>
            <a:stretch>
              <a:fillRect/>
            </a:stretch>
          </p:blipFill>
          <p:spPr bwMode="auto">
            <a:xfrm>
              <a:off x="768" y="3120"/>
              <a:ext cx="672" cy="383"/>
            </a:xfrm>
            <a:prstGeom prst="rect">
              <a:avLst/>
            </a:prstGeom>
            <a:noFill/>
            <a:ln w="9525">
              <a:noFill/>
              <a:miter lim="800000"/>
              <a:headEnd/>
              <a:tailEnd/>
            </a:ln>
          </p:spPr>
        </p:pic>
      </p:grpSp>
      <p:sp>
        <p:nvSpPr>
          <p:cNvPr id="25607" name="Text Box 15"/>
          <p:cNvSpPr txBox="1">
            <a:spLocks noChangeArrowheads="1"/>
          </p:cNvSpPr>
          <p:nvPr/>
        </p:nvSpPr>
        <p:spPr bwMode="auto">
          <a:xfrm>
            <a:off x="2895600" y="2209800"/>
            <a:ext cx="381000" cy="519113"/>
          </a:xfrm>
          <a:prstGeom prst="rect">
            <a:avLst/>
          </a:prstGeom>
          <a:noFill/>
          <a:ln w="9525">
            <a:noFill/>
            <a:miter lim="800000"/>
            <a:headEnd/>
            <a:tailEnd/>
          </a:ln>
        </p:spPr>
        <p:txBody>
          <a:bodyPr>
            <a:spAutoFit/>
          </a:bodyPr>
          <a:lstStyle/>
          <a:p>
            <a:pPr algn="l">
              <a:spcBef>
                <a:spcPct val="50000"/>
              </a:spcBef>
            </a:pPr>
            <a:r>
              <a:rPr lang="en-US" sz="2800" b="1">
                <a:latin typeface="Arial" charset="0"/>
              </a:rPr>
              <a:t>+</a:t>
            </a:r>
          </a:p>
        </p:txBody>
      </p:sp>
      <p:sp>
        <p:nvSpPr>
          <p:cNvPr id="25608" name="Text Box 16"/>
          <p:cNvSpPr txBox="1">
            <a:spLocks noChangeArrowheads="1"/>
          </p:cNvSpPr>
          <p:nvPr/>
        </p:nvSpPr>
        <p:spPr bwMode="auto">
          <a:xfrm>
            <a:off x="6248400" y="2209800"/>
            <a:ext cx="381000" cy="519113"/>
          </a:xfrm>
          <a:prstGeom prst="rect">
            <a:avLst/>
          </a:prstGeom>
          <a:noFill/>
          <a:ln w="9525">
            <a:noFill/>
            <a:miter lim="800000"/>
            <a:headEnd/>
            <a:tailEnd/>
          </a:ln>
        </p:spPr>
        <p:txBody>
          <a:bodyPr>
            <a:spAutoFit/>
          </a:bodyPr>
          <a:lstStyle/>
          <a:p>
            <a:pPr algn="l">
              <a:spcBef>
                <a:spcPct val="50000"/>
              </a:spcBef>
            </a:pPr>
            <a:r>
              <a:rPr lang="en-US" sz="2800" b="1">
                <a:latin typeface="Arial" charset="0"/>
              </a:rPr>
              <a:t>+</a:t>
            </a:r>
          </a:p>
        </p:txBody>
      </p:sp>
      <p:sp>
        <p:nvSpPr>
          <p:cNvPr id="25609" name="Text Box 17"/>
          <p:cNvSpPr txBox="1">
            <a:spLocks noChangeArrowheads="1"/>
          </p:cNvSpPr>
          <p:nvPr/>
        </p:nvSpPr>
        <p:spPr bwMode="auto">
          <a:xfrm>
            <a:off x="304800" y="3657600"/>
            <a:ext cx="8686800" cy="2641600"/>
          </a:xfrm>
          <a:prstGeom prst="rect">
            <a:avLst/>
          </a:prstGeom>
          <a:noFill/>
          <a:ln w="9525">
            <a:noFill/>
            <a:miter lim="800000"/>
            <a:headEnd/>
            <a:tailEnd/>
          </a:ln>
        </p:spPr>
        <p:txBody>
          <a:bodyPr>
            <a:spAutoFit/>
          </a:bodyPr>
          <a:lstStyle/>
          <a:p>
            <a:pPr algn="l">
              <a:spcBef>
                <a:spcPct val="50000"/>
              </a:spcBef>
            </a:pPr>
            <a:r>
              <a:rPr lang="en-US" sz="2200" b="1" i="1"/>
              <a:t>Role:  </a:t>
            </a:r>
            <a:r>
              <a:rPr lang="en-US" sz="2200"/>
              <a:t>Different characteristics of the environment are considered </a:t>
            </a:r>
          </a:p>
          <a:p>
            <a:pPr algn="l">
              <a:spcBef>
                <a:spcPct val="10000"/>
              </a:spcBef>
            </a:pPr>
            <a:r>
              <a:rPr lang="en-US" sz="2200"/>
              <a:t>           that influence climate-vegetation interactions.</a:t>
            </a:r>
          </a:p>
          <a:p>
            <a:pPr algn="l">
              <a:spcBef>
                <a:spcPct val="30000"/>
              </a:spcBef>
            </a:pPr>
            <a:r>
              <a:rPr lang="en-US" sz="2000"/>
              <a:t>	   	 -  land use/land cover type 	   </a:t>
            </a:r>
          </a:p>
          <a:p>
            <a:pPr algn="l">
              <a:spcBef>
                <a:spcPct val="30000"/>
              </a:spcBef>
            </a:pPr>
            <a:r>
              <a:rPr lang="en-US" sz="2000"/>
              <a:t>	  	 -  irrigation</a:t>
            </a:r>
            <a:endParaRPr lang="en-US" sz="1800" i="1"/>
          </a:p>
          <a:p>
            <a:pPr algn="l">
              <a:spcBef>
                <a:spcPct val="15000"/>
              </a:spcBef>
            </a:pPr>
            <a:r>
              <a:rPr lang="en-US" sz="2000"/>
              <a:t>	  	 -  soil available water capacity  	   </a:t>
            </a:r>
          </a:p>
          <a:p>
            <a:pPr algn="l">
              <a:spcBef>
                <a:spcPct val="15000"/>
              </a:spcBef>
            </a:pPr>
            <a:r>
              <a:rPr lang="en-US" sz="2000"/>
              <a:t>	   	 -  elevation</a:t>
            </a:r>
          </a:p>
          <a:p>
            <a:pPr algn="l">
              <a:spcBef>
                <a:spcPct val="15000"/>
              </a:spcBef>
            </a:pPr>
            <a:r>
              <a:rPr lang="en-US" sz="2000"/>
              <a:t>	   	 -  ecological setting</a:t>
            </a:r>
            <a:endParaRPr lang="en-US" sz="1800" i="1"/>
          </a:p>
        </p:txBody>
      </p:sp>
      <p:sp>
        <p:nvSpPr>
          <p:cNvPr id="25610" name="Text Box 19"/>
          <p:cNvSpPr txBox="1">
            <a:spLocks noChangeArrowheads="1"/>
          </p:cNvSpPr>
          <p:nvPr/>
        </p:nvSpPr>
        <p:spPr bwMode="auto">
          <a:xfrm>
            <a:off x="0" y="990600"/>
            <a:ext cx="2743200" cy="701675"/>
          </a:xfrm>
          <a:prstGeom prst="rect">
            <a:avLst/>
          </a:prstGeom>
          <a:noFill/>
          <a:ln w="9525">
            <a:noFill/>
            <a:miter lim="800000"/>
            <a:headEnd/>
            <a:tailEnd/>
          </a:ln>
        </p:spPr>
        <p:txBody>
          <a:bodyPr>
            <a:spAutoFit/>
          </a:bodyPr>
          <a:lstStyle/>
          <a:p>
            <a:pPr>
              <a:spcBef>
                <a:spcPct val="50000"/>
              </a:spcBef>
            </a:pPr>
            <a:r>
              <a:rPr lang="en-US" sz="2000" b="1" i="1"/>
              <a:t>Remote Sensing </a:t>
            </a:r>
          </a:p>
          <a:p>
            <a:r>
              <a:rPr lang="en-US" sz="2000" b="1" i="1"/>
              <a:t>Component</a:t>
            </a:r>
          </a:p>
        </p:txBody>
      </p:sp>
      <p:sp>
        <p:nvSpPr>
          <p:cNvPr id="25611" name="Text Box 20"/>
          <p:cNvSpPr txBox="1">
            <a:spLocks noChangeArrowheads="1"/>
          </p:cNvSpPr>
          <p:nvPr/>
        </p:nvSpPr>
        <p:spPr bwMode="auto">
          <a:xfrm>
            <a:off x="3429000" y="974725"/>
            <a:ext cx="2743200" cy="701675"/>
          </a:xfrm>
          <a:prstGeom prst="rect">
            <a:avLst/>
          </a:prstGeom>
          <a:noFill/>
          <a:ln w="9525">
            <a:noFill/>
            <a:miter lim="800000"/>
            <a:headEnd/>
            <a:tailEnd/>
          </a:ln>
        </p:spPr>
        <p:txBody>
          <a:bodyPr>
            <a:spAutoFit/>
          </a:bodyPr>
          <a:lstStyle/>
          <a:p>
            <a:pPr>
              <a:spcBef>
                <a:spcPct val="50000"/>
              </a:spcBef>
            </a:pPr>
            <a:r>
              <a:rPr lang="en-US" sz="2000" b="1" i="1"/>
              <a:t>Climate </a:t>
            </a:r>
          </a:p>
          <a:p>
            <a:r>
              <a:rPr lang="en-US" sz="2000" b="1" i="1"/>
              <a:t>Component</a:t>
            </a:r>
          </a:p>
        </p:txBody>
      </p:sp>
      <p:sp>
        <p:nvSpPr>
          <p:cNvPr id="25612" name="Text Box 21"/>
          <p:cNvSpPr txBox="1">
            <a:spLocks noChangeArrowheads="1"/>
          </p:cNvSpPr>
          <p:nvPr/>
        </p:nvSpPr>
        <p:spPr bwMode="auto">
          <a:xfrm>
            <a:off x="6553200" y="990600"/>
            <a:ext cx="2743200" cy="701675"/>
          </a:xfrm>
          <a:prstGeom prst="rect">
            <a:avLst/>
          </a:prstGeom>
          <a:noFill/>
          <a:ln w="9525">
            <a:noFill/>
            <a:miter lim="800000"/>
            <a:headEnd/>
            <a:tailEnd/>
          </a:ln>
        </p:spPr>
        <p:txBody>
          <a:bodyPr>
            <a:spAutoFit/>
          </a:bodyPr>
          <a:lstStyle/>
          <a:p>
            <a:pPr>
              <a:spcBef>
                <a:spcPct val="50000"/>
              </a:spcBef>
            </a:pPr>
            <a:r>
              <a:rPr lang="en-US" sz="2000" b="1" i="1"/>
              <a:t>Biophysical </a:t>
            </a:r>
          </a:p>
          <a:p>
            <a:r>
              <a:rPr lang="en-US" sz="2000" b="1" i="1"/>
              <a:t>Component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Montana Mar 08 069"/>
          <p:cNvPicPr>
            <a:picLocks noChangeAspect="1" noChangeArrowheads="1"/>
          </p:cNvPicPr>
          <p:nvPr/>
        </p:nvPicPr>
        <p:blipFill>
          <a:blip r:embed="rId3" cstate="print">
            <a:lum bright="44000" contrast="-20000"/>
          </a:blip>
          <a:srcRect t="8907" r="21738" b="10860"/>
          <a:stretch>
            <a:fillRect/>
          </a:stretch>
        </p:blipFill>
        <p:spPr bwMode="auto">
          <a:xfrm>
            <a:off x="0" y="0"/>
            <a:ext cx="9144000" cy="6858000"/>
          </a:xfrm>
          <a:prstGeom prst="rect">
            <a:avLst/>
          </a:prstGeom>
          <a:noFill/>
          <a:ln w="9525">
            <a:noFill/>
            <a:miter lim="800000"/>
            <a:headEnd/>
            <a:tailEnd/>
          </a:ln>
        </p:spPr>
      </p:pic>
      <p:sp>
        <p:nvSpPr>
          <p:cNvPr id="26627" name="Text Box 17"/>
          <p:cNvSpPr txBox="1">
            <a:spLocks noChangeArrowheads="1"/>
          </p:cNvSpPr>
          <p:nvPr/>
        </p:nvSpPr>
        <p:spPr bwMode="auto">
          <a:xfrm>
            <a:off x="2743200" y="152400"/>
            <a:ext cx="3513138" cy="519113"/>
          </a:xfrm>
          <a:prstGeom prst="rect">
            <a:avLst/>
          </a:prstGeom>
          <a:noFill/>
          <a:ln w="12700">
            <a:noFill/>
            <a:miter lim="800000"/>
            <a:headEnd/>
            <a:tailEnd/>
          </a:ln>
        </p:spPr>
        <p:txBody>
          <a:bodyPr wrap="none">
            <a:spAutoFit/>
          </a:bodyPr>
          <a:lstStyle/>
          <a:p>
            <a:pPr algn="l" eaLnBrk="0" hangingPunct="0"/>
            <a:r>
              <a:rPr lang="en-US" sz="2800" b="1">
                <a:solidFill>
                  <a:schemeClr val="tx2"/>
                </a:solidFill>
              </a:rPr>
              <a:t>VegDRI Methodology</a:t>
            </a:r>
            <a:endParaRPr lang="en-US" sz="2800" b="1">
              <a:solidFill>
                <a:schemeClr val="tx2"/>
              </a:solidFill>
              <a:latin typeface="Times" pitchFamily="18" charset="0"/>
            </a:endParaRPr>
          </a:p>
        </p:txBody>
      </p:sp>
      <p:sp>
        <p:nvSpPr>
          <p:cNvPr id="26628" name="Rectangle 65"/>
          <p:cNvSpPr>
            <a:spLocks noChangeArrowheads="1"/>
          </p:cNvSpPr>
          <p:nvPr/>
        </p:nvSpPr>
        <p:spPr bwMode="auto">
          <a:xfrm>
            <a:off x="4495800" y="5105400"/>
            <a:ext cx="4114800" cy="833438"/>
          </a:xfrm>
          <a:prstGeom prst="rect">
            <a:avLst/>
          </a:prstGeom>
          <a:noFill/>
          <a:ln w="9525">
            <a:solidFill>
              <a:schemeClr val="tx1"/>
            </a:solidFill>
            <a:miter lim="800000"/>
            <a:headEnd/>
            <a:tailEnd/>
          </a:ln>
        </p:spPr>
        <p:txBody>
          <a:bodyPr>
            <a:spAutoFit/>
          </a:bodyPr>
          <a:lstStyle/>
          <a:p>
            <a:pPr algn="l"/>
            <a:r>
              <a:rPr lang="en-US" sz="1000"/>
              <a:t>(</a:t>
            </a:r>
            <a:r>
              <a:rPr lang="en-US" sz="1000" b="1"/>
              <a:t>*</a:t>
            </a:r>
            <a:r>
              <a:rPr lang="en-US" sz="1000"/>
              <a:t>) </a:t>
            </a:r>
            <a:r>
              <a:rPr lang="en-US" sz="1000" b="1"/>
              <a:t>Models developed from a 20-year historical record (1989 – 2008) </a:t>
            </a:r>
          </a:p>
          <a:p>
            <a:pPr algn="l"/>
            <a:r>
              <a:rPr lang="en-US" sz="1000" b="1"/>
              <a:t>      of bi-weekly climate and satellite observations at 2,200+ weather      </a:t>
            </a:r>
          </a:p>
          <a:p>
            <a:pPr algn="l"/>
            <a:r>
              <a:rPr lang="en-US" sz="1000" b="1"/>
              <a:t>      station locations</a:t>
            </a:r>
            <a:r>
              <a:rPr lang="en-US" sz="1000"/>
              <a:t>.</a:t>
            </a:r>
          </a:p>
          <a:p>
            <a:pPr algn="l"/>
            <a:endParaRPr lang="en-US" sz="600"/>
          </a:p>
          <a:p>
            <a:pPr algn="l">
              <a:spcBef>
                <a:spcPct val="20000"/>
              </a:spcBef>
            </a:pPr>
            <a:r>
              <a:rPr lang="en-US" sz="1000" b="1"/>
              <a:t>     Biophysical variables are </a:t>
            </a:r>
            <a:r>
              <a:rPr lang="en-US" sz="1000" b="1" i="1"/>
              <a:t>static</a:t>
            </a:r>
            <a:r>
              <a:rPr lang="en-US" sz="1000" b="1"/>
              <a:t> over time.</a:t>
            </a:r>
          </a:p>
        </p:txBody>
      </p:sp>
      <p:grpSp>
        <p:nvGrpSpPr>
          <p:cNvPr id="2" name="Group 66"/>
          <p:cNvGrpSpPr>
            <a:grpSpLocks/>
          </p:cNvGrpSpPr>
          <p:nvPr/>
        </p:nvGrpSpPr>
        <p:grpSpPr bwMode="auto">
          <a:xfrm>
            <a:off x="4495800" y="3048000"/>
            <a:ext cx="2564141" cy="1219200"/>
            <a:chOff x="2400" y="2448"/>
            <a:chExt cx="1511" cy="336"/>
          </a:xfrm>
        </p:grpSpPr>
        <p:sp>
          <p:nvSpPr>
            <p:cNvPr id="26656" name="Text Box 67"/>
            <p:cNvSpPr txBox="1">
              <a:spLocks noChangeArrowheads="1"/>
            </p:cNvSpPr>
            <p:nvPr/>
          </p:nvSpPr>
          <p:spPr bwMode="auto">
            <a:xfrm>
              <a:off x="2519" y="2511"/>
              <a:ext cx="1392" cy="244"/>
            </a:xfrm>
            <a:prstGeom prst="rect">
              <a:avLst/>
            </a:prstGeom>
            <a:noFill/>
            <a:ln w="9525">
              <a:noFill/>
              <a:miter lim="800000"/>
              <a:headEnd/>
              <a:tailEnd/>
            </a:ln>
          </p:spPr>
          <p:txBody>
            <a:bodyPr>
              <a:spAutoFit/>
            </a:bodyPr>
            <a:lstStyle/>
            <a:p>
              <a:r>
                <a:rPr lang="en-US" sz="1600" b="1" dirty="0"/>
                <a:t>Regression</a:t>
              </a:r>
            </a:p>
            <a:p>
              <a:r>
                <a:rPr lang="en-US" sz="1600" b="1" dirty="0"/>
                <a:t>Tree </a:t>
              </a:r>
            </a:p>
            <a:p>
              <a:r>
                <a:rPr lang="en-US" sz="1600" b="1" dirty="0"/>
                <a:t>     Model </a:t>
              </a:r>
              <a:r>
                <a:rPr lang="en-US" sz="1600" baseline="30000" dirty="0"/>
                <a:t>(</a:t>
              </a:r>
              <a:r>
                <a:rPr lang="en-US" sz="2000" b="1" dirty="0"/>
                <a:t>*</a:t>
              </a:r>
              <a:r>
                <a:rPr lang="en-US" sz="1600" baseline="30000" dirty="0"/>
                <a:t>)</a:t>
              </a:r>
            </a:p>
          </p:txBody>
        </p:sp>
        <p:sp>
          <p:nvSpPr>
            <p:cNvPr id="26657" name="Oval 68"/>
            <p:cNvSpPr>
              <a:spLocks noChangeArrowheads="1"/>
            </p:cNvSpPr>
            <p:nvPr/>
          </p:nvSpPr>
          <p:spPr bwMode="auto">
            <a:xfrm>
              <a:off x="2400" y="2448"/>
              <a:ext cx="864" cy="336"/>
            </a:xfrm>
            <a:prstGeom prst="ellipse">
              <a:avLst/>
            </a:prstGeom>
            <a:noFill/>
            <a:ln w="25400">
              <a:solidFill>
                <a:schemeClr val="tx1"/>
              </a:solidFill>
              <a:round/>
              <a:headEnd/>
              <a:tailEnd/>
            </a:ln>
          </p:spPr>
          <p:txBody>
            <a:bodyPr wrap="none" anchor="ctr"/>
            <a:lstStyle/>
            <a:p>
              <a:endParaRPr lang="en-US"/>
            </a:p>
          </p:txBody>
        </p:sp>
      </p:grpSp>
      <p:pic>
        <p:nvPicPr>
          <p:cNvPr id="26630" name="Picture 69" descr="pave_nesdmap"/>
          <p:cNvPicPr>
            <a:picLocks noChangeAspect="1" noChangeArrowheads="1"/>
          </p:cNvPicPr>
          <p:nvPr/>
        </p:nvPicPr>
        <p:blipFill>
          <a:blip r:embed="rId4" cstate="print"/>
          <a:srcRect/>
          <a:stretch>
            <a:fillRect/>
          </a:stretch>
        </p:blipFill>
        <p:spPr bwMode="auto">
          <a:xfrm>
            <a:off x="457200" y="1865313"/>
            <a:ext cx="1279525" cy="1035050"/>
          </a:xfrm>
          <a:prstGeom prst="rect">
            <a:avLst/>
          </a:prstGeom>
          <a:noFill/>
          <a:ln w="12700">
            <a:solidFill>
              <a:schemeClr val="tx1"/>
            </a:solidFill>
            <a:miter lim="800000"/>
            <a:headEnd/>
            <a:tailEnd/>
          </a:ln>
        </p:spPr>
      </p:pic>
      <p:sp>
        <p:nvSpPr>
          <p:cNvPr id="26631" name="Text Box 70"/>
          <p:cNvSpPr txBox="1">
            <a:spLocks noChangeArrowheads="1"/>
          </p:cNvSpPr>
          <p:nvPr/>
        </p:nvSpPr>
        <p:spPr bwMode="auto">
          <a:xfrm>
            <a:off x="228600" y="1484313"/>
            <a:ext cx="1714500" cy="336550"/>
          </a:xfrm>
          <a:prstGeom prst="rect">
            <a:avLst/>
          </a:prstGeom>
          <a:noFill/>
          <a:ln w="9525">
            <a:noFill/>
            <a:miter lim="800000"/>
            <a:headEnd/>
            <a:tailEnd/>
          </a:ln>
        </p:spPr>
        <p:txBody>
          <a:bodyPr>
            <a:spAutoFit/>
          </a:bodyPr>
          <a:lstStyle/>
          <a:p>
            <a:pPr>
              <a:spcBef>
                <a:spcPct val="50000"/>
              </a:spcBef>
            </a:pPr>
            <a:r>
              <a:rPr lang="en-US" sz="1600" b="1">
                <a:solidFill>
                  <a:srgbClr val="008000"/>
                </a:solidFill>
              </a:rPr>
              <a:t>Satellite Data</a:t>
            </a:r>
          </a:p>
        </p:txBody>
      </p:sp>
      <p:sp>
        <p:nvSpPr>
          <p:cNvPr id="26632" name="Text Box 71"/>
          <p:cNvSpPr txBox="1">
            <a:spLocks noChangeArrowheads="1"/>
          </p:cNvSpPr>
          <p:nvPr/>
        </p:nvSpPr>
        <p:spPr bwMode="auto">
          <a:xfrm>
            <a:off x="6746875" y="4572000"/>
            <a:ext cx="1943100" cy="304800"/>
          </a:xfrm>
          <a:prstGeom prst="rect">
            <a:avLst/>
          </a:prstGeom>
          <a:noFill/>
          <a:ln w="9525">
            <a:noFill/>
            <a:miter lim="800000"/>
            <a:headEnd/>
            <a:tailEnd/>
          </a:ln>
        </p:spPr>
        <p:txBody>
          <a:bodyPr>
            <a:spAutoFit/>
          </a:bodyPr>
          <a:lstStyle/>
          <a:p>
            <a:pPr>
              <a:spcBef>
                <a:spcPct val="50000"/>
              </a:spcBef>
            </a:pPr>
            <a:r>
              <a:rPr lang="en-US" sz="1400" b="1"/>
              <a:t>1-km VegDRI Map</a:t>
            </a:r>
          </a:p>
        </p:txBody>
      </p:sp>
      <p:sp>
        <p:nvSpPr>
          <p:cNvPr id="26633" name="Line 72"/>
          <p:cNvSpPr>
            <a:spLocks noChangeShapeType="1"/>
          </p:cNvSpPr>
          <p:nvPr/>
        </p:nvSpPr>
        <p:spPr bwMode="auto">
          <a:xfrm flipV="1">
            <a:off x="6019800" y="3657600"/>
            <a:ext cx="349250" cy="7938"/>
          </a:xfrm>
          <a:prstGeom prst="line">
            <a:avLst/>
          </a:prstGeom>
          <a:noFill/>
          <a:ln w="25400">
            <a:solidFill>
              <a:schemeClr val="tx1"/>
            </a:solidFill>
            <a:round/>
            <a:headEnd/>
            <a:tailEnd type="triangle" w="med" len="med"/>
          </a:ln>
        </p:spPr>
        <p:txBody>
          <a:bodyPr/>
          <a:lstStyle/>
          <a:p>
            <a:endParaRPr lang="en-US"/>
          </a:p>
        </p:txBody>
      </p:sp>
      <p:sp>
        <p:nvSpPr>
          <p:cNvPr id="26634" name="Text Box 73"/>
          <p:cNvSpPr txBox="1">
            <a:spLocks noChangeArrowheads="1"/>
          </p:cNvSpPr>
          <p:nvPr/>
        </p:nvSpPr>
        <p:spPr bwMode="auto">
          <a:xfrm>
            <a:off x="1905000" y="1828800"/>
            <a:ext cx="2209800" cy="914400"/>
          </a:xfrm>
          <a:prstGeom prst="rect">
            <a:avLst/>
          </a:prstGeom>
          <a:noFill/>
          <a:ln w="9525">
            <a:noFill/>
            <a:miter lim="800000"/>
            <a:headEnd/>
            <a:tailEnd/>
          </a:ln>
        </p:spPr>
        <p:txBody>
          <a:bodyPr>
            <a:spAutoFit/>
          </a:bodyPr>
          <a:lstStyle/>
          <a:p>
            <a:pPr marL="228600" indent="-228600" algn="l" eaLnBrk="0" hangingPunct="0">
              <a:spcBef>
                <a:spcPct val="50000"/>
              </a:spcBef>
            </a:pPr>
            <a:r>
              <a:rPr lang="en-US" sz="1200" b="1"/>
              <a:t>1) Percent Annual Seasonal Greenness (PASG)</a:t>
            </a:r>
          </a:p>
          <a:p>
            <a:pPr marL="228600" indent="-228600" algn="l" eaLnBrk="0" hangingPunct="0">
              <a:spcBef>
                <a:spcPct val="50000"/>
              </a:spcBef>
            </a:pPr>
            <a:r>
              <a:rPr lang="en-US" sz="1200" b="1"/>
              <a:t>2) Start of Season Anomaly (SOSA)</a:t>
            </a:r>
          </a:p>
        </p:txBody>
      </p:sp>
      <p:sp>
        <p:nvSpPr>
          <p:cNvPr id="26635" name="Text Box 74"/>
          <p:cNvSpPr txBox="1">
            <a:spLocks noChangeArrowheads="1"/>
          </p:cNvSpPr>
          <p:nvPr/>
        </p:nvSpPr>
        <p:spPr bwMode="auto">
          <a:xfrm>
            <a:off x="1905000" y="3276600"/>
            <a:ext cx="2209800" cy="914400"/>
          </a:xfrm>
          <a:prstGeom prst="rect">
            <a:avLst/>
          </a:prstGeom>
          <a:noFill/>
          <a:ln w="9525">
            <a:noFill/>
            <a:miter lim="800000"/>
            <a:headEnd/>
            <a:tailEnd/>
          </a:ln>
        </p:spPr>
        <p:txBody>
          <a:bodyPr>
            <a:spAutoFit/>
          </a:bodyPr>
          <a:lstStyle/>
          <a:p>
            <a:pPr marL="228600" indent="-228600" algn="l" eaLnBrk="0" hangingPunct="0">
              <a:spcBef>
                <a:spcPct val="50000"/>
              </a:spcBef>
            </a:pPr>
            <a:r>
              <a:rPr lang="en-US" sz="1200" b="1"/>
              <a:t>1)  Palmer Drought Severity   </a:t>
            </a:r>
          </a:p>
          <a:p>
            <a:pPr marL="228600" indent="-228600" algn="l" eaLnBrk="0" hangingPunct="0"/>
            <a:r>
              <a:rPr lang="en-US" sz="1200" b="1"/>
              <a:t>        Index (PDSI)</a:t>
            </a:r>
          </a:p>
          <a:p>
            <a:pPr marL="228600" indent="-228600" algn="l" eaLnBrk="0" hangingPunct="0">
              <a:spcBef>
                <a:spcPct val="50000"/>
              </a:spcBef>
            </a:pPr>
            <a:r>
              <a:rPr lang="en-US" sz="1200" b="1"/>
              <a:t>2) Standardized Precip.   </a:t>
            </a:r>
          </a:p>
          <a:p>
            <a:pPr marL="228600" indent="-228600" algn="l" eaLnBrk="0" hangingPunct="0"/>
            <a:r>
              <a:rPr lang="en-US" sz="1200" b="1"/>
              <a:t>         Index (SPI)</a:t>
            </a:r>
          </a:p>
        </p:txBody>
      </p:sp>
      <p:sp>
        <p:nvSpPr>
          <p:cNvPr id="26636" name="Text Box 75"/>
          <p:cNvSpPr txBox="1">
            <a:spLocks noChangeArrowheads="1"/>
          </p:cNvSpPr>
          <p:nvPr/>
        </p:nvSpPr>
        <p:spPr bwMode="auto">
          <a:xfrm>
            <a:off x="1981200" y="4616450"/>
            <a:ext cx="2209800" cy="1555750"/>
          </a:xfrm>
          <a:prstGeom prst="rect">
            <a:avLst/>
          </a:prstGeom>
          <a:noFill/>
          <a:ln w="9525">
            <a:noFill/>
            <a:miter lim="800000"/>
            <a:headEnd/>
            <a:tailEnd/>
          </a:ln>
        </p:spPr>
        <p:txBody>
          <a:bodyPr>
            <a:spAutoFit/>
          </a:bodyPr>
          <a:lstStyle/>
          <a:p>
            <a:pPr marL="171450" indent="-171450" algn="l" eaLnBrk="0" hangingPunct="0">
              <a:spcBef>
                <a:spcPct val="50000"/>
              </a:spcBef>
            </a:pPr>
            <a:r>
              <a:rPr lang="en-US" sz="1200" b="1"/>
              <a:t>1) land use/ cover type</a:t>
            </a:r>
          </a:p>
          <a:p>
            <a:pPr marL="171450" indent="-171450" algn="l" eaLnBrk="0" hangingPunct="0">
              <a:spcBef>
                <a:spcPct val="50000"/>
              </a:spcBef>
              <a:buFontTx/>
              <a:buAutoNum type="arabicParenR" startAt="2"/>
            </a:pPr>
            <a:r>
              <a:rPr lang="en-US" sz="1200" b="1"/>
              <a:t>soil available water     </a:t>
            </a:r>
          </a:p>
          <a:p>
            <a:pPr marL="171450" indent="-171450" algn="l" eaLnBrk="0" hangingPunct="0"/>
            <a:r>
              <a:rPr lang="en-US" sz="1200" b="1"/>
              <a:t>    capacity (STATSGO)</a:t>
            </a:r>
          </a:p>
          <a:p>
            <a:pPr marL="171450" indent="-171450" algn="l" eaLnBrk="0" hangingPunct="0">
              <a:spcBef>
                <a:spcPct val="50000"/>
              </a:spcBef>
              <a:buFontTx/>
              <a:buAutoNum type="arabicParenR" startAt="3"/>
            </a:pPr>
            <a:r>
              <a:rPr lang="en-US" sz="1200" b="1"/>
              <a:t>ecoregion type</a:t>
            </a:r>
          </a:p>
          <a:p>
            <a:pPr marL="171450" indent="-171450" algn="l" eaLnBrk="0" hangingPunct="0">
              <a:spcBef>
                <a:spcPct val="50000"/>
              </a:spcBef>
              <a:buFontTx/>
              <a:buAutoNum type="arabicParenR" startAt="3"/>
            </a:pPr>
            <a:r>
              <a:rPr lang="en-US" sz="1200" b="1"/>
              <a:t>irrigation status</a:t>
            </a:r>
          </a:p>
          <a:p>
            <a:pPr marL="171450" indent="-171450" algn="l" eaLnBrk="0" hangingPunct="0">
              <a:spcBef>
                <a:spcPct val="50000"/>
              </a:spcBef>
              <a:buFontTx/>
              <a:buAutoNum type="arabicParenR" startAt="3"/>
            </a:pPr>
            <a:r>
              <a:rPr lang="en-US" sz="1200" b="1"/>
              <a:t>elevation</a:t>
            </a:r>
          </a:p>
        </p:txBody>
      </p:sp>
      <p:grpSp>
        <p:nvGrpSpPr>
          <p:cNvPr id="3" name="Group 76"/>
          <p:cNvGrpSpPr>
            <a:grpSpLocks/>
          </p:cNvGrpSpPr>
          <p:nvPr/>
        </p:nvGrpSpPr>
        <p:grpSpPr bwMode="auto">
          <a:xfrm>
            <a:off x="381000" y="3313113"/>
            <a:ext cx="1371600" cy="1066800"/>
            <a:chOff x="6720" y="1872"/>
            <a:chExt cx="1769" cy="1158"/>
          </a:xfrm>
        </p:grpSpPr>
        <p:sp>
          <p:nvSpPr>
            <p:cNvPr id="26652" name="AutoShape 77"/>
            <p:cNvSpPr>
              <a:spLocks noChangeAspect="1" noChangeArrowheads="1" noTextEdit="1"/>
            </p:cNvSpPr>
            <p:nvPr/>
          </p:nvSpPr>
          <p:spPr bwMode="auto">
            <a:xfrm>
              <a:off x="6720" y="1872"/>
              <a:ext cx="1769" cy="1158"/>
            </a:xfrm>
            <a:prstGeom prst="rect">
              <a:avLst/>
            </a:prstGeom>
            <a:noFill/>
            <a:ln w="9525">
              <a:noFill/>
              <a:miter lim="800000"/>
              <a:headEnd/>
              <a:tailEnd/>
            </a:ln>
          </p:spPr>
          <p:txBody>
            <a:bodyPr/>
            <a:lstStyle/>
            <a:p>
              <a:endParaRPr lang="en-US"/>
            </a:p>
          </p:txBody>
        </p:sp>
        <p:pic>
          <p:nvPicPr>
            <p:cNvPr id="26653" name="Picture 78"/>
            <p:cNvPicPr>
              <a:picLocks noChangeAspect="1" noChangeArrowheads="1"/>
            </p:cNvPicPr>
            <p:nvPr/>
          </p:nvPicPr>
          <p:blipFill>
            <a:blip r:embed="rId5" cstate="print"/>
            <a:srcRect/>
            <a:stretch>
              <a:fillRect/>
            </a:stretch>
          </p:blipFill>
          <p:spPr bwMode="auto">
            <a:xfrm>
              <a:off x="6720" y="1872"/>
              <a:ext cx="1769" cy="1158"/>
            </a:xfrm>
            <a:prstGeom prst="rect">
              <a:avLst/>
            </a:prstGeom>
            <a:noFill/>
            <a:ln w="12700">
              <a:solidFill>
                <a:schemeClr val="tx1"/>
              </a:solidFill>
              <a:miter lim="800000"/>
              <a:headEnd/>
              <a:tailEnd/>
            </a:ln>
          </p:spPr>
        </p:pic>
        <p:sp>
          <p:nvSpPr>
            <p:cNvPr id="26654" name="Freeform 79"/>
            <p:cNvSpPr>
              <a:spLocks/>
            </p:cNvSpPr>
            <p:nvPr/>
          </p:nvSpPr>
          <p:spPr bwMode="auto">
            <a:xfrm>
              <a:off x="7024" y="1927"/>
              <a:ext cx="1003" cy="606"/>
            </a:xfrm>
            <a:custGeom>
              <a:avLst/>
              <a:gdLst>
                <a:gd name="T0" fmla="*/ 11 w 1616"/>
                <a:gd name="T1" fmla="*/ 69 h 1004"/>
                <a:gd name="T2" fmla="*/ 1 w 1616"/>
                <a:gd name="T3" fmla="*/ 57 h 1004"/>
                <a:gd name="T4" fmla="*/ 1 w 1616"/>
                <a:gd name="T5" fmla="*/ 40 h 1004"/>
                <a:gd name="T6" fmla="*/ 2 w 1616"/>
                <a:gd name="T7" fmla="*/ 22 h 1004"/>
                <a:gd name="T8" fmla="*/ 4 w 1616"/>
                <a:gd name="T9" fmla="*/ 0 h 1004"/>
                <a:gd name="T10" fmla="*/ 42 w 1616"/>
                <a:gd name="T11" fmla="*/ 1 h 1004"/>
                <a:gd name="T12" fmla="*/ 84 w 1616"/>
                <a:gd name="T13" fmla="*/ 1 h 1004"/>
                <a:gd name="T14" fmla="*/ 115 w 1616"/>
                <a:gd name="T15" fmla="*/ 1 h 1004"/>
                <a:gd name="T16" fmla="*/ 142 w 1616"/>
                <a:gd name="T17" fmla="*/ 1 h 1004"/>
                <a:gd name="T18" fmla="*/ 142 w 1616"/>
                <a:gd name="T19" fmla="*/ 5 h 1004"/>
                <a:gd name="T20" fmla="*/ 138 w 1616"/>
                <a:gd name="T21" fmla="*/ 8 h 1004"/>
                <a:gd name="T22" fmla="*/ 141 w 1616"/>
                <a:gd name="T23" fmla="*/ 13 h 1004"/>
                <a:gd name="T24" fmla="*/ 145 w 1616"/>
                <a:gd name="T25" fmla="*/ 14 h 1004"/>
                <a:gd name="T26" fmla="*/ 146 w 1616"/>
                <a:gd name="T27" fmla="*/ 22 h 1004"/>
                <a:gd name="T28" fmla="*/ 146 w 1616"/>
                <a:gd name="T29" fmla="*/ 33 h 1004"/>
                <a:gd name="T30" fmla="*/ 147 w 1616"/>
                <a:gd name="T31" fmla="*/ 57 h 1004"/>
                <a:gd name="T32" fmla="*/ 145 w 1616"/>
                <a:gd name="T33" fmla="*/ 59 h 1004"/>
                <a:gd name="T34" fmla="*/ 146 w 1616"/>
                <a:gd name="T35" fmla="*/ 60 h 1004"/>
                <a:gd name="T36" fmla="*/ 146 w 1616"/>
                <a:gd name="T37" fmla="*/ 62 h 1004"/>
                <a:gd name="T38" fmla="*/ 146 w 1616"/>
                <a:gd name="T39" fmla="*/ 63 h 1004"/>
                <a:gd name="T40" fmla="*/ 148 w 1616"/>
                <a:gd name="T41" fmla="*/ 65 h 1004"/>
                <a:gd name="T42" fmla="*/ 147 w 1616"/>
                <a:gd name="T43" fmla="*/ 68 h 1004"/>
                <a:gd name="T44" fmla="*/ 147 w 1616"/>
                <a:gd name="T45" fmla="*/ 69 h 1004"/>
                <a:gd name="T46" fmla="*/ 146 w 1616"/>
                <a:gd name="T47" fmla="*/ 71 h 1004"/>
                <a:gd name="T48" fmla="*/ 146 w 1616"/>
                <a:gd name="T49" fmla="*/ 72 h 1004"/>
                <a:gd name="T50" fmla="*/ 145 w 1616"/>
                <a:gd name="T51" fmla="*/ 75 h 1004"/>
                <a:gd name="T52" fmla="*/ 147 w 1616"/>
                <a:gd name="T53" fmla="*/ 76 h 1004"/>
                <a:gd name="T54" fmla="*/ 148 w 1616"/>
                <a:gd name="T55" fmla="*/ 78 h 1004"/>
                <a:gd name="T56" fmla="*/ 149 w 1616"/>
                <a:gd name="T57" fmla="*/ 80 h 1004"/>
                <a:gd name="T58" fmla="*/ 146 w 1616"/>
                <a:gd name="T59" fmla="*/ 80 h 1004"/>
                <a:gd name="T60" fmla="*/ 145 w 1616"/>
                <a:gd name="T61" fmla="*/ 79 h 1004"/>
                <a:gd name="T62" fmla="*/ 144 w 1616"/>
                <a:gd name="T63" fmla="*/ 77 h 1004"/>
                <a:gd name="T64" fmla="*/ 142 w 1616"/>
                <a:gd name="T65" fmla="*/ 76 h 1004"/>
                <a:gd name="T66" fmla="*/ 140 w 1616"/>
                <a:gd name="T67" fmla="*/ 75 h 1004"/>
                <a:gd name="T68" fmla="*/ 138 w 1616"/>
                <a:gd name="T69" fmla="*/ 75 h 1004"/>
                <a:gd name="T70" fmla="*/ 135 w 1616"/>
                <a:gd name="T71" fmla="*/ 74 h 1004"/>
                <a:gd name="T72" fmla="*/ 133 w 1616"/>
                <a:gd name="T73" fmla="*/ 72 h 1004"/>
                <a:gd name="T74" fmla="*/ 132 w 1616"/>
                <a:gd name="T75" fmla="*/ 72 h 1004"/>
                <a:gd name="T76" fmla="*/ 128 w 1616"/>
                <a:gd name="T77" fmla="*/ 72 h 1004"/>
                <a:gd name="T78" fmla="*/ 125 w 1616"/>
                <a:gd name="T79" fmla="*/ 72 h 1004"/>
                <a:gd name="T80" fmla="*/ 122 w 1616"/>
                <a:gd name="T81" fmla="*/ 72 h 1004"/>
                <a:gd name="T82" fmla="*/ 120 w 1616"/>
                <a:gd name="T83" fmla="*/ 72 h 1004"/>
                <a:gd name="T84" fmla="*/ 119 w 1616"/>
                <a:gd name="T85" fmla="*/ 75 h 1004"/>
                <a:gd name="T86" fmla="*/ 115 w 1616"/>
                <a:gd name="T87" fmla="*/ 74 h 1004"/>
                <a:gd name="T88" fmla="*/ 114 w 1616"/>
                <a:gd name="T89" fmla="*/ 73 h 1004"/>
                <a:gd name="T90" fmla="*/ 109 w 1616"/>
                <a:gd name="T91" fmla="*/ 71 h 1004"/>
                <a:gd name="T92" fmla="*/ 88 w 1616"/>
                <a:gd name="T93" fmla="*/ 70 h 1004"/>
                <a:gd name="T94" fmla="*/ 38 w 1616"/>
                <a:gd name="T95" fmla="*/ 69 h 10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16"/>
                <a:gd name="T145" fmla="*/ 0 h 1004"/>
                <a:gd name="T146" fmla="*/ 1616 w 1616"/>
                <a:gd name="T147" fmla="*/ 1004 h 10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16" h="1004">
                  <a:moveTo>
                    <a:pt x="264" y="859"/>
                  </a:moveTo>
                  <a:lnTo>
                    <a:pt x="218" y="859"/>
                  </a:lnTo>
                  <a:lnTo>
                    <a:pt x="118" y="859"/>
                  </a:lnTo>
                  <a:lnTo>
                    <a:pt x="0" y="850"/>
                  </a:lnTo>
                  <a:lnTo>
                    <a:pt x="9" y="715"/>
                  </a:lnTo>
                  <a:lnTo>
                    <a:pt x="9" y="706"/>
                  </a:lnTo>
                  <a:lnTo>
                    <a:pt x="9" y="606"/>
                  </a:lnTo>
                  <a:lnTo>
                    <a:pt x="18" y="515"/>
                  </a:lnTo>
                  <a:lnTo>
                    <a:pt x="18" y="506"/>
                  </a:lnTo>
                  <a:lnTo>
                    <a:pt x="18" y="398"/>
                  </a:lnTo>
                  <a:lnTo>
                    <a:pt x="28" y="271"/>
                  </a:lnTo>
                  <a:lnTo>
                    <a:pt x="37" y="208"/>
                  </a:lnTo>
                  <a:lnTo>
                    <a:pt x="46" y="18"/>
                  </a:lnTo>
                  <a:lnTo>
                    <a:pt x="46" y="0"/>
                  </a:lnTo>
                  <a:lnTo>
                    <a:pt x="255" y="9"/>
                  </a:lnTo>
                  <a:lnTo>
                    <a:pt x="264" y="9"/>
                  </a:lnTo>
                  <a:lnTo>
                    <a:pt x="454" y="18"/>
                  </a:lnTo>
                  <a:lnTo>
                    <a:pt x="754" y="18"/>
                  </a:lnTo>
                  <a:lnTo>
                    <a:pt x="881" y="18"/>
                  </a:lnTo>
                  <a:lnTo>
                    <a:pt x="917" y="18"/>
                  </a:lnTo>
                  <a:lnTo>
                    <a:pt x="1063" y="18"/>
                  </a:lnTo>
                  <a:lnTo>
                    <a:pt x="1117" y="18"/>
                  </a:lnTo>
                  <a:lnTo>
                    <a:pt x="1253" y="18"/>
                  </a:lnTo>
                  <a:lnTo>
                    <a:pt x="1262" y="18"/>
                  </a:lnTo>
                  <a:lnTo>
                    <a:pt x="1417" y="9"/>
                  </a:lnTo>
                  <a:lnTo>
                    <a:pt x="1544" y="9"/>
                  </a:lnTo>
                  <a:lnTo>
                    <a:pt x="1544" y="45"/>
                  </a:lnTo>
                  <a:lnTo>
                    <a:pt x="1535" y="63"/>
                  </a:lnTo>
                  <a:lnTo>
                    <a:pt x="1498" y="90"/>
                  </a:lnTo>
                  <a:lnTo>
                    <a:pt x="1489" y="108"/>
                  </a:lnTo>
                  <a:lnTo>
                    <a:pt x="1498" y="108"/>
                  </a:lnTo>
                  <a:lnTo>
                    <a:pt x="1508" y="126"/>
                  </a:lnTo>
                  <a:lnTo>
                    <a:pt x="1517" y="144"/>
                  </a:lnTo>
                  <a:lnTo>
                    <a:pt x="1526" y="162"/>
                  </a:lnTo>
                  <a:lnTo>
                    <a:pt x="1544" y="162"/>
                  </a:lnTo>
                  <a:lnTo>
                    <a:pt x="1562" y="172"/>
                  </a:lnTo>
                  <a:lnTo>
                    <a:pt x="1571" y="181"/>
                  </a:lnTo>
                  <a:lnTo>
                    <a:pt x="1580" y="190"/>
                  </a:lnTo>
                  <a:lnTo>
                    <a:pt x="1580" y="199"/>
                  </a:lnTo>
                  <a:lnTo>
                    <a:pt x="1580" y="280"/>
                  </a:lnTo>
                  <a:lnTo>
                    <a:pt x="1580" y="334"/>
                  </a:lnTo>
                  <a:lnTo>
                    <a:pt x="1589" y="380"/>
                  </a:lnTo>
                  <a:lnTo>
                    <a:pt x="1589" y="407"/>
                  </a:lnTo>
                  <a:lnTo>
                    <a:pt x="1589" y="506"/>
                  </a:lnTo>
                  <a:lnTo>
                    <a:pt x="1598" y="606"/>
                  </a:lnTo>
                  <a:lnTo>
                    <a:pt x="1598" y="715"/>
                  </a:lnTo>
                  <a:lnTo>
                    <a:pt x="1571" y="715"/>
                  </a:lnTo>
                  <a:lnTo>
                    <a:pt x="1571" y="733"/>
                  </a:lnTo>
                  <a:lnTo>
                    <a:pt x="1580" y="742"/>
                  </a:lnTo>
                  <a:lnTo>
                    <a:pt x="1589" y="742"/>
                  </a:lnTo>
                  <a:lnTo>
                    <a:pt x="1589" y="751"/>
                  </a:lnTo>
                  <a:lnTo>
                    <a:pt x="1589" y="769"/>
                  </a:lnTo>
                  <a:lnTo>
                    <a:pt x="1580" y="769"/>
                  </a:lnTo>
                  <a:lnTo>
                    <a:pt x="1580" y="778"/>
                  </a:lnTo>
                  <a:lnTo>
                    <a:pt x="1580" y="787"/>
                  </a:lnTo>
                  <a:lnTo>
                    <a:pt x="1598" y="787"/>
                  </a:lnTo>
                  <a:lnTo>
                    <a:pt x="1598" y="796"/>
                  </a:lnTo>
                  <a:lnTo>
                    <a:pt x="1607" y="814"/>
                  </a:lnTo>
                  <a:lnTo>
                    <a:pt x="1607" y="832"/>
                  </a:lnTo>
                  <a:lnTo>
                    <a:pt x="1598" y="841"/>
                  </a:lnTo>
                  <a:lnTo>
                    <a:pt x="1589" y="841"/>
                  </a:lnTo>
                  <a:lnTo>
                    <a:pt x="1598" y="850"/>
                  </a:lnTo>
                  <a:lnTo>
                    <a:pt x="1598" y="859"/>
                  </a:lnTo>
                  <a:lnTo>
                    <a:pt x="1598" y="869"/>
                  </a:lnTo>
                  <a:lnTo>
                    <a:pt x="1589" y="878"/>
                  </a:lnTo>
                  <a:lnTo>
                    <a:pt x="1589" y="887"/>
                  </a:lnTo>
                  <a:lnTo>
                    <a:pt x="1589" y="896"/>
                  </a:lnTo>
                  <a:lnTo>
                    <a:pt x="1580" y="905"/>
                  </a:lnTo>
                  <a:lnTo>
                    <a:pt x="1580" y="914"/>
                  </a:lnTo>
                  <a:lnTo>
                    <a:pt x="1571" y="923"/>
                  </a:lnTo>
                  <a:lnTo>
                    <a:pt x="1571" y="932"/>
                  </a:lnTo>
                  <a:lnTo>
                    <a:pt x="1571" y="941"/>
                  </a:lnTo>
                  <a:lnTo>
                    <a:pt x="1589" y="950"/>
                  </a:lnTo>
                  <a:lnTo>
                    <a:pt x="1598" y="950"/>
                  </a:lnTo>
                  <a:lnTo>
                    <a:pt x="1598" y="959"/>
                  </a:lnTo>
                  <a:lnTo>
                    <a:pt x="1607" y="977"/>
                  </a:lnTo>
                  <a:lnTo>
                    <a:pt x="1607" y="995"/>
                  </a:lnTo>
                  <a:lnTo>
                    <a:pt x="1616" y="1004"/>
                  </a:lnTo>
                  <a:lnTo>
                    <a:pt x="1607" y="1004"/>
                  </a:lnTo>
                  <a:lnTo>
                    <a:pt x="1598" y="995"/>
                  </a:lnTo>
                  <a:lnTo>
                    <a:pt x="1589" y="995"/>
                  </a:lnTo>
                  <a:lnTo>
                    <a:pt x="1580" y="995"/>
                  </a:lnTo>
                  <a:lnTo>
                    <a:pt x="1571" y="986"/>
                  </a:lnTo>
                  <a:lnTo>
                    <a:pt x="1553" y="968"/>
                  </a:lnTo>
                  <a:lnTo>
                    <a:pt x="1562" y="959"/>
                  </a:lnTo>
                  <a:lnTo>
                    <a:pt x="1553" y="950"/>
                  </a:lnTo>
                  <a:lnTo>
                    <a:pt x="1535" y="950"/>
                  </a:lnTo>
                  <a:lnTo>
                    <a:pt x="1535" y="941"/>
                  </a:lnTo>
                  <a:lnTo>
                    <a:pt x="1517" y="941"/>
                  </a:lnTo>
                  <a:lnTo>
                    <a:pt x="1498" y="941"/>
                  </a:lnTo>
                  <a:lnTo>
                    <a:pt x="1498" y="932"/>
                  </a:lnTo>
                  <a:lnTo>
                    <a:pt x="1489" y="932"/>
                  </a:lnTo>
                  <a:lnTo>
                    <a:pt x="1471" y="923"/>
                  </a:lnTo>
                  <a:lnTo>
                    <a:pt x="1462" y="914"/>
                  </a:lnTo>
                  <a:lnTo>
                    <a:pt x="1453" y="914"/>
                  </a:lnTo>
                  <a:lnTo>
                    <a:pt x="1444" y="905"/>
                  </a:lnTo>
                  <a:lnTo>
                    <a:pt x="1435" y="905"/>
                  </a:lnTo>
                  <a:lnTo>
                    <a:pt x="1426" y="905"/>
                  </a:lnTo>
                  <a:lnTo>
                    <a:pt x="1408" y="905"/>
                  </a:lnTo>
                  <a:lnTo>
                    <a:pt x="1399" y="905"/>
                  </a:lnTo>
                  <a:lnTo>
                    <a:pt x="1389" y="905"/>
                  </a:lnTo>
                  <a:lnTo>
                    <a:pt x="1371" y="905"/>
                  </a:lnTo>
                  <a:lnTo>
                    <a:pt x="1362" y="905"/>
                  </a:lnTo>
                  <a:lnTo>
                    <a:pt x="1344" y="914"/>
                  </a:lnTo>
                  <a:lnTo>
                    <a:pt x="1344" y="905"/>
                  </a:lnTo>
                  <a:lnTo>
                    <a:pt x="1326" y="905"/>
                  </a:lnTo>
                  <a:lnTo>
                    <a:pt x="1317" y="905"/>
                  </a:lnTo>
                  <a:lnTo>
                    <a:pt x="1308" y="905"/>
                  </a:lnTo>
                  <a:lnTo>
                    <a:pt x="1308" y="914"/>
                  </a:lnTo>
                  <a:lnTo>
                    <a:pt x="1299" y="923"/>
                  </a:lnTo>
                  <a:lnTo>
                    <a:pt x="1290" y="932"/>
                  </a:lnTo>
                  <a:lnTo>
                    <a:pt x="1281" y="932"/>
                  </a:lnTo>
                  <a:lnTo>
                    <a:pt x="1271" y="932"/>
                  </a:lnTo>
                  <a:lnTo>
                    <a:pt x="1253" y="923"/>
                  </a:lnTo>
                  <a:lnTo>
                    <a:pt x="1253" y="914"/>
                  </a:lnTo>
                  <a:lnTo>
                    <a:pt x="1244" y="914"/>
                  </a:lnTo>
                  <a:lnTo>
                    <a:pt x="1217" y="905"/>
                  </a:lnTo>
                  <a:lnTo>
                    <a:pt x="1199" y="887"/>
                  </a:lnTo>
                  <a:lnTo>
                    <a:pt x="1181" y="887"/>
                  </a:lnTo>
                  <a:lnTo>
                    <a:pt x="1172" y="869"/>
                  </a:lnTo>
                  <a:lnTo>
                    <a:pt x="1017" y="869"/>
                  </a:lnTo>
                  <a:lnTo>
                    <a:pt x="954" y="878"/>
                  </a:lnTo>
                  <a:lnTo>
                    <a:pt x="817" y="878"/>
                  </a:lnTo>
                  <a:lnTo>
                    <a:pt x="600" y="878"/>
                  </a:lnTo>
                  <a:lnTo>
                    <a:pt x="418" y="869"/>
                  </a:lnTo>
                  <a:lnTo>
                    <a:pt x="264" y="859"/>
                  </a:lnTo>
                </a:path>
              </a:pathLst>
            </a:custGeom>
            <a:noFill/>
            <a:ln w="0">
              <a:solidFill>
                <a:srgbClr val="000000"/>
              </a:solidFill>
              <a:round/>
              <a:headEnd/>
              <a:tailEnd/>
            </a:ln>
          </p:spPr>
          <p:txBody>
            <a:bodyPr/>
            <a:lstStyle/>
            <a:p>
              <a:endParaRPr lang="en-US"/>
            </a:p>
          </p:txBody>
        </p:sp>
        <p:sp>
          <p:nvSpPr>
            <p:cNvPr id="26655" name="Freeform 80"/>
            <p:cNvSpPr>
              <a:spLocks/>
            </p:cNvSpPr>
            <p:nvPr/>
          </p:nvSpPr>
          <p:spPr bwMode="auto">
            <a:xfrm>
              <a:off x="7007" y="2440"/>
              <a:ext cx="1195" cy="535"/>
            </a:xfrm>
            <a:custGeom>
              <a:avLst/>
              <a:gdLst>
                <a:gd name="T0" fmla="*/ 40 w 1925"/>
                <a:gd name="T1" fmla="*/ 61 h 887"/>
                <a:gd name="T2" fmla="*/ 29 w 1925"/>
                <a:gd name="T3" fmla="*/ 47 h 887"/>
                <a:gd name="T4" fmla="*/ 0 w 1925"/>
                <a:gd name="T5" fmla="*/ 46 h 887"/>
                <a:gd name="T6" fmla="*/ 1 w 1925"/>
                <a:gd name="T7" fmla="*/ 24 h 887"/>
                <a:gd name="T8" fmla="*/ 22 w 1925"/>
                <a:gd name="T9" fmla="*/ 1 h 887"/>
                <a:gd name="T10" fmla="*/ 78 w 1925"/>
                <a:gd name="T11" fmla="*/ 2 h 887"/>
                <a:gd name="T12" fmla="*/ 111 w 1925"/>
                <a:gd name="T13" fmla="*/ 3 h 887"/>
                <a:gd name="T14" fmla="*/ 119 w 1925"/>
                <a:gd name="T15" fmla="*/ 5 h 887"/>
                <a:gd name="T16" fmla="*/ 120 w 1925"/>
                <a:gd name="T17" fmla="*/ 7 h 887"/>
                <a:gd name="T18" fmla="*/ 124 w 1925"/>
                <a:gd name="T19" fmla="*/ 4 h 887"/>
                <a:gd name="T20" fmla="*/ 127 w 1925"/>
                <a:gd name="T21" fmla="*/ 4 h 887"/>
                <a:gd name="T22" fmla="*/ 130 w 1925"/>
                <a:gd name="T23" fmla="*/ 4 h 887"/>
                <a:gd name="T24" fmla="*/ 134 w 1925"/>
                <a:gd name="T25" fmla="*/ 4 h 887"/>
                <a:gd name="T26" fmla="*/ 137 w 1925"/>
                <a:gd name="T27" fmla="*/ 5 h 887"/>
                <a:gd name="T28" fmla="*/ 141 w 1925"/>
                <a:gd name="T29" fmla="*/ 7 h 887"/>
                <a:gd name="T30" fmla="*/ 142 w 1925"/>
                <a:gd name="T31" fmla="*/ 7 h 887"/>
                <a:gd name="T32" fmla="*/ 146 w 1925"/>
                <a:gd name="T33" fmla="*/ 8 h 887"/>
                <a:gd name="T34" fmla="*/ 146 w 1925"/>
                <a:gd name="T35" fmla="*/ 10 h 887"/>
                <a:gd name="T36" fmla="*/ 149 w 1925"/>
                <a:gd name="T37" fmla="*/ 11 h 887"/>
                <a:gd name="T38" fmla="*/ 152 w 1925"/>
                <a:gd name="T39" fmla="*/ 13 h 887"/>
                <a:gd name="T40" fmla="*/ 152 w 1925"/>
                <a:gd name="T41" fmla="*/ 15 h 887"/>
                <a:gd name="T42" fmla="*/ 154 w 1925"/>
                <a:gd name="T43" fmla="*/ 17 h 887"/>
                <a:gd name="T44" fmla="*/ 155 w 1925"/>
                <a:gd name="T45" fmla="*/ 20 h 887"/>
                <a:gd name="T46" fmla="*/ 156 w 1925"/>
                <a:gd name="T47" fmla="*/ 24 h 887"/>
                <a:gd name="T48" fmla="*/ 158 w 1925"/>
                <a:gd name="T49" fmla="*/ 25 h 887"/>
                <a:gd name="T50" fmla="*/ 159 w 1925"/>
                <a:gd name="T51" fmla="*/ 30 h 887"/>
                <a:gd name="T52" fmla="*/ 159 w 1925"/>
                <a:gd name="T53" fmla="*/ 31 h 887"/>
                <a:gd name="T54" fmla="*/ 160 w 1925"/>
                <a:gd name="T55" fmla="*/ 34 h 887"/>
                <a:gd name="T56" fmla="*/ 161 w 1925"/>
                <a:gd name="T57" fmla="*/ 34 h 887"/>
                <a:gd name="T58" fmla="*/ 163 w 1925"/>
                <a:gd name="T59" fmla="*/ 36 h 887"/>
                <a:gd name="T60" fmla="*/ 164 w 1925"/>
                <a:gd name="T61" fmla="*/ 40 h 887"/>
                <a:gd name="T62" fmla="*/ 163 w 1925"/>
                <a:gd name="T63" fmla="*/ 41 h 887"/>
                <a:gd name="T64" fmla="*/ 164 w 1925"/>
                <a:gd name="T65" fmla="*/ 42 h 887"/>
                <a:gd name="T66" fmla="*/ 165 w 1925"/>
                <a:gd name="T67" fmla="*/ 46 h 887"/>
                <a:gd name="T68" fmla="*/ 166 w 1925"/>
                <a:gd name="T69" fmla="*/ 49 h 887"/>
                <a:gd name="T70" fmla="*/ 168 w 1925"/>
                <a:gd name="T71" fmla="*/ 55 h 887"/>
                <a:gd name="T72" fmla="*/ 169 w 1925"/>
                <a:gd name="T73" fmla="*/ 57 h 887"/>
                <a:gd name="T74" fmla="*/ 170 w 1925"/>
                <a:gd name="T75" fmla="*/ 56 h 887"/>
                <a:gd name="T76" fmla="*/ 170 w 1925"/>
                <a:gd name="T77" fmla="*/ 61 h 887"/>
                <a:gd name="T78" fmla="*/ 170 w 1925"/>
                <a:gd name="T79" fmla="*/ 62 h 887"/>
                <a:gd name="T80" fmla="*/ 174 w 1925"/>
                <a:gd name="T81" fmla="*/ 64 h 887"/>
                <a:gd name="T82" fmla="*/ 176 w 1925"/>
                <a:gd name="T83" fmla="*/ 66 h 887"/>
                <a:gd name="T84" fmla="*/ 176 w 1925"/>
                <a:gd name="T85" fmla="*/ 68 h 887"/>
                <a:gd name="T86" fmla="*/ 168 w 1925"/>
                <a:gd name="T87" fmla="*/ 69 h 887"/>
                <a:gd name="T88" fmla="*/ 147 w 1925"/>
                <a:gd name="T89" fmla="*/ 70 h 887"/>
                <a:gd name="T90" fmla="*/ 124 w 1925"/>
                <a:gd name="T91" fmla="*/ 70 h 887"/>
                <a:gd name="T92" fmla="*/ 101 w 1925"/>
                <a:gd name="T93" fmla="*/ 71 h 887"/>
                <a:gd name="T94" fmla="*/ 78 w 1925"/>
                <a:gd name="T95" fmla="*/ 71 h 887"/>
                <a:gd name="T96" fmla="*/ 53 w 1925"/>
                <a:gd name="T97" fmla="*/ 71 h 8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25"/>
                <a:gd name="T148" fmla="*/ 0 h 887"/>
                <a:gd name="T149" fmla="*/ 1925 w 1925"/>
                <a:gd name="T150" fmla="*/ 887 h 88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25" h="887">
                  <a:moveTo>
                    <a:pt x="572" y="887"/>
                  </a:moveTo>
                  <a:lnTo>
                    <a:pt x="427" y="878"/>
                  </a:lnTo>
                  <a:lnTo>
                    <a:pt x="436" y="779"/>
                  </a:lnTo>
                  <a:lnTo>
                    <a:pt x="436" y="761"/>
                  </a:lnTo>
                  <a:lnTo>
                    <a:pt x="436" y="679"/>
                  </a:lnTo>
                  <a:lnTo>
                    <a:pt x="436" y="670"/>
                  </a:lnTo>
                  <a:lnTo>
                    <a:pt x="436" y="598"/>
                  </a:lnTo>
                  <a:lnTo>
                    <a:pt x="309" y="589"/>
                  </a:lnTo>
                  <a:lnTo>
                    <a:pt x="145" y="580"/>
                  </a:lnTo>
                  <a:lnTo>
                    <a:pt x="109" y="580"/>
                  </a:lnTo>
                  <a:lnTo>
                    <a:pt x="0" y="580"/>
                  </a:lnTo>
                  <a:lnTo>
                    <a:pt x="9" y="462"/>
                  </a:lnTo>
                  <a:lnTo>
                    <a:pt x="9" y="417"/>
                  </a:lnTo>
                  <a:lnTo>
                    <a:pt x="9" y="372"/>
                  </a:lnTo>
                  <a:lnTo>
                    <a:pt x="18" y="290"/>
                  </a:lnTo>
                  <a:lnTo>
                    <a:pt x="18" y="109"/>
                  </a:lnTo>
                  <a:lnTo>
                    <a:pt x="27" y="0"/>
                  </a:lnTo>
                  <a:lnTo>
                    <a:pt x="145" y="9"/>
                  </a:lnTo>
                  <a:lnTo>
                    <a:pt x="245" y="9"/>
                  </a:lnTo>
                  <a:lnTo>
                    <a:pt x="291" y="9"/>
                  </a:lnTo>
                  <a:lnTo>
                    <a:pt x="445" y="19"/>
                  </a:lnTo>
                  <a:lnTo>
                    <a:pt x="627" y="28"/>
                  </a:lnTo>
                  <a:lnTo>
                    <a:pt x="844" y="28"/>
                  </a:lnTo>
                  <a:lnTo>
                    <a:pt x="981" y="28"/>
                  </a:lnTo>
                  <a:lnTo>
                    <a:pt x="1044" y="19"/>
                  </a:lnTo>
                  <a:lnTo>
                    <a:pt x="1199" y="19"/>
                  </a:lnTo>
                  <a:lnTo>
                    <a:pt x="1208" y="37"/>
                  </a:lnTo>
                  <a:lnTo>
                    <a:pt x="1226" y="37"/>
                  </a:lnTo>
                  <a:lnTo>
                    <a:pt x="1244" y="55"/>
                  </a:lnTo>
                  <a:lnTo>
                    <a:pt x="1271" y="64"/>
                  </a:lnTo>
                  <a:lnTo>
                    <a:pt x="1280" y="64"/>
                  </a:lnTo>
                  <a:lnTo>
                    <a:pt x="1280" y="73"/>
                  </a:lnTo>
                  <a:lnTo>
                    <a:pt x="1298" y="82"/>
                  </a:lnTo>
                  <a:lnTo>
                    <a:pt x="1308" y="82"/>
                  </a:lnTo>
                  <a:lnTo>
                    <a:pt x="1317" y="82"/>
                  </a:lnTo>
                  <a:lnTo>
                    <a:pt x="1326" y="73"/>
                  </a:lnTo>
                  <a:lnTo>
                    <a:pt x="1335" y="64"/>
                  </a:lnTo>
                  <a:lnTo>
                    <a:pt x="1335" y="55"/>
                  </a:lnTo>
                  <a:lnTo>
                    <a:pt x="1344" y="55"/>
                  </a:lnTo>
                  <a:lnTo>
                    <a:pt x="1353" y="55"/>
                  </a:lnTo>
                  <a:lnTo>
                    <a:pt x="1371" y="55"/>
                  </a:lnTo>
                  <a:lnTo>
                    <a:pt x="1371" y="64"/>
                  </a:lnTo>
                  <a:lnTo>
                    <a:pt x="1389" y="55"/>
                  </a:lnTo>
                  <a:lnTo>
                    <a:pt x="1398" y="55"/>
                  </a:lnTo>
                  <a:lnTo>
                    <a:pt x="1416" y="55"/>
                  </a:lnTo>
                  <a:lnTo>
                    <a:pt x="1426" y="55"/>
                  </a:lnTo>
                  <a:lnTo>
                    <a:pt x="1435" y="55"/>
                  </a:lnTo>
                  <a:lnTo>
                    <a:pt x="1453" y="55"/>
                  </a:lnTo>
                  <a:lnTo>
                    <a:pt x="1462" y="55"/>
                  </a:lnTo>
                  <a:lnTo>
                    <a:pt x="1471" y="55"/>
                  </a:lnTo>
                  <a:lnTo>
                    <a:pt x="1480" y="64"/>
                  </a:lnTo>
                  <a:lnTo>
                    <a:pt x="1489" y="64"/>
                  </a:lnTo>
                  <a:lnTo>
                    <a:pt x="1498" y="73"/>
                  </a:lnTo>
                  <a:lnTo>
                    <a:pt x="1516" y="82"/>
                  </a:lnTo>
                  <a:lnTo>
                    <a:pt x="1525" y="82"/>
                  </a:lnTo>
                  <a:lnTo>
                    <a:pt x="1525" y="91"/>
                  </a:lnTo>
                  <a:lnTo>
                    <a:pt x="1544" y="91"/>
                  </a:lnTo>
                  <a:lnTo>
                    <a:pt x="1562" y="91"/>
                  </a:lnTo>
                  <a:lnTo>
                    <a:pt x="1562" y="100"/>
                  </a:lnTo>
                  <a:lnTo>
                    <a:pt x="1580" y="100"/>
                  </a:lnTo>
                  <a:lnTo>
                    <a:pt x="1589" y="109"/>
                  </a:lnTo>
                  <a:lnTo>
                    <a:pt x="1580" y="118"/>
                  </a:lnTo>
                  <a:lnTo>
                    <a:pt x="1598" y="136"/>
                  </a:lnTo>
                  <a:lnTo>
                    <a:pt x="1607" y="145"/>
                  </a:lnTo>
                  <a:lnTo>
                    <a:pt x="1616" y="145"/>
                  </a:lnTo>
                  <a:lnTo>
                    <a:pt x="1625" y="145"/>
                  </a:lnTo>
                  <a:lnTo>
                    <a:pt x="1634" y="154"/>
                  </a:lnTo>
                  <a:lnTo>
                    <a:pt x="1643" y="154"/>
                  </a:lnTo>
                  <a:lnTo>
                    <a:pt x="1653" y="154"/>
                  </a:lnTo>
                  <a:lnTo>
                    <a:pt x="1653" y="163"/>
                  </a:lnTo>
                  <a:lnTo>
                    <a:pt x="1653" y="172"/>
                  </a:lnTo>
                  <a:lnTo>
                    <a:pt x="1653" y="181"/>
                  </a:lnTo>
                  <a:lnTo>
                    <a:pt x="1653" y="190"/>
                  </a:lnTo>
                  <a:lnTo>
                    <a:pt x="1653" y="200"/>
                  </a:lnTo>
                  <a:lnTo>
                    <a:pt x="1662" y="209"/>
                  </a:lnTo>
                  <a:lnTo>
                    <a:pt x="1671" y="209"/>
                  </a:lnTo>
                  <a:lnTo>
                    <a:pt x="1671" y="218"/>
                  </a:lnTo>
                  <a:lnTo>
                    <a:pt x="1671" y="227"/>
                  </a:lnTo>
                  <a:lnTo>
                    <a:pt x="1662" y="227"/>
                  </a:lnTo>
                  <a:lnTo>
                    <a:pt x="1671" y="245"/>
                  </a:lnTo>
                  <a:lnTo>
                    <a:pt x="1680" y="254"/>
                  </a:lnTo>
                  <a:lnTo>
                    <a:pt x="1689" y="281"/>
                  </a:lnTo>
                  <a:lnTo>
                    <a:pt x="1689" y="290"/>
                  </a:lnTo>
                  <a:lnTo>
                    <a:pt x="1698" y="290"/>
                  </a:lnTo>
                  <a:lnTo>
                    <a:pt x="1707" y="299"/>
                  </a:lnTo>
                  <a:lnTo>
                    <a:pt x="1716" y="299"/>
                  </a:lnTo>
                  <a:lnTo>
                    <a:pt x="1716" y="308"/>
                  </a:lnTo>
                  <a:lnTo>
                    <a:pt x="1716" y="317"/>
                  </a:lnTo>
                  <a:lnTo>
                    <a:pt x="1716" y="326"/>
                  </a:lnTo>
                  <a:lnTo>
                    <a:pt x="1734" y="353"/>
                  </a:lnTo>
                  <a:lnTo>
                    <a:pt x="1725" y="362"/>
                  </a:lnTo>
                  <a:lnTo>
                    <a:pt x="1725" y="372"/>
                  </a:lnTo>
                  <a:lnTo>
                    <a:pt x="1734" y="372"/>
                  </a:lnTo>
                  <a:lnTo>
                    <a:pt x="1725" y="381"/>
                  </a:lnTo>
                  <a:lnTo>
                    <a:pt x="1725" y="390"/>
                  </a:lnTo>
                  <a:lnTo>
                    <a:pt x="1725" y="408"/>
                  </a:lnTo>
                  <a:lnTo>
                    <a:pt x="1734" y="417"/>
                  </a:lnTo>
                  <a:lnTo>
                    <a:pt x="1734" y="426"/>
                  </a:lnTo>
                  <a:lnTo>
                    <a:pt x="1743" y="426"/>
                  </a:lnTo>
                  <a:lnTo>
                    <a:pt x="1752" y="426"/>
                  </a:lnTo>
                  <a:lnTo>
                    <a:pt x="1752" y="435"/>
                  </a:lnTo>
                  <a:lnTo>
                    <a:pt x="1762" y="444"/>
                  </a:lnTo>
                  <a:lnTo>
                    <a:pt x="1762" y="462"/>
                  </a:lnTo>
                  <a:lnTo>
                    <a:pt x="1762" y="480"/>
                  </a:lnTo>
                  <a:lnTo>
                    <a:pt x="1780" y="489"/>
                  </a:lnTo>
                  <a:lnTo>
                    <a:pt x="1780" y="498"/>
                  </a:lnTo>
                  <a:lnTo>
                    <a:pt x="1771" y="489"/>
                  </a:lnTo>
                  <a:lnTo>
                    <a:pt x="1771" y="507"/>
                  </a:lnTo>
                  <a:lnTo>
                    <a:pt x="1771" y="516"/>
                  </a:lnTo>
                  <a:lnTo>
                    <a:pt x="1789" y="525"/>
                  </a:lnTo>
                  <a:lnTo>
                    <a:pt x="1780" y="525"/>
                  </a:lnTo>
                  <a:lnTo>
                    <a:pt x="1789" y="544"/>
                  </a:lnTo>
                  <a:lnTo>
                    <a:pt x="1780" y="562"/>
                  </a:lnTo>
                  <a:lnTo>
                    <a:pt x="1789" y="562"/>
                  </a:lnTo>
                  <a:lnTo>
                    <a:pt x="1789" y="580"/>
                  </a:lnTo>
                  <a:lnTo>
                    <a:pt x="1798" y="580"/>
                  </a:lnTo>
                  <a:lnTo>
                    <a:pt x="1798" y="607"/>
                  </a:lnTo>
                  <a:lnTo>
                    <a:pt x="1798" y="616"/>
                  </a:lnTo>
                  <a:lnTo>
                    <a:pt x="1798" y="634"/>
                  </a:lnTo>
                  <a:lnTo>
                    <a:pt x="1789" y="652"/>
                  </a:lnTo>
                  <a:lnTo>
                    <a:pt x="1816" y="679"/>
                  </a:lnTo>
                  <a:lnTo>
                    <a:pt x="1816" y="688"/>
                  </a:lnTo>
                  <a:lnTo>
                    <a:pt x="1816" y="697"/>
                  </a:lnTo>
                  <a:lnTo>
                    <a:pt x="1816" y="706"/>
                  </a:lnTo>
                  <a:lnTo>
                    <a:pt x="1825" y="706"/>
                  </a:lnTo>
                  <a:lnTo>
                    <a:pt x="1834" y="715"/>
                  </a:lnTo>
                  <a:lnTo>
                    <a:pt x="1834" y="697"/>
                  </a:lnTo>
                  <a:lnTo>
                    <a:pt x="1843" y="706"/>
                  </a:lnTo>
                  <a:lnTo>
                    <a:pt x="1834" y="715"/>
                  </a:lnTo>
                  <a:lnTo>
                    <a:pt x="1834" y="725"/>
                  </a:lnTo>
                  <a:lnTo>
                    <a:pt x="1843" y="752"/>
                  </a:lnTo>
                  <a:lnTo>
                    <a:pt x="1843" y="761"/>
                  </a:lnTo>
                  <a:lnTo>
                    <a:pt x="1852" y="761"/>
                  </a:lnTo>
                  <a:lnTo>
                    <a:pt x="1852" y="770"/>
                  </a:lnTo>
                  <a:lnTo>
                    <a:pt x="1843" y="770"/>
                  </a:lnTo>
                  <a:lnTo>
                    <a:pt x="1852" y="770"/>
                  </a:lnTo>
                  <a:lnTo>
                    <a:pt x="1870" y="788"/>
                  </a:lnTo>
                  <a:lnTo>
                    <a:pt x="1880" y="797"/>
                  </a:lnTo>
                  <a:lnTo>
                    <a:pt x="1889" y="797"/>
                  </a:lnTo>
                  <a:lnTo>
                    <a:pt x="1889" y="806"/>
                  </a:lnTo>
                  <a:lnTo>
                    <a:pt x="1898" y="824"/>
                  </a:lnTo>
                  <a:lnTo>
                    <a:pt x="1907" y="824"/>
                  </a:lnTo>
                  <a:lnTo>
                    <a:pt x="1907" y="833"/>
                  </a:lnTo>
                  <a:lnTo>
                    <a:pt x="1898" y="833"/>
                  </a:lnTo>
                  <a:lnTo>
                    <a:pt x="1898" y="842"/>
                  </a:lnTo>
                  <a:lnTo>
                    <a:pt x="1907" y="842"/>
                  </a:lnTo>
                  <a:lnTo>
                    <a:pt x="1907" y="851"/>
                  </a:lnTo>
                  <a:lnTo>
                    <a:pt x="1916" y="851"/>
                  </a:lnTo>
                  <a:lnTo>
                    <a:pt x="1925" y="860"/>
                  </a:lnTo>
                  <a:lnTo>
                    <a:pt x="1916" y="860"/>
                  </a:lnTo>
                  <a:lnTo>
                    <a:pt x="1816" y="869"/>
                  </a:lnTo>
                  <a:lnTo>
                    <a:pt x="1771" y="869"/>
                  </a:lnTo>
                  <a:lnTo>
                    <a:pt x="1716" y="869"/>
                  </a:lnTo>
                  <a:lnTo>
                    <a:pt x="1671" y="869"/>
                  </a:lnTo>
                  <a:lnTo>
                    <a:pt x="1598" y="878"/>
                  </a:lnTo>
                  <a:lnTo>
                    <a:pt x="1571" y="878"/>
                  </a:lnTo>
                  <a:lnTo>
                    <a:pt x="1471" y="878"/>
                  </a:lnTo>
                  <a:lnTo>
                    <a:pt x="1371" y="878"/>
                  </a:lnTo>
                  <a:lnTo>
                    <a:pt x="1344" y="878"/>
                  </a:lnTo>
                  <a:lnTo>
                    <a:pt x="1271" y="887"/>
                  </a:lnTo>
                  <a:lnTo>
                    <a:pt x="1217" y="887"/>
                  </a:lnTo>
                  <a:lnTo>
                    <a:pt x="1171" y="887"/>
                  </a:lnTo>
                  <a:lnTo>
                    <a:pt x="1090" y="887"/>
                  </a:lnTo>
                  <a:lnTo>
                    <a:pt x="1062" y="887"/>
                  </a:lnTo>
                  <a:lnTo>
                    <a:pt x="972" y="887"/>
                  </a:lnTo>
                  <a:lnTo>
                    <a:pt x="844" y="887"/>
                  </a:lnTo>
                  <a:lnTo>
                    <a:pt x="726" y="887"/>
                  </a:lnTo>
                  <a:lnTo>
                    <a:pt x="717" y="887"/>
                  </a:lnTo>
                  <a:lnTo>
                    <a:pt x="590" y="887"/>
                  </a:lnTo>
                  <a:lnTo>
                    <a:pt x="572" y="887"/>
                  </a:lnTo>
                </a:path>
              </a:pathLst>
            </a:custGeom>
            <a:noFill/>
            <a:ln w="0">
              <a:solidFill>
                <a:srgbClr val="000000"/>
              </a:solidFill>
              <a:round/>
              <a:headEnd/>
              <a:tailEnd/>
            </a:ln>
          </p:spPr>
          <p:txBody>
            <a:bodyPr/>
            <a:lstStyle/>
            <a:p>
              <a:endParaRPr lang="en-US"/>
            </a:p>
          </p:txBody>
        </p:sp>
      </p:grpSp>
      <p:sp>
        <p:nvSpPr>
          <p:cNvPr id="26638" name="Text Box 81"/>
          <p:cNvSpPr txBox="1">
            <a:spLocks noChangeArrowheads="1"/>
          </p:cNvSpPr>
          <p:nvPr/>
        </p:nvSpPr>
        <p:spPr bwMode="auto">
          <a:xfrm>
            <a:off x="0" y="2932113"/>
            <a:ext cx="2133600" cy="336550"/>
          </a:xfrm>
          <a:prstGeom prst="rect">
            <a:avLst/>
          </a:prstGeom>
          <a:noFill/>
          <a:ln w="9525">
            <a:noFill/>
            <a:miter lim="800000"/>
            <a:headEnd/>
            <a:tailEnd/>
          </a:ln>
        </p:spPr>
        <p:txBody>
          <a:bodyPr>
            <a:spAutoFit/>
          </a:bodyPr>
          <a:lstStyle/>
          <a:p>
            <a:pPr>
              <a:spcBef>
                <a:spcPct val="10000"/>
              </a:spcBef>
            </a:pPr>
            <a:r>
              <a:rPr lang="en-US" sz="1600" b="1">
                <a:solidFill>
                  <a:srgbClr val="0000FF"/>
                </a:solidFill>
              </a:rPr>
              <a:t>Climate Data</a:t>
            </a:r>
          </a:p>
        </p:txBody>
      </p:sp>
      <p:pic>
        <p:nvPicPr>
          <p:cNvPr id="26639" name="Picture 82" descr="awc_nesd"/>
          <p:cNvPicPr>
            <a:picLocks noChangeAspect="1" noChangeArrowheads="1"/>
          </p:cNvPicPr>
          <p:nvPr/>
        </p:nvPicPr>
        <p:blipFill>
          <a:blip r:embed="rId6" cstate="print"/>
          <a:srcRect/>
          <a:stretch>
            <a:fillRect/>
          </a:stretch>
        </p:blipFill>
        <p:spPr bwMode="auto">
          <a:xfrm>
            <a:off x="304800" y="4913313"/>
            <a:ext cx="1462088" cy="1182687"/>
          </a:xfrm>
          <a:prstGeom prst="rect">
            <a:avLst/>
          </a:prstGeom>
          <a:noFill/>
          <a:ln w="12700">
            <a:solidFill>
              <a:schemeClr val="tx1"/>
            </a:solidFill>
            <a:miter lim="800000"/>
            <a:headEnd/>
            <a:tailEnd/>
          </a:ln>
        </p:spPr>
      </p:pic>
      <p:sp>
        <p:nvSpPr>
          <p:cNvPr id="26640" name="Text Box 83"/>
          <p:cNvSpPr txBox="1">
            <a:spLocks noChangeArrowheads="1"/>
          </p:cNvSpPr>
          <p:nvPr/>
        </p:nvSpPr>
        <p:spPr bwMode="auto">
          <a:xfrm>
            <a:off x="0" y="4532313"/>
            <a:ext cx="2133600" cy="336550"/>
          </a:xfrm>
          <a:prstGeom prst="rect">
            <a:avLst/>
          </a:prstGeom>
          <a:noFill/>
          <a:ln w="9525">
            <a:noFill/>
            <a:miter lim="800000"/>
            <a:headEnd/>
            <a:tailEnd/>
          </a:ln>
        </p:spPr>
        <p:txBody>
          <a:bodyPr>
            <a:spAutoFit/>
          </a:bodyPr>
          <a:lstStyle/>
          <a:p>
            <a:pPr>
              <a:spcBef>
                <a:spcPct val="50000"/>
              </a:spcBef>
            </a:pPr>
            <a:r>
              <a:rPr lang="en-US" sz="1600" b="1">
                <a:solidFill>
                  <a:srgbClr val="FF0000"/>
                </a:solidFill>
              </a:rPr>
              <a:t>Biophysical Data</a:t>
            </a:r>
          </a:p>
        </p:txBody>
      </p:sp>
      <p:sp>
        <p:nvSpPr>
          <p:cNvPr id="26641" name="Line 84"/>
          <p:cNvSpPr>
            <a:spLocks noChangeShapeType="1"/>
          </p:cNvSpPr>
          <p:nvPr/>
        </p:nvSpPr>
        <p:spPr bwMode="auto">
          <a:xfrm>
            <a:off x="3886200" y="2514600"/>
            <a:ext cx="762000" cy="609600"/>
          </a:xfrm>
          <a:prstGeom prst="line">
            <a:avLst/>
          </a:prstGeom>
          <a:noFill/>
          <a:ln w="9525">
            <a:solidFill>
              <a:schemeClr val="tx1"/>
            </a:solidFill>
            <a:round/>
            <a:headEnd/>
            <a:tailEnd type="triangle" w="med" len="med"/>
          </a:ln>
        </p:spPr>
        <p:txBody>
          <a:bodyPr/>
          <a:lstStyle/>
          <a:p>
            <a:endParaRPr lang="en-US"/>
          </a:p>
        </p:txBody>
      </p:sp>
      <p:sp>
        <p:nvSpPr>
          <p:cNvPr id="26642" name="Line 85"/>
          <p:cNvSpPr>
            <a:spLocks noChangeShapeType="1"/>
          </p:cNvSpPr>
          <p:nvPr/>
        </p:nvSpPr>
        <p:spPr bwMode="auto">
          <a:xfrm>
            <a:off x="3886200" y="3657600"/>
            <a:ext cx="533400" cy="0"/>
          </a:xfrm>
          <a:prstGeom prst="line">
            <a:avLst/>
          </a:prstGeom>
          <a:noFill/>
          <a:ln w="9525">
            <a:solidFill>
              <a:schemeClr val="tx1"/>
            </a:solidFill>
            <a:round/>
            <a:headEnd/>
            <a:tailEnd type="triangle" w="med" len="med"/>
          </a:ln>
        </p:spPr>
        <p:txBody>
          <a:bodyPr/>
          <a:lstStyle/>
          <a:p>
            <a:endParaRPr lang="en-US"/>
          </a:p>
        </p:txBody>
      </p:sp>
      <p:sp>
        <p:nvSpPr>
          <p:cNvPr id="26643" name="Line 86"/>
          <p:cNvSpPr>
            <a:spLocks noChangeShapeType="1"/>
          </p:cNvSpPr>
          <p:nvPr/>
        </p:nvSpPr>
        <p:spPr bwMode="auto">
          <a:xfrm flipV="1">
            <a:off x="3886200" y="4114800"/>
            <a:ext cx="762000" cy="762000"/>
          </a:xfrm>
          <a:prstGeom prst="line">
            <a:avLst/>
          </a:prstGeom>
          <a:noFill/>
          <a:ln w="9525">
            <a:solidFill>
              <a:schemeClr val="tx1"/>
            </a:solidFill>
            <a:round/>
            <a:headEnd/>
            <a:tailEnd type="triangle" w="med" len="med"/>
          </a:ln>
        </p:spPr>
        <p:txBody>
          <a:bodyPr/>
          <a:lstStyle/>
          <a:p>
            <a:endParaRPr lang="en-US"/>
          </a:p>
        </p:txBody>
      </p:sp>
      <p:sp>
        <p:nvSpPr>
          <p:cNvPr id="26644" name="Text Box 87"/>
          <p:cNvSpPr txBox="1">
            <a:spLocks noChangeArrowheads="1"/>
          </p:cNvSpPr>
          <p:nvPr/>
        </p:nvSpPr>
        <p:spPr bwMode="auto">
          <a:xfrm>
            <a:off x="1905000" y="1524000"/>
            <a:ext cx="2057400" cy="304800"/>
          </a:xfrm>
          <a:prstGeom prst="rect">
            <a:avLst/>
          </a:prstGeom>
          <a:noFill/>
          <a:ln w="9525">
            <a:noFill/>
            <a:miter lim="800000"/>
            <a:headEnd/>
            <a:tailEnd/>
          </a:ln>
        </p:spPr>
        <p:txBody>
          <a:bodyPr>
            <a:spAutoFit/>
          </a:bodyPr>
          <a:lstStyle/>
          <a:p>
            <a:pPr>
              <a:spcBef>
                <a:spcPct val="50000"/>
              </a:spcBef>
            </a:pPr>
            <a:r>
              <a:rPr lang="en-US" sz="1400" b="1" i="1" u="sng"/>
              <a:t>Data Input Variables</a:t>
            </a:r>
          </a:p>
        </p:txBody>
      </p:sp>
      <p:sp>
        <p:nvSpPr>
          <p:cNvPr id="26645" name="Rectangle 88"/>
          <p:cNvSpPr>
            <a:spLocks noChangeArrowheads="1"/>
          </p:cNvSpPr>
          <p:nvPr/>
        </p:nvSpPr>
        <p:spPr bwMode="auto">
          <a:xfrm>
            <a:off x="76200" y="914400"/>
            <a:ext cx="3962400" cy="5562600"/>
          </a:xfrm>
          <a:prstGeom prst="rect">
            <a:avLst/>
          </a:prstGeom>
          <a:noFill/>
          <a:ln w="25400">
            <a:solidFill>
              <a:schemeClr val="tx1"/>
            </a:solidFill>
            <a:prstDash val="sysDot"/>
            <a:miter lim="800000"/>
            <a:headEnd/>
            <a:tailEnd/>
          </a:ln>
        </p:spPr>
        <p:txBody>
          <a:bodyPr wrap="none" anchor="ctr"/>
          <a:lstStyle/>
          <a:p>
            <a:endParaRPr lang="en-US"/>
          </a:p>
        </p:txBody>
      </p:sp>
      <p:sp>
        <p:nvSpPr>
          <p:cNvPr id="26646" name="Text Box 89"/>
          <p:cNvSpPr txBox="1">
            <a:spLocks noChangeArrowheads="1"/>
          </p:cNvSpPr>
          <p:nvPr/>
        </p:nvSpPr>
        <p:spPr bwMode="auto">
          <a:xfrm>
            <a:off x="0" y="990600"/>
            <a:ext cx="4038600" cy="366713"/>
          </a:xfrm>
          <a:prstGeom prst="rect">
            <a:avLst/>
          </a:prstGeom>
          <a:noFill/>
          <a:ln w="9525">
            <a:noFill/>
            <a:miter lim="800000"/>
            <a:headEnd/>
            <a:tailEnd/>
          </a:ln>
        </p:spPr>
        <p:txBody>
          <a:bodyPr>
            <a:spAutoFit/>
          </a:bodyPr>
          <a:lstStyle/>
          <a:p>
            <a:pPr algn="l">
              <a:spcBef>
                <a:spcPct val="50000"/>
              </a:spcBef>
            </a:pPr>
            <a:r>
              <a:rPr lang="en-US" sz="1800" i="1"/>
              <a:t>1.  </a:t>
            </a:r>
            <a:r>
              <a:rPr lang="en-US" sz="1800" b="1" i="1"/>
              <a:t>Historical Database Development</a:t>
            </a:r>
          </a:p>
        </p:txBody>
      </p:sp>
      <p:sp>
        <p:nvSpPr>
          <p:cNvPr id="26647" name="Rectangle 90"/>
          <p:cNvSpPr>
            <a:spLocks noChangeArrowheads="1"/>
          </p:cNvSpPr>
          <p:nvPr/>
        </p:nvSpPr>
        <p:spPr bwMode="auto">
          <a:xfrm>
            <a:off x="4114800" y="1676400"/>
            <a:ext cx="1905000" cy="3048000"/>
          </a:xfrm>
          <a:prstGeom prst="rect">
            <a:avLst/>
          </a:prstGeom>
          <a:noFill/>
          <a:ln w="25400">
            <a:solidFill>
              <a:schemeClr val="tx1"/>
            </a:solidFill>
            <a:prstDash val="sysDot"/>
            <a:miter lim="800000"/>
            <a:headEnd/>
            <a:tailEnd/>
          </a:ln>
        </p:spPr>
        <p:txBody>
          <a:bodyPr wrap="none" anchor="ctr"/>
          <a:lstStyle/>
          <a:p>
            <a:endParaRPr lang="en-US"/>
          </a:p>
        </p:txBody>
      </p:sp>
      <p:sp>
        <p:nvSpPr>
          <p:cNvPr id="26648" name="Text Box 91"/>
          <p:cNvSpPr txBox="1">
            <a:spLocks noChangeArrowheads="1"/>
          </p:cNvSpPr>
          <p:nvPr/>
        </p:nvSpPr>
        <p:spPr bwMode="auto">
          <a:xfrm>
            <a:off x="4114800" y="1752600"/>
            <a:ext cx="2362200" cy="668338"/>
          </a:xfrm>
          <a:prstGeom prst="rect">
            <a:avLst/>
          </a:prstGeom>
          <a:noFill/>
          <a:ln w="9525">
            <a:noFill/>
            <a:miter lim="800000"/>
            <a:headEnd/>
            <a:tailEnd/>
          </a:ln>
        </p:spPr>
        <p:txBody>
          <a:bodyPr>
            <a:spAutoFit/>
          </a:bodyPr>
          <a:lstStyle/>
          <a:p>
            <a:pPr algn="l">
              <a:spcBef>
                <a:spcPct val="50000"/>
              </a:spcBef>
            </a:pPr>
            <a:r>
              <a:rPr lang="en-US" sz="1800" b="1" i="1"/>
              <a:t>2. Model </a:t>
            </a:r>
          </a:p>
          <a:p>
            <a:pPr algn="l">
              <a:spcBef>
                <a:spcPct val="10000"/>
              </a:spcBef>
            </a:pPr>
            <a:r>
              <a:rPr lang="en-US" sz="1800" b="1" i="1"/>
              <a:t>    Development</a:t>
            </a:r>
          </a:p>
        </p:txBody>
      </p:sp>
      <p:sp>
        <p:nvSpPr>
          <p:cNvPr id="26649" name="Rectangle 92"/>
          <p:cNvSpPr>
            <a:spLocks noChangeArrowheads="1"/>
          </p:cNvSpPr>
          <p:nvPr/>
        </p:nvSpPr>
        <p:spPr bwMode="auto">
          <a:xfrm>
            <a:off x="6172200" y="1676400"/>
            <a:ext cx="2895600" cy="3200400"/>
          </a:xfrm>
          <a:prstGeom prst="rect">
            <a:avLst/>
          </a:prstGeom>
          <a:noFill/>
          <a:ln w="25400">
            <a:solidFill>
              <a:schemeClr val="tx1"/>
            </a:solidFill>
            <a:prstDash val="sysDot"/>
            <a:miter lim="800000"/>
            <a:headEnd/>
            <a:tailEnd/>
          </a:ln>
        </p:spPr>
        <p:txBody>
          <a:bodyPr wrap="none" anchor="ctr"/>
          <a:lstStyle/>
          <a:p>
            <a:endParaRPr lang="en-US"/>
          </a:p>
        </p:txBody>
      </p:sp>
      <p:sp>
        <p:nvSpPr>
          <p:cNvPr id="26650" name="Text Box 93"/>
          <p:cNvSpPr txBox="1">
            <a:spLocks noChangeArrowheads="1"/>
          </p:cNvSpPr>
          <p:nvPr/>
        </p:nvSpPr>
        <p:spPr bwMode="auto">
          <a:xfrm>
            <a:off x="6096000" y="1752600"/>
            <a:ext cx="2362200" cy="366713"/>
          </a:xfrm>
          <a:prstGeom prst="rect">
            <a:avLst/>
          </a:prstGeom>
          <a:noFill/>
          <a:ln w="9525">
            <a:noFill/>
            <a:miter lim="800000"/>
            <a:headEnd/>
            <a:tailEnd/>
          </a:ln>
        </p:spPr>
        <p:txBody>
          <a:bodyPr>
            <a:spAutoFit/>
          </a:bodyPr>
          <a:lstStyle/>
          <a:p>
            <a:pPr algn="l">
              <a:spcBef>
                <a:spcPct val="50000"/>
              </a:spcBef>
            </a:pPr>
            <a:r>
              <a:rPr lang="en-US" sz="1800" b="1" i="1"/>
              <a:t>3. Map Generation</a:t>
            </a:r>
          </a:p>
        </p:txBody>
      </p:sp>
      <p:pic>
        <p:nvPicPr>
          <p:cNvPr id="26651" name="Picture 94" descr="all"/>
          <p:cNvPicPr>
            <a:picLocks noChangeAspect="1" noChangeArrowheads="1"/>
          </p:cNvPicPr>
          <p:nvPr/>
        </p:nvPicPr>
        <p:blipFill>
          <a:blip r:embed="rId7" cstate="print"/>
          <a:srcRect l="3439" t="14650" r="30949" b="5013"/>
          <a:stretch>
            <a:fillRect/>
          </a:stretch>
        </p:blipFill>
        <p:spPr bwMode="auto">
          <a:xfrm>
            <a:off x="6400800" y="2209800"/>
            <a:ext cx="2514600" cy="2287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2"/>
          <p:cNvSpPr>
            <a:spLocks noGrp="1" noChangeArrowheads="1"/>
          </p:cNvSpPr>
          <p:nvPr>
            <p:ph type="title"/>
          </p:nvPr>
        </p:nvSpPr>
        <p:spPr>
          <a:xfrm>
            <a:off x="685800" y="304800"/>
            <a:ext cx="7772400" cy="1143000"/>
          </a:xfrm>
        </p:spPr>
        <p:txBody>
          <a:bodyPr/>
          <a:lstStyle/>
          <a:p>
            <a:r>
              <a:rPr lang="en-US" sz="3600" b="1">
                <a:solidFill>
                  <a:srgbClr val="996600"/>
                </a:solidFill>
              </a:rPr>
              <a:t>The Standard Precipitation Index (SPI)</a:t>
            </a:r>
          </a:p>
        </p:txBody>
      </p:sp>
      <p:sp>
        <p:nvSpPr>
          <p:cNvPr id="989187" name="Rectangle 3"/>
          <p:cNvSpPr>
            <a:spLocks noGrp="1" noChangeArrowheads="1"/>
          </p:cNvSpPr>
          <p:nvPr>
            <p:ph type="body" idx="1"/>
          </p:nvPr>
        </p:nvSpPr>
        <p:spPr>
          <a:xfrm>
            <a:off x="685800" y="1600200"/>
            <a:ext cx="7772400" cy="5257800"/>
          </a:xfrm>
        </p:spPr>
        <p:txBody>
          <a:bodyPr/>
          <a:lstStyle/>
          <a:p>
            <a:pPr>
              <a:lnSpc>
                <a:spcPct val="90000"/>
              </a:lnSpc>
              <a:buFontTx/>
              <a:buNone/>
            </a:pPr>
            <a:r>
              <a:rPr lang="en-US" sz="2600" b="1" i="1">
                <a:solidFill>
                  <a:srgbClr val="996600"/>
                </a:solidFill>
              </a:rPr>
              <a:t>   </a:t>
            </a:r>
            <a:r>
              <a:rPr lang="en-US" sz="2600" b="1" i="1" u="sng">
                <a:solidFill>
                  <a:srgbClr val="996600"/>
                </a:solidFill>
              </a:rPr>
              <a:t>Overview:</a:t>
            </a:r>
            <a:r>
              <a:rPr lang="en-US" sz="2600"/>
              <a:t> The SPI is an index based on the probability of precipitation for any time scale.</a:t>
            </a:r>
            <a:br>
              <a:rPr lang="en-US" sz="2600"/>
            </a:br>
            <a:r>
              <a:rPr lang="en-US" sz="2600" b="1" i="1" u="sng">
                <a:solidFill>
                  <a:srgbClr val="996600"/>
                </a:solidFill>
              </a:rPr>
              <a:t>Who uses it:</a:t>
            </a:r>
            <a:r>
              <a:rPr lang="en-US" sz="2600"/>
              <a:t> Many drought planners appreciate the SPI’s versatility.</a:t>
            </a:r>
            <a:br>
              <a:rPr lang="en-US" sz="2600"/>
            </a:br>
            <a:r>
              <a:rPr lang="en-US" sz="2600" b="1" i="1" u="sng">
                <a:solidFill>
                  <a:srgbClr val="996600"/>
                </a:solidFill>
              </a:rPr>
              <a:t>Pros:</a:t>
            </a:r>
            <a:r>
              <a:rPr lang="en-US" sz="2600"/>
              <a:t> The SPI can be computed for different time scales, can provide early warning of drought and help assess drought severity, and is less complex than the Palmer.</a:t>
            </a:r>
            <a:br>
              <a:rPr lang="en-US" sz="2600"/>
            </a:br>
            <a:r>
              <a:rPr lang="en-US" sz="2600" b="1" i="1" u="sng">
                <a:solidFill>
                  <a:srgbClr val="996600"/>
                </a:solidFill>
              </a:rPr>
              <a:t>Cons:</a:t>
            </a:r>
            <a:r>
              <a:rPr lang="en-US" sz="2600"/>
              <a:t> Values based on preliminary data may change.</a:t>
            </a:r>
            <a:br>
              <a:rPr lang="en-US" sz="2600"/>
            </a:br>
            <a:r>
              <a:rPr lang="en-US" sz="2600" b="1" i="1" u="sng">
                <a:solidFill>
                  <a:srgbClr val="996600"/>
                </a:solidFill>
              </a:rPr>
              <a:t>Developed by:</a:t>
            </a:r>
            <a:r>
              <a:rPr lang="en-US" sz="2600"/>
              <a:t> T.B. McKee, N.J. Doesken, and J. Kleist, </a:t>
            </a:r>
          </a:p>
          <a:p>
            <a:pPr>
              <a:lnSpc>
                <a:spcPct val="90000"/>
              </a:lnSpc>
              <a:buFontTx/>
              <a:buNone/>
            </a:pPr>
            <a:r>
              <a:rPr lang="en-US" sz="2600"/>
              <a:t>    Colorado State University, 1993.</a:t>
            </a:r>
            <a:br>
              <a:rPr lang="en-US" sz="2600"/>
            </a:br>
            <a:endParaRPr lang="en-US" sz="260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4" name="Rectangle 6"/>
          <p:cNvSpPr>
            <a:spLocks noGrp="1" noChangeArrowheads="1"/>
          </p:cNvSpPr>
          <p:nvPr>
            <p:ph type="title"/>
          </p:nvPr>
        </p:nvSpPr>
        <p:spPr>
          <a:xfrm>
            <a:off x="685800" y="304800"/>
            <a:ext cx="7772400" cy="533400"/>
          </a:xfrm>
        </p:spPr>
        <p:txBody>
          <a:bodyPr/>
          <a:lstStyle/>
          <a:p>
            <a:r>
              <a:rPr lang="en-US" sz="3600" b="1">
                <a:solidFill>
                  <a:srgbClr val="996600"/>
                </a:solidFill>
              </a:rPr>
              <a:t>SPI Methodology</a:t>
            </a:r>
          </a:p>
        </p:txBody>
      </p:sp>
      <p:sp>
        <p:nvSpPr>
          <p:cNvPr id="990215" name="Rectangle 7"/>
          <p:cNvSpPr>
            <a:spLocks noGrp="1" noChangeArrowheads="1"/>
          </p:cNvSpPr>
          <p:nvPr>
            <p:ph type="body" idx="1"/>
          </p:nvPr>
        </p:nvSpPr>
        <p:spPr>
          <a:xfrm>
            <a:off x="685800" y="1371600"/>
            <a:ext cx="7772400" cy="5181600"/>
          </a:xfrm>
        </p:spPr>
        <p:txBody>
          <a:bodyPr/>
          <a:lstStyle/>
          <a:p>
            <a:pPr>
              <a:lnSpc>
                <a:spcPct val="90000"/>
              </a:lnSpc>
            </a:pPr>
            <a:r>
              <a:rPr lang="en-US" sz="2600"/>
              <a:t>The SPI was designed to quantify the precipitation deficit for multiple time scales</a:t>
            </a:r>
          </a:p>
          <a:p>
            <a:pPr>
              <a:lnSpc>
                <a:spcPct val="90000"/>
              </a:lnSpc>
            </a:pPr>
            <a:r>
              <a:rPr lang="en-US" sz="2600"/>
              <a:t>These time scales reflect the impact of drought on the availability of the different water resources</a:t>
            </a:r>
          </a:p>
          <a:p>
            <a:pPr>
              <a:lnSpc>
                <a:spcPct val="90000"/>
              </a:lnSpc>
            </a:pPr>
            <a:r>
              <a:rPr lang="en-US" sz="2600"/>
              <a:t> Soil moisture conditions respond to precipitation anomalies on a relatively short scale. Groundwater, streamflow, and reservoir storage reflect the longer-term precipitation anomalies</a:t>
            </a:r>
          </a:p>
          <a:p>
            <a:pPr>
              <a:lnSpc>
                <a:spcPct val="90000"/>
              </a:lnSpc>
            </a:pPr>
            <a:r>
              <a:rPr lang="en-US" sz="2600"/>
              <a:t>For these reasons, McKee et al. (1993) originally calculated the SPI for 3–, 6–,12–, 24–, and 48–month time scales.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2" name="Rectangle 2"/>
          <p:cNvSpPr>
            <a:spLocks noGrp="1" noChangeArrowheads="1"/>
          </p:cNvSpPr>
          <p:nvPr>
            <p:ph type="title"/>
          </p:nvPr>
        </p:nvSpPr>
        <p:spPr>
          <a:xfrm>
            <a:off x="609600" y="304800"/>
            <a:ext cx="7772400" cy="685800"/>
          </a:xfrm>
        </p:spPr>
        <p:txBody>
          <a:bodyPr/>
          <a:lstStyle/>
          <a:p>
            <a:r>
              <a:rPr lang="en-US" sz="3600" b="1">
                <a:solidFill>
                  <a:srgbClr val="996600"/>
                </a:solidFill>
              </a:rPr>
              <a:t>SPI Methodology</a:t>
            </a:r>
          </a:p>
        </p:txBody>
      </p:sp>
      <p:sp>
        <p:nvSpPr>
          <p:cNvPr id="993283" name="Rectangle 3"/>
          <p:cNvSpPr>
            <a:spLocks noGrp="1" noChangeArrowheads="1"/>
          </p:cNvSpPr>
          <p:nvPr>
            <p:ph type="body" idx="1"/>
          </p:nvPr>
        </p:nvSpPr>
        <p:spPr>
          <a:xfrm>
            <a:off x="685800" y="1295400"/>
            <a:ext cx="7772400" cy="4800600"/>
          </a:xfrm>
        </p:spPr>
        <p:txBody>
          <a:bodyPr/>
          <a:lstStyle/>
          <a:p>
            <a:pPr>
              <a:lnSpc>
                <a:spcPct val="80000"/>
              </a:lnSpc>
            </a:pPr>
            <a:r>
              <a:rPr lang="en-US" sz="2600"/>
              <a:t>The SPI calculation for any location is based on the long-term precipitation record for a desired period. This long-term record is fitted to a probability distribution, which is then transformed into a normal distribution so that the mean SPI for the location and desired period is zero (Edwards and McKee, 1997)</a:t>
            </a:r>
          </a:p>
          <a:p>
            <a:pPr>
              <a:lnSpc>
                <a:spcPct val="80000"/>
              </a:lnSpc>
            </a:pPr>
            <a:r>
              <a:rPr lang="en-US" sz="2600"/>
              <a:t>Positive SPI values indicate greater than median precipitation, and negative values indicate less than median precipitation</a:t>
            </a:r>
          </a:p>
          <a:p>
            <a:pPr>
              <a:lnSpc>
                <a:spcPct val="80000"/>
              </a:lnSpc>
            </a:pPr>
            <a:r>
              <a:rPr lang="en-US" sz="2600"/>
              <a:t>Because the SPI is normalized, wetter and drier climates can be represented in the same way, and wet periods can also be monitored using the SPI.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6" name="Rectangle 2"/>
          <p:cNvSpPr>
            <a:spLocks noGrp="1" noChangeArrowheads="1"/>
          </p:cNvSpPr>
          <p:nvPr>
            <p:ph type="title"/>
          </p:nvPr>
        </p:nvSpPr>
        <p:spPr/>
        <p:txBody>
          <a:bodyPr/>
          <a:lstStyle/>
          <a:p>
            <a:r>
              <a:rPr lang="en-US" b="1">
                <a:solidFill>
                  <a:srgbClr val="996600"/>
                </a:solidFill>
              </a:rPr>
              <a:t>NDMC SPI Products</a:t>
            </a:r>
          </a:p>
        </p:txBody>
      </p:sp>
      <p:sp>
        <p:nvSpPr>
          <p:cNvPr id="994307" name="Rectangle 3"/>
          <p:cNvSpPr>
            <a:spLocks noGrp="1" noChangeArrowheads="1"/>
          </p:cNvSpPr>
          <p:nvPr>
            <p:ph type="body" idx="1"/>
          </p:nvPr>
        </p:nvSpPr>
        <p:spPr/>
        <p:txBody>
          <a:bodyPr/>
          <a:lstStyle/>
          <a:p>
            <a:r>
              <a:rPr lang="en-US" sz="2600"/>
              <a:t>Updated daily for several time frames using near real time data from the ACIS data stream from the Regional Climate Centers</a:t>
            </a:r>
          </a:p>
          <a:p>
            <a:r>
              <a:rPr lang="en-US" sz="2600"/>
              <a:t>SPI map is generated by using Grid Analysis and Display System (GrADS). The discrete station SPI data are interpolated using a Cressman objective analysis.  The grid resolution is 0.4 degrees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995330" name="Rectangle 2"/>
          <p:cNvSpPr>
            <a:spLocks noGrp="1" noChangeArrowheads="1"/>
          </p:cNvSpPr>
          <p:nvPr>
            <p:ph type="title"/>
          </p:nvPr>
        </p:nvSpPr>
        <p:spPr/>
        <p:txBody>
          <a:bodyPr/>
          <a:lstStyle/>
          <a:p>
            <a:r>
              <a:rPr lang="en-US" sz="3600" b="1">
                <a:solidFill>
                  <a:srgbClr val="996600"/>
                </a:solidFill>
              </a:rPr>
              <a:t>SPI data used in the U.S. Drought Monitor</a:t>
            </a:r>
          </a:p>
        </p:txBody>
      </p:sp>
      <p:sp>
        <p:nvSpPr>
          <p:cNvPr id="995331" name="Rectangle 3"/>
          <p:cNvSpPr>
            <a:spLocks noGrp="1" noChangeArrowheads="1"/>
          </p:cNvSpPr>
          <p:nvPr>
            <p:ph type="body" idx="1"/>
          </p:nvPr>
        </p:nvSpPr>
        <p:spPr>
          <a:xfrm>
            <a:off x="685800" y="1981200"/>
            <a:ext cx="8458200" cy="4114800"/>
          </a:xfrm>
        </p:spPr>
        <p:txBody>
          <a:bodyPr/>
          <a:lstStyle/>
          <a:p>
            <a:pPr>
              <a:lnSpc>
                <a:spcPct val="90000"/>
              </a:lnSpc>
            </a:pPr>
            <a:r>
              <a:rPr lang="en-US">
                <a:solidFill>
                  <a:srgbClr val="FFFF00"/>
                </a:solidFill>
              </a:rPr>
              <a:t>D0 Abnormally Dry:</a:t>
            </a:r>
            <a:r>
              <a:rPr lang="en-US"/>
              <a:t> SPI value of -0.5 to -0.7</a:t>
            </a:r>
          </a:p>
          <a:p>
            <a:pPr>
              <a:lnSpc>
                <a:spcPct val="90000"/>
              </a:lnSpc>
            </a:pPr>
            <a:r>
              <a:rPr lang="en-US">
                <a:solidFill>
                  <a:srgbClr val="FFCC66"/>
                </a:solidFill>
              </a:rPr>
              <a:t>D1 Moderate Drought:</a:t>
            </a:r>
            <a:r>
              <a:rPr lang="en-US"/>
              <a:t>                -0.8 to -1.2</a:t>
            </a:r>
          </a:p>
          <a:p>
            <a:pPr>
              <a:lnSpc>
                <a:spcPct val="90000"/>
              </a:lnSpc>
            </a:pPr>
            <a:r>
              <a:rPr lang="en-US">
                <a:solidFill>
                  <a:srgbClr val="CC9900"/>
                </a:solidFill>
              </a:rPr>
              <a:t>D2 Sever Drought:</a:t>
            </a:r>
            <a:r>
              <a:rPr lang="en-US"/>
              <a:t>                      -1.3 to -1.5</a:t>
            </a:r>
          </a:p>
          <a:p>
            <a:pPr>
              <a:lnSpc>
                <a:spcPct val="90000"/>
              </a:lnSpc>
            </a:pPr>
            <a:r>
              <a:rPr lang="en-US">
                <a:solidFill>
                  <a:srgbClr val="FF3300"/>
                </a:solidFill>
              </a:rPr>
              <a:t>D3 Extreme Drought:</a:t>
            </a:r>
            <a:r>
              <a:rPr lang="en-US"/>
              <a:t>                  -1.6 to -1.9</a:t>
            </a:r>
          </a:p>
          <a:p>
            <a:pPr>
              <a:lnSpc>
                <a:spcPct val="90000"/>
              </a:lnSpc>
            </a:pPr>
            <a:r>
              <a:rPr lang="en-US">
                <a:solidFill>
                  <a:srgbClr val="663300"/>
                </a:solidFill>
              </a:rPr>
              <a:t>D4 Exceptional Drought:</a:t>
            </a:r>
            <a:r>
              <a:rPr lang="en-US"/>
              <a:t>             -2.0 or less</a:t>
            </a:r>
          </a:p>
          <a:p>
            <a:pPr>
              <a:lnSpc>
                <a:spcPct val="90000"/>
              </a:lnSpc>
            </a:pPr>
            <a:endParaRPr lang="en-US"/>
          </a:p>
          <a:p>
            <a:pPr>
              <a:lnSpc>
                <a:spcPct val="90000"/>
              </a:lnSpc>
            </a:pPr>
            <a:endParaRPr lang="en-US"/>
          </a:p>
          <a:p>
            <a:pPr>
              <a:lnSpc>
                <a:spcPct val="90000"/>
              </a:lnSpc>
            </a:pPr>
            <a:r>
              <a:rPr lang="en-US" sz="2600">
                <a:hlinkClick r:id="rId2"/>
              </a:rPr>
              <a:t>NDMC Daily Gridded SPI Product</a:t>
            </a:r>
            <a:endParaRPr lang="en-US" sz="2600"/>
          </a:p>
          <a:p>
            <a:pPr>
              <a:lnSpc>
                <a:spcPct val="90000"/>
              </a:lnSpc>
              <a:buFontTx/>
              <a:buNone/>
            </a:pPr>
            <a:endParaRPr lang="en-US"/>
          </a:p>
          <a:p>
            <a:pPr>
              <a:lnSpc>
                <a:spcPct val="90000"/>
              </a:lnSpc>
            </a:pPr>
            <a:endParaRPr lang="en-US"/>
          </a:p>
          <a:p>
            <a:pPr>
              <a:lnSpc>
                <a:spcPct val="90000"/>
              </a:lnSpc>
            </a:pP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4" name="Rectangle 2"/>
          <p:cNvSpPr>
            <a:spLocks noGrp="1" noChangeArrowheads="1"/>
          </p:cNvSpPr>
          <p:nvPr>
            <p:ph type="title"/>
          </p:nvPr>
        </p:nvSpPr>
        <p:spPr/>
        <p:txBody>
          <a:bodyPr/>
          <a:lstStyle/>
          <a:p>
            <a:r>
              <a:rPr lang="en-US" sz="3600" b="1">
                <a:solidFill>
                  <a:srgbClr val="996600"/>
                </a:solidFill>
              </a:rPr>
              <a:t>NDMC Drought Impact Reporter</a:t>
            </a:r>
          </a:p>
        </p:txBody>
      </p:sp>
      <p:sp>
        <p:nvSpPr>
          <p:cNvPr id="996355" name="Rectangle 3"/>
          <p:cNvSpPr>
            <a:spLocks noGrp="1" noChangeArrowheads="1"/>
          </p:cNvSpPr>
          <p:nvPr>
            <p:ph type="body" idx="1"/>
          </p:nvPr>
        </p:nvSpPr>
        <p:spPr>
          <a:xfrm>
            <a:off x="685800" y="1981200"/>
            <a:ext cx="7772400" cy="4191000"/>
          </a:xfrm>
        </p:spPr>
        <p:txBody>
          <a:bodyPr/>
          <a:lstStyle/>
          <a:p>
            <a:pPr>
              <a:lnSpc>
                <a:spcPct val="90000"/>
              </a:lnSpc>
            </a:pPr>
            <a:r>
              <a:rPr lang="en-US" sz="2100"/>
              <a:t>The </a:t>
            </a:r>
            <a:r>
              <a:rPr lang="en-US" sz="2100" b="1">
                <a:solidFill>
                  <a:srgbClr val="996600"/>
                </a:solidFill>
              </a:rPr>
              <a:t>National Drought Mitigation Center</a:t>
            </a:r>
            <a:r>
              <a:rPr lang="en-US" sz="2100"/>
              <a:t> developed the Drought Impact Reporter in response to the need for a national drought impact database for the United States. Drought impacts are inherently hard to quantify, therefore there has not been a comprehensive and consistent methodology for quantifying drought impacts and economic losses in the United States. </a:t>
            </a:r>
          </a:p>
          <a:p>
            <a:pPr>
              <a:lnSpc>
                <a:spcPct val="90000"/>
              </a:lnSpc>
            </a:pPr>
            <a:r>
              <a:rPr lang="en-US" sz="2100"/>
              <a:t>The Drought Impact Reporter is intended to be the initial step in creating a comprehensive database. The principal goal of the Drought Impact Reporter is to collect, quantify, and map reported drought impacts for the United States and provide access to the reports through interactive search tools.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Rectangle 2"/>
          <p:cNvSpPr>
            <a:spLocks noGrp="1" noChangeArrowheads="1"/>
          </p:cNvSpPr>
          <p:nvPr>
            <p:ph type="title"/>
          </p:nvPr>
        </p:nvSpPr>
        <p:spPr>
          <a:xfrm>
            <a:off x="685800" y="304800"/>
            <a:ext cx="7772400" cy="1143000"/>
          </a:xfrm>
        </p:spPr>
        <p:txBody>
          <a:bodyPr/>
          <a:lstStyle/>
          <a:p>
            <a:r>
              <a:rPr lang="en-US" sz="3600" b="1">
                <a:solidFill>
                  <a:srgbClr val="996600"/>
                </a:solidFill>
              </a:rPr>
              <a:t>NDMC Drought Impact Reporter</a:t>
            </a:r>
          </a:p>
        </p:txBody>
      </p:sp>
      <p:sp>
        <p:nvSpPr>
          <p:cNvPr id="1002499" name="Rectangle 3"/>
          <p:cNvSpPr>
            <a:spLocks noGrp="1" noChangeArrowheads="1"/>
          </p:cNvSpPr>
          <p:nvPr>
            <p:ph type="body" idx="1"/>
          </p:nvPr>
        </p:nvSpPr>
        <p:spPr>
          <a:xfrm>
            <a:off x="685800" y="1676400"/>
            <a:ext cx="7772400" cy="4419600"/>
          </a:xfrm>
        </p:spPr>
        <p:txBody>
          <a:bodyPr/>
          <a:lstStyle/>
          <a:p>
            <a:r>
              <a:rPr lang="en-US" sz="2600"/>
              <a:t>The DIR came on-line in July 2005</a:t>
            </a:r>
          </a:p>
          <a:p>
            <a:r>
              <a:rPr lang="en-US" sz="2600"/>
              <a:t>Since then we’ve logged more than 9,600 impacts, mostly in real-time but a few historic.</a:t>
            </a:r>
          </a:p>
          <a:p>
            <a:pPr lvl="1"/>
            <a:r>
              <a:rPr lang="en-US" sz="2000"/>
              <a:t>90% from media reports</a:t>
            </a:r>
          </a:p>
          <a:p>
            <a:pPr lvl="1"/>
            <a:r>
              <a:rPr lang="en-US" sz="2000"/>
              <a:t>10% from government and / or the general public</a:t>
            </a:r>
          </a:p>
          <a:p>
            <a:r>
              <a:rPr lang="en-US" sz="2600"/>
              <a:t>Uses drought impacts submitted by the public as well as media reports from more than 5,000 media sources</a:t>
            </a:r>
          </a:p>
          <a:p>
            <a:r>
              <a:rPr lang="en-US" sz="2600"/>
              <a:t>Moving to a new GIS interface in early 2009</a:t>
            </a:r>
          </a:p>
          <a:p>
            <a:pPr>
              <a:buFontTx/>
              <a:buNone/>
            </a:pPr>
            <a:endParaRPr lang="en-US" sz="260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Rectangle 2"/>
          <p:cNvSpPr>
            <a:spLocks noGrp="1" noChangeArrowheads="1"/>
          </p:cNvSpPr>
          <p:nvPr>
            <p:ph type="title"/>
          </p:nvPr>
        </p:nvSpPr>
        <p:spPr/>
        <p:txBody>
          <a:bodyPr/>
          <a:lstStyle/>
          <a:p>
            <a:r>
              <a:rPr lang="en-US" sz="3600" b="1">
                <a:solidFill>
                  <a:srgbClr val="996600"/>
                </a:solidFill>
              </a:rPr>
              <a:t>NDMC Drought Impact Reporter</a:t>
            </a:r>
          </a:p>
        </p:txBody>
      </p:sp>
      <p:sp>
        <p:nvSpPr>
          <p:cNvPr id="1007619" name="Rectangle 3"/>
          <p:cNvSpPr>
            <a:spLocks noGrp="1" noChangeArrowheads="1"/>
          </p:cNvSpPr>
          <p:nvPr>
            <p:ph type="body" idx="1"/>
          </p:nvPr>
        </p:nvSpPr>
        <p:spPr/>
        <p:txBody>
          <a:bodyPr/>
          <a:lstStyle/>
          <a:p>
            <a:pPr>
              <a:lnSpc>
                <a:spcPct val="90000"/>
              </a:lnSpc>
            </a:pPr>
            <a:r>
              <a:rPr lang="en-US"/>
              <a:t>From 1/1/2006 through 10/15/2008 there were 7,096 unique impacts added</a:t>
            </a:r>
          </a:p>
          <a:p>
            <a:pPr>
              <a:lnSpc>
                <a:spcPct val="90000"/>
              </a:lnSpc>
            </a:pPr>
            <a:r>
              <a:rPr lang="en-US"/>
              <a:t>89% of these were from media reports, the rest from the public or government reports</a:t>
            </a:r>
          </a:p>
          <a:p>
            <a:pPr>
              <a:lnSpc>
                <a:spcPct val="90000"/>
              </a:lnSpc>
            </a:pPr>
            <a:r>
              <a:rPr lang="en-US"/>
              <a:t>31% of these were categorized as water/energy related</a:t>
            </a:r>
          </a:p>
          <a:p>
            <a:pPr>
              <a:lnSpc>
                <a:spcPct val="90000"/>
              </a:lnSpc>
            </a:pPr>
            <a:r>
              <a:rPr lang="en-US"/>
              <a:t>19% of these were categorized as ag related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NDMC Workshops Map Feb09.bmp"/>
          <p:cNvPicPr>
            <a:picLocks noChangeAspect="1"/>
          </p:cNvPicPr>
          <p:nvPr/>
        </p:nvPicPr>
        <p:blipFill>
          <a:blip r:embed="rId2" cstate="print"/>
          <a:srcRect/>
          <a:stretch>
            <a:fillRect/>
          </a:stretch>
        </p:blipFill>
        <p:spPr bwMode="auto">
          <a:xfrm>
            <a:off x="1447800" y="557213"/>
            <a:ext cx="7180263" cy="5549900"/>
          </a:xfrm>
          <a:prstGeom prst="rect">
            <a:avLst/>
          </a:prstGeom>
          <a:noFill/>
          <a:ln w="9525">
            <a:noFill/>
            <a:miter lim="800000"/>
            <a:headEnd/>
            <a:tailEnd/>
          </a:ln>
        </p:spPr>
      </p:pic>
      <p:sp>
        <p:nvSpPr>
          <p:cNvPr id="15363" name="TextBox 2"/>
          <p:cNvSpPr txBox="1">
            <a:spLocks noChangeArrowheads="1"/>
          </p:cNvSpPr>
          <p:nvPr/>
        </p:nvSpPr>
        <p:spPr bwMode="auto">
          <a:xfrm>
            <a:off x="1507614" y="152400"/>
            <a:ext cx="7636386" cy="584775"/>
          </a:xfrm>
          <a:prstGeom prst="rect">
            <a:avLst/>
          </a:prstGeom>
          <a:noFill/>
          <a:ln w="9525">
            <a:noFill/>
            <a:miter lim="800000"/>
            <a:headEnd/>
            <a:tailEnd/>
          </a:ln>
        </p:spPr>
        <p:txBody>
          <a:bodyPr wrap="none">
            <a:spAutoFit/>
          </a:bodyPr>
          <a:lstStyle/>
          <a:p>
            <a:pPr>
              <a:buFontTx/>
              <a:buNone/>
            </a:pPr>
            <a:r>
              <a:rPr lang="en-US" sz="3200" b="1" dirty="0">
                <a:solidFill>
                  <a:srgbClr val="996633"/>
                </a:solidFill>
              </a:rPr>
              <a:t>NDMC Stakeholder Workshops 1996-2009</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6596"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9426" name="Picture 2" descr="full_dirt"/>
          <p:cNvPicPr>
            <a:picLocks noChangeAspect="1" noChangeArrowheads="1"/>
          </p:cNvPicPr>
          <p:nvPr/>
        </p:nvPicPr>
        <p:blipFill>
          <a:blip r:embed="rId4" cstate="print"/>
          <a:srcRect/>
          <a:stretch>
            <a:fillRect/>
          </a:stretch>
        </p:blipFill>
        <p:spPr bwMode="auto">
          <a:xfrm>
            <a:off x="-6350" y="0"/>
            <a:ext cx="9156700" cy="6858000"/>
          </a:xfrm>
          <a:prstGeom prst="rect">
            <a:avLst/>
          </a:prstGeom>
          <a:noFill/>
        </p:spPr>
      </p:pic>
      <p:graphicFrame>
        <p:nvGraphicFramePr>
          <p:cNvPr id="999427" name="Object 3"/>
          <p:cNvGraphicFramePr>
            <a:graphicFrameLocks noChangeAspect="1"/>
          </p:cNvGraphicFramePr>
          <p:nvPr>
            <p:ph/>
          </p:nvPr>
        </p:nvGraphicFramePr>
        <p:xfrm>
          <a:off x="0" y="0"/>
          <a:ext cx="9144000" cy="7067550"/>
        </p:xfrm>
        <a:graphic>
          <a:graphicData uri="http://schemas.openxmlformats.org/presentationml/2006/ole">
            <p:oleObj spid="_x0000_s999427" name="Acrobat Document" r:id="rId5" imgW="7542857" imgH="5830114" progId="AcroExch.Document.7">
              <p:embed/>
            </p:oleObj>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1474" name="Picture 2" descr="full_dirt"/>
          <p:cNvPicPr>
            <a:picLocks noChangeAspect="1" noChangeArrowheads="1"/>
          </p:cNvPicPr>
          <p:nvPr/>
        </p:nvPicPr>
        <p:blipFill>
          <a:blip r:embed="rId3" cstate="print"/>
          <a:srcRect/>
          <a:stretch>
            <a:fillRect/>
          </a:stretch>
        </p:blipFill>
        <p:spPr bwMode="auto">
          <a:xfrm>
            <a:off x="-6350" y="0"/>
            <a:ext cx="9150350" cy="6858000"/>
          </a:xfrm>
          <a:prstGeom prst="rect">
            <a:avLst/>
          </a:prstGeom>
          <a:noFill/>
        </p:spPr>
      </p:pic>
      <p:graphicFrame>
        <p:nvGraphicFramePr>
          <p:cNvPr id="1001475" name="Object 3"/>
          <p:cNvGraphicFramePr>
            <a:graphicFrameLocks noChangeAspect="1"/>
          </p:cNvGraphicFramePr>
          <p:nvPr>
            <p:ph idx="1"/>
          </p:nvPr>
        </p:nvGraphicFramePr>
        <p:xfrm>
          <a:off x="0" y="0"/>
          <a:ext cx="9144000" cy="7070725"/>
        </p:xfrm>
        <a:graphic>
          <a:graphicData uri="http://schemas.openxmlformats.org/presentationml/2006/ole">
            <p:oleObj spid="_x0000_s1001475" name="Acrobat Document" r:id="rId4" imgW="7542857" imgH="5830114" progId="AcroExch.Document.7">
              <p:embed/>
            </p:oleObj>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4546" name="Picture 2" descr="WY media zoom"/>
          <p:cNvPicPr>
            <a:picLocks noChangeAspect="1" noChangeArrowheads="1"/>
          </p:cNvPicPr>
          <p:nvPr/>
        </p:nvPicPr>
        <p:blipFill>
          <a:blip r:embed="rId3" cstate="print"/>
          <a:srcRect l="74359" t="46431" b="21510"/>
          <a:stretch>
            <a:fillRect/>
          </a:stretch>
        </p:blipFill>
        <p:spPr bwMode="auto">
          <a:xfrm>
            <a:off x="4800600" y="1482725"/>
            <a:ext cx="4343400" cy="4198938"/>
          </a:xfrm>
          <a:prstGeom prst="rect">
            <a:avLst/>
          </a:prstGeom>
          <a:noFill/>
        </p:spPr>
      </p:pic>
      <p:sp>
        <p:nvSpPr>
          <p:cNvPr id="1004547" name="Rectangle 3"/>
          <p:cNvSpPr>
            <a:spLocks noGrp="1" noChangeArrowheads="1"/>
          </p:cNvSpPr>
          <p:nvPr>
            <p:ph type="title"/>
          </p:nvPr>
        </p:nvSpPr>
        <p:spPr>
          <a:xfrm>
            <a:off x="685800" y="0"/>
            <a:ext cx="7772400" cy="1143000"/>
          </a:xfrm>
        </p:spPr>
        <p:txBody>
          <a:bodyPr/>
          <a:lstStyle/>
          <a:p>
            <a:r>
              <a:rPr lang="en-US"/>
              <a:t>Impact Categories</a:t>
            </a:r>
          </a:p>
        </p:txBody>
      </p:sp>
      <p:sp>
        <p:nvSpPr>
          <p:cNvPr id="1004548" name="Text Box 4"/>
          <p:cNvSpPr txBox="1">
            <a:spLocks noChangeArrowheads="1"/>
          </p:cNvSpPr>
          <p:nvPr/>
        </p:nvSpPr>
        <p:spPr bwMode="auto">
          <a:xfrm>
            <a:off x="5562600" y="1066800"/>
            <a:ext cx="2057400" cy="457200"/>
          </a:xfrm>
          <a:prstGeom prst="rect">
            <a:avLst/>
          </a:prstGeom>
          <a:noFill/>
          <a:ln w="9525" algn="ctr">
            <a:noFill/>
            <a:miter lim="800000"/>
            <a:headEnd/>
            <a:tailEnd/>
          </a:ln>
          <a:effectLst/>
        </p:spPr>
        <p:txBody>
          <a:bodyPr lIns="457200">
            <a:spAutoFit/>
          </a:bodyPr>
          <a:lstStyle/>
          <a:p>
            <a:pPr>
              <a:spcBef>
                <a:spcPct val="50000"/>
              </a:spcBef>
            </a:pPr>
            <a:r>
              <a:rPr lang="en-US">
                <a:solidFill>
                  <a:schemeClr val="tx2"/>
                </a:solidFill>
                <a:latin typeface="Arial" pitchFamily="34" charset="0"/>
              </a:rPr>
              <a:t>Planned</a:t>
            </a:r>
          </a:p>
        </p:txBody>
      </p:sp>
      <p:sp>
        <p:nvSpPr>
          <p:cNvPr id="1004549" name="Text Box 5"/>
          <p:cNvSpPr txBox="1">
            <a:spLocks noChangeArrowheads="1"/>
          </p:cNvSpPr>
          <p:nvPr/>
        </p:nvSpPr>
        <p:spPr bwMode="auto">
          <a:xfrm>
            <a:off x="1905000" y="1066800"/>
            <a:ext cx="2057400" cy="457200"/>
          </a:xfrm>
          <a:prstGeom prst="rect">
            <a:avLst/>
          </a:prstGeom>
          <a:noFill/>
          <a:ln w="9525" algn="ctr">
            <a:noFill/>
            <a:miter lim="800000"/>
            <a:headEnd/>
            <a:tailEnd/>
          </a:ln>
          <a:effectLst/>
        </p:spPr>
        <p:txBody>
          <a:bodyPr lIns="457200">
            <a:spAutoFit/>
          </a:bodyPr>
          <a:lstStyle/>
          <a:p>
            <a:pPr>
              <a:spcBef>
                <a:spcPct val="50000"/>
              </a:spcBef>
            </a:pPr>
            <a:r>
              <a:rPr lang="en-US">
                <a:solidFill>
                  <a:schemeClr val="tx2"/>
                </a:solidFill>
                <a:latin typeface="Arial" pitchFamily="34" charset="0"/>
              </a:rPr>
              <a:t>Current </a:t>
            </a:r>
          </a:p>
        </p:txBody>
      </p:sp>
      <p:pic>
        <p:nvPicPr>
          <p:cNvPr id="1004550" name="Picture 6"/>
          <p:cNvPicPr>
            <a:picLocks noChangeAspect="1" noChangeArrowheads="1"/>
          </p:cNvPicPr>
          <p:nvPr/>
        </p:nvPicPr>
        <p:blipFill>
          <a:blip r:embed="rId4" cstate="print"/>
          <a:srcRect l="58594" t="32292" r="16406" b="34375"/>
          <a:stretch>
            <a:fillRect/>
          </a:stretch>
        </p:blipFill>
        <p:spPr bwMode="auto">
          <a:xfrm>
            <a:off x="1295400" y="1600200"/>
            <a:ext cx="3352800" cy="335280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title"/>
          </p:nvPr>
        </p:nvSpPr>
        <p:spPr/>
        <p:txBody>
          <a:bodyPr/>
          <a:lstStyle/>
          <a:p>
            <a:r>
              <a:rPr lang="en-US" sz="3600" b="1">
                <a:solidFill>
                  <a:srgbClr val="996600"/>
                </a:solidFill>
              </a:rPr>
              <a:t>NDMC Drought Impact Reporter</a:t>
            </a:r>
          </a:p>
        </p:txBody>
      </p:sp>
      <p:sp>
        <p:nvSpPr>
          <p:cNvPr id="1003523" name="Rectangle 3"/>
          <p:cNvSpPr>
            <a:spLocks noGrp="1" noChangeArrowheads="1"/>
          </p:cNvSpPr>
          <p:nvPr>
            <p:ph type="body" idx="1"/>
          </p:nvPr>
        </p:nvSpPr>
        <p:spPr/>
        <p:txBody>
          <a:bodyPr/>
          <a:lstStyle/>
          <a:p>
            <a:r>
              <a:rPr lang="en-US"/>
              <a:t>Allows the public to have a voice in the process of making the weekly United States Drought Monitor</a:t>
            </a:r>
          </a:p>
          <a:p>
            <a:r>
              <a:rPr lang="en-US" b="1">
                <a:solidFill>
                  <a:srgbClr val="996600"/>
                </a:solidFill>
                <a:hlinkClick r:id="rId2"/>
              </a:rPr>
              <a:t>http://droughtreporter.unl.edu</a:t>
            </a:r>
            <a:endParaRPr lang="en-US" b="1">
              <a:solidFill>
                <a:srgbClr val="9966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Text Box 4"/>
          <p:cNvSpPr txBox="1">
            <a:spLocks noChangeArrowheads="1"/>
          </p:cNvSpPr>
          <p:nvPr/>
        </p:nvSpPr>
        <p:spPr bwMode="auto">
          <a:xfrm>
            <a:off x="1066800" y="2514600"/>
            <a:ext cx="7848600" cy="3970318"/>
          </a:xfrm>
          <a:prstGeom prst="rect">
            <a:avLst/>
          </a:prstGeom>
          <a:noFill/>
          <a:ln w="9525" algn="ctr">
            <a:noFill/>
            <a:miter lim="800000"/>
            <a:headEnd/>
            <a:tailEnd/>
          </a:ln>
          <a:effectLst/>
        </p:spPr>
        <p:txBody>
          <a:bodyPr lIns="457200">
            <a:spAutoFit/>
          </a:bodyPr>
          <a:lstStyle/>
          <a:p>
            <a:r>
              <a:rPr lang="en-US" sz="2800" dirty="0">
                <a:solidFill>
                  <a:srgbClr val="808080"/>
                </a:solidFill>
              </a:rPr>
              <a:t>Project initiated in 2006</a:t>
            </a:r>
          </a:p>
          <a:p>
            <a:endParaRPr lang="en-US" sz="2000" dirty="0">
              <a:solidFill>
                <a:srgbClr val="808080"/>
              </a:solidFill>
            </a:endParaRPr>
          </a:p>
          <a:p>
            <a:r>
              <a:rPr lang="en-US" b="1" dirty="0"/>
              <a:t>Project Goals: </a:t>
            </a:r>
            <a:r>
              <a:rPr lang="en-US" dirty="0"/>
              <a:t>Develop a model drought planning process and web-based educational delivery system for livestock and forage producers</a:t>
            </a:r>
          </a:p>
          <a:p>
            <a:endParaRPr lang="en-US" sz="2000" b="1" dirty="0"/>
          </a:p>
          <a:p>
            <a:r>
              <a:rPr lang="en-US" b="1" dirty="0"/>
              <a:t>Collaborators:</a:t>
            </a:r>
            <a:r>
              <a:rPr lang="en-US" dirty="0"/>
              <a:t> National Drought Mitigation Center, University of Nebraska-Lincoln, South Dakota State University, and Texas A&amp;M-Kingsville</a:t>
            </a:r>
          </a:p>
          <a:p>
            <a:pPr>
              <a:buFontTx/>
              <a:buChar char="•"/>
            </a:pPr>
            <a:endParaRPr lang="en-US" sz="2000" dirty="0"/>
          </a:p>
          <a:p>
            <a:pPr>
              <a:buFontTx/>
              <a:buChar char="•"/>
            </a:pPr>
            <a:endParaRPr lang="en-US" sz="2000" dirty="0"/>
          </a:p>
        </p:txBody>
      </p:sp>
      <p:pic>
        <p:nvPicPr>
          <p:cNvPr id="115720" name="Picture 8"/>
          <p:cNvPicPr>
            <a:picLocks noChangeAspect="1" noChangeArrowheads="1"/>
          </p:cNvPicPr>
          <p:nvPr/>
        </p:nvPicPr>
        <p:blipFill>
          <a:blip r:embed="rId3" cstate="print"/>
          <a:srcRect/>
          <a:stretch>
            <a:fillRect/>
          </a:stretch>
        </p:blipFill>
        <p:spPr bwMode="auto">
          <a:xfrm>
            <a:off x="1295400" y="304800"/>
            <a:ext cx="7467600" cy="1782763"/>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p:cNvPicPr>
            <a:picLocks noChangeAspect="1" noChangeArrowheads="1"/>
          </p:cNvPicPr>
          <p:nvPr/>
        </p:nvPicPr>
        <p:blipFill>
          <a:blip r:embed="rId3" cstate="print"/>
          <a:srcRect/>
          <a:stretch>
            <a:fillRect/>
          </a:stretch>
        </p:blipFill>
        <p:spPr bwMode="auto">
          <a:xfrm>
            <a:off x="0" y="0"/>
            <a:ext cx="9144000" cy="6884988"/>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endParaRPr lang="en-US"/>
          </a:p>
        </p:txBody>
      </p:sp>
      <p:sp>
        <p:nvSpPr>
          <p:cNvPr id="131075" name="Rectangle 3"/>
          <p:cNvSpPr>
            <a:spLocks noGrp="1" noChangeArrowheads="1"/>
          </p:cNvSpPr>
          <p:nvPr>
            <p:ph type="body" idx="1"/>
          </p:nvPr>
        </p:nvSpPr>
        <p:spPr/>
        <p:txBody>
          <a:bodyPr/>
          <a:lstStyle/>
          <a:p>
            <a:endParaRPr lang="en-US"/>
          </a:p>
        </p:txBody>
      </p:sp>
      <p:pic>
        <p:nvPicPr>
          <p:cNvPr id="131077" name="Picture 5"/>
          <p:cNvPicPr>
            <a:picLocks noChangeAspect="1" noChangeArrowheads="1"/>
          </p:cNvPicPr>
          <p:nvPr/>
        </p:nvPicPr>
        <p:blipFill>
          <a:blip r:embed="rId3" cstate="print"/>
          <a:srcRect t="10408" r="1875" b="2602"/>
          <a:stretch>
            <a:fillRect/>
          </a:stretch>
        </p:blipFill>
        <p:spPr bwMode="auto">
          <a:xfrm>
            <a:off x="0" y="0"/>
            <a:ext cx="9144000" cy="685800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endParaRPr lang="en-US"/>
          </a:p>
        </p:txBody>
      </p:sp>
      <p:sp>
        <p:nvSpPr>
          <p:cNvPr id="132099" name="Rectangle 3"/>
          <p:cNvSpPr>
            <a:spLocks noGrp="1" noChangeArrowheads="1"/>
          </p:cNvSpPr>
          <p:nvPr>
            <p:ph type="body" idx="1"/>
          </p:nvPr>
        </p:nvSpPr>
        <p:spPr/>
        <p:txBody>
          <a:bodyPr/>
          <a:lstStyle/>
          <a:p>
            <a:endParaRPr lang="en-US"/>
          </a:p>
        </p:txBody>
      </p:sp>
      <p:pic>
        <p:nvPicPr>
          <p:cNvPr id="132100" name="Picture 4"/>
          <p:cNvPicPr>
            <a:picLocks noChangeAspect="1" noChangeArrowheads="1"/>
          </p:cNvPicPr>
          <p:nvPr/>
        </p:nvPicPr>
        <p:blipFill>
          <a:blip r:embed="rId3" cstate="print"/>
          <a:srcRect t="10408" r="1875" b="2602"/>
          <a:stretch>
            <a:fillRect/>
          </a:stretch>
        </p:blipFill>
        <p:spPr bwMode="auto">
          <a:xfrm>
            <a:off x="0" y="0"/>
            <a:ext cx="9144000" cy="685800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endParaRPr lang="en-US"/>
          </a:p>
        </p:txBody>
      </p:sp>
      <p:sp>
        <p:nvSpPr>
          <p:cNvPr id="133123" name="Rectangle 3"/>
          <p:cNvSpPr>
            <a:spLocks noGrp="1" noChangeArrowheads="1"/>
          </p:cNvSpPr>
          <p:nvPr>
            <p:ph type="body" idx="1"/>
          </p:nvPr>
        </p:nvSpPr>
        <p:spPr/>
        <p:txBody>
          <a:bodyPr/>
          <a:lstStyle/>
          <a:p>
            <a:endParaRPr lang="en-US"/>
          </a:p>
        </p:txBody>
      </p:sp>
      <p:pic>
        <p:nvPicPr>
          <p:cNvPr id="133124" name="Picture 4"/>
          <p:cNvPicPr>
            <a:picLocks noChangeAspect="1" noChangeArrowheads="1"/>
          </p:cNvPicPr>
          <p:nvPr/>
        </p:nvPicPr>
        <p:blipFill>
          <a:blip r:embed="rId3" cstate="print"/>
          <a:srcRect t="10408" r="1875" b="2602"/>
          <a:stretch>
            <a:fillRect/>
          </a:stretch>
        </p:blipFill>
        <p:spPr bwMode="auto">
          <a:xfrm>
            <a:off x="0" y="0"/>
            <a:ext cx="9144000" cy="685800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383" name="Picture 7" descr="ndmc_background"/>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13378" name="Text Box 2"/>
          <p:cNvSpPr txBox="1">
            <a:spLocks noChangeArrowheads="1"/>
          </p:cNvSpPr>
          <p:nvPr/>
        </p:nvSpPr>
        <p:spPr bwMode="auto">
          <a:xfrm>
            <a:off x="582613" y="76200"/>
            <a:ext cx="8104187" cy="762000"/>
          </a:xfrm>
          <a:prstGeom prst="rect">
            <a:avLst/>
          </a:prstGeom>
          <a:noFill/>
          <a:ln w="9525">
            <a:noFill/>
            <a:miter lim="800000"/>
            <a:headEnd/>
            <a:tailEnd/>
          </a:ln>
          <a:effectLst/>
        </p:spPr>
        <p:txBody>
          <a:bodyPr>
            <a:spAutoFit/>
          </a:bodyPr>
          <a:lstStyle/>
          <a:p>
            <a:pPr algn="ctr" eaLnBrk="0" hangingPunct="0">
              <a:spcBef>
                <a:spcPct val="50000"/>
              </a:spcBef>
            </a:pPr>
            <a:r>
              <a:rPr lang="en-US" sz="4400" b="1">
                <a:latin typeface="Arial" pitchFamily="34" charset="0"/>
              </a:rPr>
              <a:t>The U.S. Drought Monitor</a:t>
            </a:r>
          </a:p>
        </p:txBody>
      </p:sp>
      <p:sp>
        <p:nvSpPr>
          <p:cNvPr id="613379" name="Text Box 3"/>
          <p:cNvSpPr txBox="1">
            <a:spLocks noChangeArrowheads="1"/>
          </p:cNvSpPr>
          <p:nvPr/>
        </p:nvSpPr>
        <p:spPr bwMode="auto">
          <a:xfrm>
            <a:off x="304800" y="1050925"/>
            <a:ext cx="8686800" cy="1006475"/>
          </a:xfrm>
          <a:prstGeom prst="rect">
            <a:avLst/>
          </a:prstGeom>
          <a:noFill/>
          <a:ln w="9525">
            <a:noFill/>
            <a:miter lim="800000"/>
            <a:headEnd/>
            <a:tailEnd/>
          </a:ln>
          <a:effectLst/>
        </p:spPr>
        <p:txBody>
          <a:bodyPr>
            <a:spAutoFit/>
          </a:bodyPr>
          <a:lstStyle/>
          <a:p>
            <a:pPr algn="ctr"/>
            <a:r>
              <a:rPr lang="en-US" sz="2000" b="1" i="1">
                <a:latin typeface="Arial" pitchFamily="34" charset="0"/>
              </a:rPr>
              <a:t>Since 1999, NOAA (CPC and NCDC), USDA, and the NDMC have produced a weekly composite drought map -- the U.S. Drought Monitor -- with input from numerous federal and non-federal partners</a:t>
            </a:r>
            <a:endParaRPr lang="en-US" sz="2000" b="1"/>
          </a:p>
        </p:txBody>
      </p:sp>
      <p:pic>
        <p:nvPicPr>
          <p:cNvPr id="613380" name="Picture 4" descr="dmcur"/>
          <p:cNvPicPr>
            <a:picLocks noChangeAspect="1" noChangeArrowheads="1"/>
          </p:cNvPicPr>
          <p:nvPr/>
        </p:nvPicPr>
        <p:blipFill>
          <a:blip r:embed="rId4" cstate="print"/>
          <a:srcRect/>
          <a:stretch>
            <a:fillRect/>
          </a:stretch>
        </p:blipFill>
        <p:spPr bwMode="auto">
          <a:xfrm>
            <a:off x="4648200" y="2624138"/>
            <a:ext cx="4419600" cy="3424237"/>
          </a:xfrm>
          <a:prstGeom prst="rect">
            <a:avLst/>
          </a:prstGeom>
          <a:noFill/>
        </p:spPr>
      </p:pic>
      <p:pic>
        <p:nvPicPr>
          <p:cNvPr id="613382" name="Picture 6" descr="drmon803"/>
          <p:cNvPicPr>
            <a:picLocks noChangeAspect="1" noChangeArrowheads="1"/>
          </p:cNvPicPr>
          <p:nvPr/>
        </p:nvPicPr>
        <p:blipFill>
          <a:blip r:embed="rId5" cstate="print"/>
          <a:srcRect/>
          <a:stretch>
            <a:fillRect/>
          </a:stretch>
        </p:blipFill>
        <p:spPr bwMode="auto">
          <a:xfrm>
            <a:off x="76200" y="2635250"/>
            <a:ext cx="4343400" cy="3411538"/>
          </a:xfrm>
          <a:prstGeom prst="rect">
            <a:avLst/>
          </a:prstGeom>
          <a:noFill/>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endParaRPr lang="en-US"/>
          </a:p>
        </p:txBody>
      </p:sp>
      <p:sp>
        <p:nvSpPr>
          <p:cNvPr id="134147" name="Rectangle 3"/>
          <p:cNvSpPr>
            <a:spLocks noGrp="1" noChangeArrowheads="1"/>
          </p:cNvSpPr>
          <p:nvPr>
            <p:ph type="body" idx="1"/>
          </p:nvPr>
        </p:nvSpPr>
        <p:spPr/>
        <p:txBody>
          <a:bodyPr/>
          <a:lstStyle/>
          <a:p>
            <a:endParaRPr lang="en-US"/>
          </a:p>
        </p:txBody>
      </p:sp>
      <p:pic>
        <p:nvPicPr>
          <p:cNvPr id="134148" name="Picture 4"/>
          <p:cNvPicPr>
            <a:picLocks noChangeAspect="1" noChangeArrowheads="1"/>
          </p:cNvPicPr>
          <p:nvPr/>
        </p:nvPicPr>
        <p:blipFill>
          <a:blip r:embed="rId3" cstate="print"/>
          <a:srcRect t="10408" r="1875" b="2602"/>
          <a:stretch>
            <a:fillRect/>
          </a:stretch>
        </p:blipFill>
        <p:spPr bwMode="auto">
          <a:xfrm>
            <a:off x="0" y="0"/>
            <a:ext cx="9144000" cy="685800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endParaRPr lang="en-US"/>
          </a:p>
        </p:txBody>
      </p:sp>
      <p:sp>
        <p:nvSpPr>
          <p:cNvPr id="135171" name="Rectangle 3"/>
          <p:cNvSpPr>
            <a:spLocks noGrp="1" noChangeArrowheads="1"/>
          </p:cNvSpPr>
          <p:nvPr>
            <p:ph type="body" idx="1"/>
          </p:nvPr>
        </p:nvSpPr>
        <p:spPr/>
        <p:txBody>
          <a:bodyPr/>
          <a:lstStyle/>
          <a:p>
            <a:endParaRPr lang="en-US"/>
          </a:p>
        </p:txBody>
      </p:sp>
      <p:pic>
        <p:nvPicPr>
          <p:cNvPr id="135172" name="Picture 4"/>
          <p:cNvPicPr>
            <a:picLocks noChangeAspect="1" noChangeArrowheads="1"/>
          </p:cNvPicPr>
          <p:nvPr/>
        </p:nvPicPr>
        <p:blipFill>
          <a:blip r:embed="rId3" cstate="print"/>
          <a:srcRect t="10408" r="1875" b="2602"/>
          <a:stretch>
            <a:fillRect/>
          </a:stretch>
        </p:blipFill>
        <p:spPr bwMode="auto">
          <a:xfrm>
            <a:off x="0" y="0"/>
            <a:ext cx="9144000" cy="685800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6546" name="Picture 2" descr="homepage"/>
          <p:cNvPicPr>
            <a:picLocks noChangeAspect="1" noChangeArrowheads="1"/>
          </p:cNvPicPr>
          <p:nvPr/>
        </p:nvPicPr>
        <p:blipFill>
          <a:blip r:embed="rId2" cstate="print"/>
          <a:srcRect/>
          <a:stretch>
            <a:fillRect/>
          </a:stretch>
        </p:blipFill>
        <p:spPr bwMode="auto">
          <a:xfrm>
            <a:off x="0" y="0"/>
            <a:ext cx="5684838" cy="5867400"/>
          </a:xfrm>
          <a:prstGeom prst="rect">
            <a:avLst/>
          </a:prstGeom>
          <a:noFill/>
        </p:spPr>
      </p:pic>
      <p:sp>
        <p:nvSpPr>
          <p:cNvPr id="876547" name="Text Box 3"/>
          <p:cNvSpPr txBox="1">
            <a:spLocks noChangeArrowheads="1"/>
          </p:cNvSpPr>
          <p:nvPr/>
        </p:nvSpPr>
        <p:spPr bwMode="auto">
          <a:xfrm>
            <a:off x="5410200" y="984250"/>
            <a:ext cx="3733800" cy="3754438"/>
          </a:xfrm>
          <a:prstGeom prst="rect">
            <a:avLst/>
          </a:prstGeom>
          <a:noFill/>
          <a:ln w="9525">
            <a:noFill/>
            <a:miter lim="800000"/>
            <a:headEnd/>
            <a:tailEnd/>
          </a:ln>
          <a:effectLst/>
        </p:spPr>
        <p:txBody>
          <a:bodyPr>
            <a:spAutoFit/>
          </a:bodyPr>
          <a:lstStyle/>
          <a:p>
            <a:r>
              <a:rPr lang="en-US" sz="3200" b="1" i="1">
                <a:solidFill>
                  <a:srgbClr val="663300"/>
                </a:solidFill>
                <a:latin typeface="Arial" pitchFamily="34" charset="0"/>
              </a:rPr>
              <a:t>Thank you!</a:t>
            </a:r>
          </a:p>
          <a:p>
            <a:endParaRPr lang="en-US" sz="2600" b="1" i="1">
              <a:solidFill>
                <a:srgbClr val="663300"/>
              </a:solidFill>
              <a:latin typeface="Arial" pitchFamily="34" charset="0"/>
            </a:endParaRPr>
          </a:p>
          <a:p>
            <a:endParaRPr lang="en-US" sz="2600" b="1">
              <a:solidFill>
                <a:srgbClr val="663300"/>
              </a:solidFill>
              <a:latin typeface="Arial" pitchFamily="34" charset="0"/>
            </a:endParaRPr>
          </a:p>
          <a:p>
            <a:r>
              <a:rPr lang="en-US" sz="2600" b="1">
                <a:solidFill>
                  <a:srgbClr val="663300"/>
                </a:solidFill>
                <a:latin typeface="Arial" pitchFamily="34" charset="0"/>
              </a:rPr>
              <a:t>Please visit us at:</a:t>
            </a:r>
          </a:p>
          <a:p>
            <a:r>
              <a:rPr lang="en-US" sz="2600" b="1">
                <a:solidFill>
                  <a:srgbClr val="663300"/>
                </a:solidFill>
                <a:latin typeface="Arial" pitchFamily="34" charset="0"/>
              </a:rPr>
              <a:t>http://drought.unl.edu/</a:t>
            </a:r>
          </a:p>
          <a:p>
            <a:endParaRPr lang="en-US" sz="2600" b="1">
              <a:solidFill>
                <a:srgbClr val="663300"/>
              </a:solidFill>
              <a:latin typeface="Arial" pitchFamily="34" charset="0"/>
            </a:endParaRPr>
          </a:p>
          <a:p>
            <a:endParaRPr lang="en-US" sz="2600" b="1">
              <a:solidFill>
                <a:srgbClr val="663300"/>
              </a:solidFill>
              <a:latin typeface="Arial" pitchFamily="34" charset="0"/>
            </a:endParaRPr>
          </a:p>
          <a:p>
            <a:r>
              <a:rPr lang="en-US" sz="2600" b="1">
                <a:solidFill>
                  <a:srgbClr val="663300"/>
                </a:solidFill>
                <a:latin typeface="Arial" pitchFamily="34" charset="0"/>
              </a:rPr>
              <a:t>Please contact me at:</a:t>
            </a:r>
          </a:p>
          <a:p>
            <a:r>
              <a:rPr lang="en-US" sz="2600" b="1">
                <a:solidFill>
                  <a:srgbClr val="663300"/>
                </a:solidFill>
                <a:latin typeface="Arial" pitchFamily="34" charset="0"/>
              </a:rPr>
              <a:t>bfuchs2@unl.edu</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5010" name="Freeform 2"/>
          <p:cNvSpPr>
            <a:spLocks/>
          </p:cNvSpPr>
          <p:nvPr/>
        </p:nvSpPr>
        <p:spPr bwMode="auto">
          <a:xfrm>
            <a:off x="919163" y="0"/>
            <a:ext cx="8224837" cy="6854825"/>
          </a:xfrm>
          <a:custGeom>
            <a:avLst/>
            <a:gdLst/>
            <a:ahLst/>
            <a:cxnLst>
              <a:cxn ang="0">
                <a:pos x="5284" y="0"/>
              </a:cxn>
              <a:cxn ang="0">
                <a:pos x="10035" y="0"/>
              </a:cxn>
              <a:cxn ang="0">
                <a:pos x="14787" y="0"/>
              </a:cxn>
              <a:cxn ang="0">
                <a:pos x="19540" y="0"/>
              </a:cxn>
              <a:cxn ang="0">
                <a:pos x="20728" y="3239"/>
              </a:cxn>
              <a:cxn ang="0">
                <a:pos x="20728" y="7556"/>
              </a:cxn>
              <a:cxn ang="0">
                <a:pos x="20728" y="11875"/>
              </a:cxn>
              <a:cxn ang="0">
                <a:pos x="20728" y="16193"/>
              </a:cxn>
              <a:cxn ang="0">
                <a:pos x="16844" y="17272"/>
              </a:cxn>
              <a:cxn ang="0">
                <a:pos x="11665" y="17272"/>
              </a:cxn>
              <a:cxn ang="0">
                <a:pos x="6488" y="17272"/>
              </a:cxn>
              <a:cxn ang="0">
                <a:pos x="1309" y="17272"/>
              </a:cxn>
              <a:cxn ang="0">
                <a:pos x="0" y="17087"/>
              </a:cxn>
              <a:cxn ang="0">
                <a:pos x="40" y="16838"/>
              </a:cxn>
              <a:cxn ang="0">
                <a:pos x="128" y="16590"/>
              </a:cxn>
              <a:cxn ang="0">
                <a:pos x="244" y="16344"/>
              </a:cxn>
              <a:cxn ang="0">
                <a:pos x="425" y="15987"/>
              </a:cxn>
              <a:cxn ang="0">
                <a:pos x="521" y="15760"/>
              </a:cxn>
              <a:cxn ang="0">
                <a:pos x="573" y="15545"/>
              </a:cxn>
              <a:cxn ang="0">
                <a:pos x="565" y="15344"/>
              </a:cxn>
              <a:cxn ang="0">
                <a:pos x="521" y="15127"/>
              </a:cxn>
              <a:cxn ang="0">
                <a:pos x="434" y="14804"/>
              </a:cxn>
              <a:cxn ang="0">
                <a:pos x="326" y="14397"/>
              </a:cxn>
              <a:cxn ang="0">
                <a:pos x="219" y="13872"/>
              </a:cxn>
              <a:cxn ang="0">
                <a:pos x="153" y="13471"/>
              </a:cxn>
              <a:cxn ang="0">
                <a:pos x="117" y="13093"/>
              </a:cxn>
              <a:cxn ang="0">
                <a:pos x="120" y="12770"/>
              </a:cxn>
              <a:cxn ang="0">
                <a:pos x="161" y="12490"/>
              </a:cxn>
              <a:cxn ang="0">
                <a:pos x="234" y="12238"/>
              </a:cxn>
              <a:cxn ang="0">
                <a:pos x="338" y="12002"/>
              </a:cxn>
              <a:cxn ang="0">
                <a:pos x="468" y="11768"/>
              </a:cxn>
              <a:cxn ang="0">
                <a:pos x="663" y="11460"/>
              </a:cxn>
              <a:cxn ang="0">
                <a:pos x="880" y="11092"/>
              </a:cxn>
              <a:cxn ang="0">
                <a:pos x="1034" y="10700"/>
              </a:cxn>
              <a:cxn ang="0">
                <a:pos x="1161" y="10237"/>
              </a:cxn>
              <a:cxn ang="0">
                <a:pos x="1256" y="9725"/>
              </a:cxn>
              <a:cxn ang="0">
                <a:pos x="1309" y="9181"/>
              </a:cxn>
              <a:cxn ang="0">
                <a:pos x="1315" y="8628"/>
              </a:cxn>
              <a:cxn ang="0">
                <a:pos x="1269" y="8085"/>
              </a:cxn>
              <a:cxn ang="0">
                <a:pos x="1162" y="7571"/>
              </a:cxn>
              <a:cxn ang="0">
                <a:pos x="877" y="6719"/>
              </a:cxn>
              <a:cxn ang="0">
                <a:pos x="546" y="5763"/>
              </a:cxn>
              <a:cxn ang="0">
                <a:pos x="374" y="5226"/>
              </a:cxn>
              <a:cxn ang="0">
                <a:pos x="276" y="4852"/>
              </a:cxn>
              <a:cxn ang="0">
                <a:pos x="224" y="4544"/>
              </a:cxn>
              <a:cxn ang="0">
                <a:pos x="228" y="4318"/>
              </a:cxn>
              <a:cxn ang="0">
                <a:pos x="323" y="4039"/>
              </a:cxn>
              <a:cxn ang="0">
                <a:pos x="433" y="3720"/>
              </a:cxn>
              <a:cxn ang="0">
                <a:pos x="546" y="3396"/>
              </a:cxn>
              <a:cxn ang="0">
                <a:pos x="660" y="3068"/>
              </a:cxn>
              <a:cxn ang="0">
                <a:pos x="726" y="2839"/>
              </a:cxn>
              <a:cxn ang="0">
                <a:pos x="754" y="2595"/>
              </a:cxn>
              <a:cxn ang="0">
                <a:pos x="776" y="2084"/>
              </a:cxn>
              <a:cxn ang="0">
                <a:pos x="796" y="1564"/>
              </a:cxn>
              <a:cxn ang="0">
                <a:pos x="822" y="1307"/>
              </a:cxn>
              <a:cxn ang="0">
                <a:pos x="870" y="1104"/>
              </a:cxn>
              <a:cxn ang="0">
                <a:pos x="968" y="945"/>
              </a:cxn>
              <a:cxn ang="0">
                <a:pos x="1156" y="708"/>
              </a:cxn>
              <a:cxn ang="0">
                <a:pos x="1359" y="453"/>
              </a:cxn>
              <a:cxn ang="0">
                <a:pos x="1567" y="192"/>
              </a:cxn>
            </a:cxnLst>
            <a:rect l="0" t="0" r="r" b="b"/>
            <a:pathLst>
              <a:path w="20728" h="17272">
                <a:moveTo>
                  <a:pt x="1720" y="0"/>
                </a:moveTo>
                <a:lnTo>
                  <a:pt x="2907" y="0"/>
                </a:lnTo>
                <a:lnTo>
                  <a:pt x="4095" y="0"/>
                </a:lnTo>
                <a:lnTo>
                  <a:pt x="5284" y="0"/>
                </a:lnTo>
                <a:lnTo>
                  <a:pt x="6471" y="0"/>
                </a:lnTo>
                <a:lnTo>
                  <a:pt x="7659" y="0"/>
                </a:lnTo>
                <a:lnTo>
                  <a:pt x="8848" y="0"/>
                </a:lnTo>
                <a:lnTo>
                  <a:pt x="10035" y="0"/>
                </a:lnTo>
                <a:lnTo>
                  <a:pt x="11223" y="0"/>
                </a:lnTo>
                <a:lnTo>
                  <a:pt x="12412" y="0"/>
                </a:lnTo>
                <a:lnTo>
                  <a:pt x="13600" y="0"/>
                </a:lnTo>
                <a:lnTo>
                  <a:pt x="14787" y="0"/>
                </a:lnTo>
                <a:lnTo>
                  <a:pt x="15976" y="0"/>
                </a:lnTo>
                <a:lnTo>
                  <a:pt x="17164" y="0"/>
                </a:lnTo>
                <a:lnTo>
                  <a:pt x="18351" y="0"/>
                </a:lnTo>
                <a:lnTo>
                  <a:pt x="19540" y="0"/>
                </a:lnTo>
                <a:lnTo>
                  <a:pt x="20728" y="0"/>
                </a:lnTo>
                <a:lnTo>
                  <a:pt x="20728" y="1079"/>
                </a:lnTo>
                <a:lnTo>
                  <a:pt x="20728" y="2160"/>
                </a:lnTo>
                <a:lnTo>
                  <a:pt x="20728" y="3239"/>
                </a:lnTo>
                <a:lnTo>
                  <a:pt x="20728" y="4318"/>
                </a:lnTo>
                <a:lnTo>
                  <a:pt x="20728" y="5397"/>
                </a:lnTo>
                <a:lnTo>
                  <a:pt x="20728" y="6477"/>
                </a:lnTo>
                <a:lnTo>
                  <a:pt x="20728" y="7556"/>
                </a:lnTo>
                <a:lnTo>
                  <a:pt x="20728" y="8637"/>
                </a:lnTo>
                <a:lnTo>
                  <a:pt x="20728" y="9716"/>
                </a:lnTo>
                <a:lnTo>
                  <a:pt x="20728" y="10795"/>
                </a:lnTo>
                <a:lnTo>
                  <a:pt x="20728" y="11875"/>
                </a:lnTo>
                <a:lnTo>
                  <a:pt x="20728" y="12954"/>
                </a:lnTo>
                <a:lnTo>
                  <a:pt x="20728" y="14033"/>
                </a:lnTo>
                <a:lnTo>
                  <a:pt x="20728" y="15112"/>
                </a:lnTo>
                <a:lnTo>
                  <a:pt x="20728" y="16193"/>
                </a:lnTo>
                <a:lnTo>
                  <a:pt x="20728" y="17272"/>
                </a:lnTo>
                <a:lnTo>
                  <a:pt x="19433" y="17272"/>
                </a:lnTo>
                <a:lnTo>
                  <a:pt x="18139" y="17272"/>
                </a:lnTo>
                <a:lnTo>
                  <a:pt x="16844" y="17272"/>
                </a:lnTo>
                <a:lnTo>
                  <a:pt x="15549" y="17272"/>
                </a:lnTo>
                <a:lnTo>
                  <a:pt x="14255" y="17272"/>
                </a:lnTo>
                <a:lnTo>
                  <a:pt x="12960" y="17272"/>
                </a:lnTo>
                <a:lnTo>
                  <a:pt x="11665" y="17272"/>
                </a:lnTo>
                <a:lnTo>
                  <a:pt x="10370" y="17272"/>
                </a:lnTo>
                <a:lnTo>
                  <a:pt x="9076" y="17272"/>
                </a:lnTo>
                <a:lnTo>
                  <a:pt x="7781" y="17272"/>
                </a:lnTo>
                <a:lnTo>
                  <a:pt x="6488" y="17272"/>
                </a:lnTo>
                <a:lnTo>
                  <a:pt x="5193" y="17272"/>
                </a:lnTo>
                <a:lnTo>
                  <a:pt x="3898" y="17272"/>
                </a:lnTo>
                <a:lnTo>
                  <a:pt x="2604" y="17272"/>
                </a:lnTo>
                <a:lnTo>
                  <a:pt x="1309" y="17272"/>
                </a:lnTo>
                <a:lnTo>
                  <a:pt x="14" y="17272"/>
                </a:lnTo>
                <a:lnTo>
                  <a:pt x="5" y="17210"/>
                </a:lnTo>
                <a:lnTo>
                  <a:pt x="0" y="17148"/>
                </a:lnTo>
                <a:lnTo>
                  <a:pt x="0" y="17087"/>
                </a:lnTo>
                <a:lnTo>
                  <a:pt x="5" y="17025"/>
                </a:lnTo>
                <a:lnTo>
                  <a:pt x="13" y="16963"/>
                </a:lnTo>
                <a:lnTo>
                  <a:pt x="25" y="16900"/>
                </a:lnTo>
                <a:lnTo>
                  <a:pt x="40" y="16838"/>
                </a:lnTo>
                <a:lnTo>
                  <a:pt x="58" y="16776"/>
                </a:lnTo>
                <a:lnTo>
                  <a:pt x="79" y="16714"/>
                </a:lnTo>
                <a:lnTo>
                  <a:pt x="102" y="16652"/>
                </a:lnTo>
                <a:lnTo>
                  <a:pt x="128" y="16590"/>
                </a:lnTo>
                <a:lnTo>
                  <a:pt x="155" y="16528"/>
                </a:lnTo>
                <a:lnTo>
                  <a:pt x="184" y="16467"/>
                </a:lnTo>
                <a:lnTo>
                  <a:pt x="214" y="16405"/>
                </a:lnTo>
                <a:lnTo>
                  <a:pt x="244" y="16344"/>
                </a:lnTo>
                <a:lnTo>
                  <a:pt x="275" y="16284"/>
                </a:lnTo>
                <a:lnTo>
                  <a:pt x="337" y="16164"/>
                </a:lnTo>
                <a:lnTo>
                  <a:pt x="396" y="16045"/>
                </a:lnTo>
                <a:lnTo>
                  <a:pt x="425" y="15987"/>
                </a:lnTo>
                <a:lnTo>
                  <a:pt x="452" y="15930"/>
                </a:lnTo>
                <a:lnTo>
                  <a:pt x="477" y="15873"/>
                </a:lnTo>
                <a:lnTo>
                  <a:pt x="500" y="15816"/>
                </a:lnTo>
                <a:lnTo>
                  <a:pt x="521" y="15760"/>
                </a:lnTo>
                <a:lnTo>
                  <a:pt x="539" y="15705"/>
                </a:lnTo>
                <a:lnTo>
                  <a:pt x="553" y="15651"/>
                </a:lnTo>
                <a:lnTo>
                  <a:pt x="565" y="15597"/>
                </a:lnTo>
                <a:lnTo>
                  <a:pt x="573" y="15545"/>
                </a:lnTo>
                <a:lnTo>
                  <a:pt x="578" y="15493"/>
                </a:lnTo>
                <a:lnTo>
                  <a:pt x="577" y="15442"/>
                </a:lnTo>
                <a:lnTo>
                  <a:pt x="573" y="15393"/>
                </a:lnTo>
                <a:lnTo>
                  <a:pt x="565" y="15344"/>
                </a:lnTo>
                <a:lnTo>
                  <a:pt x="557" y="15299"/>
                </a:lnTo>
                <a:lnTo>
                  <a:pt x="548" y="15254"/>
                </a:lnTo>
                <a:lnTo>
                  <a:pt x="540" y="15210"/>
                </a:lnTo>
                <a:lnTo>
                  <a:pt x="521" y="15127"/>
                </a:lnTo>
                <a:lnTo>
                  <a:pt x="501" y="15047"/>
                </a:lnTo>
                <a:lnTo>
                  <a:pt x="481" y="14967"/>
                </a:lnTo>
                <a:lnTo>
                  <a:pt x="459" y="14887"/>
                </a:lnTo>
                <a:lnTo>
                  <a:pt x="434" y="14804"/>
                </a:lnTo>
                <a:lnTo>
                  <a:pt x="409" y="14714"/>
                </a:lnTo>
                <a:lnTo>
                  <a:pt x="384" y="14619"/>
                </a:lnTo>
                <a:lnTo>
                  <a:pt x="355" y="14513"/>
                </a:lnTo>
                <a:lnTo>
                  <a:pt x="326" y="14397"/>
                </a:lnTo>
                <a:lnTo>
                  <a:pt x="298" y="14266"/>
                </a:lnTo>
                <a:lnTo>
                  <a:pt x="267" y="14121"/>
                </a:lnTo>
                <a:lnTo>
                  <a:pt x="234" y="13960"/>
                </a:lnTo>
                <a:lnTo>
                  <a:pt x="219" y="13872"/>
                </a:lnTo>
                <a:lnTo>
                  <a:pt x="202" y="13778"/>
                </a:lnTo>
                <a:lnTo>
                  <a:pt x="185" y="13680"/>
                </a:lnTo>
                <a:lnTo>
                  <a:pt x="168" y="13575"/>
                </a:lnTo>
                <a:lnTo>
                  <a:pt x="153" y="13471"/>
                </a:lnTo>
                <a:lnTo>
                  <a:pt x="140" y="13371"/>
                </a:lnTo>
                <a:lnTo>
                  <a:pt x="129" y="13274"/>
                </a:lnTo>
                <a:lnTo>
                  <a:pt x="122" y="13182"/>
                </a:lnTo>
                <a:lnTo>
                  <a:pt x="117" y="13093"/>
                </a:lnTo>
                <a:lnTo>
                  <a:pt x="114" y="13008"/>
                </a:lnTo>
                <a:lnTo>
                  <a:pt x="114" y="12925"/>
                </a:lnTo>
                <a:lnTo>
                  <a:pt x="115" y="12847"/>
                </a:lnTo>
                <a:lnTo>
                  <a:pt x="120" y="12770"/>
                </a:lnTo>
                <a:lnTo>
                  <a:pt x="127" y="12697"/>
                </a:lnTo>
                <a:lnTo>
                  <a:pt x="136" y="12626"/>
                </a:lnTo>
                <a:lnTo>
                  <a:pt x="148" y="12557"/>
                </a:lnTo>
                <a:lnTo>
                  <a:pt x="161" y="12490"/>
                </a:lnTo>
                <a:lnTo>
                  <a:pt x="176" y="12424"/>
                </a:lnTo>
                <a:lnTo>
                  <a:pt x="193" y="12361"/>
                </a:lnTo>
                <a:lnTo>
                  <a:pt x="212" y="12299"/>
                </a:lnTo>
                <a:lnTo>
                  <a:pt x="234" y="12238"/>
                </a:lnTo>
                <a:lnTo>
                  <a:pt x="258" y="12178"/>
                </a:lnTo>
                <a:lnTo>
                  <a:pt x="282" y="12119"/>
                </a:lnTo>
                <a:lnTo>
                  <a:pt x="310" y="12061"/>
                </a:lnTo>
                <a:lnTo>
                  <a:pt x="338" y="12002"/>
                </a:lnTo>
                <a:lnTo>
                  <a:pt x="368" y="11944"/>
                </a:lnTo>
                <a:lnTo>
                  <a:pt x="400" y="11886"/>
                </a:lnTo>
                <a:lnTo>
                  <a:pt x="433" y="11827"/>
                </a:lnTo>
                <a:lnTo>
                  <a:pt x="468" y="11768"/>
                </a:lnTo>
                <a:lnTo>
                  <a:pt x="504" y="11708"/>
                </a:lnTo>
                <a:lnTo>
                  <a:pt x="543" y="11649"/>
                </a:lnTo>
                <a:lnTo>
                  <a:pt x="582" y="11587"/>
                </a:lnTo>
                <a:lnTo>
                  <a:pt x="663" y="11460"/>
                </a:lnTo>
                <a:lnTo>
                  <a:pt x="752" y="11326"/>
                </a:lnTo>
                <a:lnTo>
                  <a:pt x="796" y="11254"/>
                </a:lnTo>
                <a:lnTo>
                  <a:pt x="838" y="11176"/>
                </a:lnTo>
                <a:lnTo>
                  <a:pt x="880" y="11092"/>
                </a:lnTo>
                <a:lnTo>
                  <a:pt x="921" y="11001"/>
                </a:lnTo>
                <a:lnTo>
                  <a:pt x="960" y="10906"/>
                </a:lnTo>
                <a:lnTo>
                  <a:pt x="998" y="10805"/>
                </a:lnTo>
                <a:lnTo>
                  <a:pt x="1034" y="10700"/>
                </a:lnTo>
                <a:lnTo>
                  <a:pt x="1069" y="10591"/>
                </a:lnTo>
                <a:lnTo>
                  <a:pt x="1101" y="10476"/>
                </a:lnTo>
                <a:lnTo>
                  <a:pt x="1133" y="10359"/>
                </a:lnTo>
                <a:lnTo>
                  <a:pt x="1161" y="10237"/>
                </a:lnTo>
                <a:lnTo>
                  <a:pt x="1188" y="10113"/>
                </a:lnTo>
                <a:lnTo>
                  <a:pt x="1213" y="9986"/>
                </a:lnTo>
                <a:lnTo>
                  <a:pt x="1235" y="9856"/>
                </a:lnTo>
                <a:lnTo>
                  <a:pt x="1256" y="9725"/>
                </a:lnTo>
                <a:lnTo>
                  <a:pt x="1273" y="9591"/>
                </a:lnTo>
                <a:lnTo>
                  <a:pt x="1287" y="9455"/>
                </a:lnTo>
                <a:lnTo>
                  <a:pt x="1300" y="9319"/>
                </a:lnTo>
                <a:lnTo>
                  <a:pt x="1309" y="9181"/>
                </a:lnTo>
                <a:lnTo>
                  <a:pt x="1315" y="9044"/>
                </a:lnTo>
                <a:lnTo>
                  <a:pt x="1318" y="8905"/>
                </a:lnTo>
                <a:lnTo>
                  <a:pt x="1318" y="8766"/>
                </a:lnTo>
                <a:lnTo>
                  <a:pt x="1315" y="8628"/>
                </a:lnTo>
                <a:lnTo>
                  <a:pt x="1309" y="8490"/>
                </a:lnTo>
                <a:lnTo>
                  <a:pt x="1300" y="8354"/>
                </a:lnTo>
                <a:lnTo>
                  <a:pt x="1286" y="8219"/>
                </a:lnTo>
                <a:lnTo>
                  <a:pt x="1269" y="8085"/>
                </a:lnTo>
                <a:lnTo>
                  <a:pt x="1248" y="7952"/>
                </a:lnTo>
                <a:lnTo>
                  <a:pt x="1223" y="7823"/>
                </a:lnTo>
                <a:lnTo>
                  <a:pt x="1195" y="7695"/>
                </a:lnTo>
                <a:lnTo>
                  <a:pt x="1162" y="7571"/>
                </a:lnTo>
                <a:lnTo>
                  <a:pt x="1125" y="7449"/>
                </a:lnTo>
                <a:lnTo>
                  <a:pt x="1046" y="7207"/>
                </a:lnTo>
                <a:lnTo>
                  <a:pt x="962" y="6964"/>
                </a:lnTo>
                <a:lnTo>
                  <a:pt x="877" y="6719"/>
                </a:lnTo>
                <a:lnTo>
                  <a:pt x="790" y="6474"/>
                </a:lnTo>
                <a:lnTo>
                  <a:pt x="706" y="6232"/>
                </a:lnTo>
                <a:lnTo>
                  <a:pt x="625" y="5994"/>
                </a:lnTo>
                <a:lnTo>
                  <a:pt x="546" y="5763"/>
                </a:lnTo>
                <a:lnTo>
                  <a:pt x="472" y="5540"/>
                </a:lnTo>
                <a:lnTo>
                  <a:pt x="438" y="5433"/>
                </a:lnTo>
                <a:lnTo>
                  <a:pt x="406" y="5328"/>
                </a:lnTo>
                <a:lnTo>
                  <a:pt x="374" y="5226"/>
                </a:lnTo>
                <a:lnTo>
                  <a:pt x="346" y="5127"/>
                </a:lnTo>
                <a:lnTo>
                  <a:pt x="320" y="5032"/>
                </a:lnTo>
                <a:lnTo>
                  <a:pt x="297" y="4940"/>
                </a:lnTo>
                <a:lnTo>
                  <a:pt x="276" y="4852"/>
                </a:lnTo>
                <a:lnTo>
                  <a:pt x="258" y="4769"/>
                </a:lnTo>
                <a:lnTo>
                  <a:pt x="244" y="4689"/>
                </a:lnTo>
                <a:lnTo>
                  <a:pt x="232" y="4615"/>
                </a:lnTo>
                <a:lnTo>
                  <a:pt x="224" y="4544"/>
                </a:lnTo>
                <a:lnTo>
                  <a:pt x="219" y="4479"/>
                </a:lnTo>
                <a:lnTo>
                  <a:pt x="218" y="4420"/>
                </a:lnTo>
                <a:lnTo>
                  <a:pt x="222" y="4365"/>
                </a:lnTo>
                <a:lnTo>
                  <a:pt x="228" y="4318"/>
                </a:lnTo>
                <a:lnTo>
                  <a:pt x="240" y="4275"/>
                </a:lnTo>
                <a:lnTo>
                  <a:pt x="267" y="4197"/>
                </a:lnTo>
                <a:lnTo>
                  <a:pt x="294" y="4118"/>
                </a:lnTo>
                <a:lnTo>
                  <a:pt x="323" y="4039"/>
                </a:lnTo>
                <a:lnTo>
                  <a:pt x="350" y="3960"/>
                </a:lnTo>
                <a:lnTo>
                  <a:pt x="377" y="3880"/>
                </a:lnTo>
                <a:lnTo>
                  <a:pt x="406" y="3801"/>
                </a:lnTo>
                <a:lnTo>
                  <a:pt x="433" y="3720"/>
                </a:lnTo>
                <a:lnTo>
                  <a:pt x="461" y="3640"/>
                </a:lnTo>
                <a:lnTo>
                  <a:pt x="488" y="3559"/>
                </a:lnTo>
                <a:lnTo>
                  <a:pt x="517" y="3478"/>
                </a:lnTo>
                <a:lnTo>
                  <a:pt x="546" y="3396"/>
                </a:lnTo>
                <a:lnTo>
                  <a:pt x="574" y="3316"/>
                </a:lnTo>
                <a:lnTo>
                  <a:pt x="603" y="3233"/>
                </a:lnTo>
                <a:lnTo>
                  <a:pt x="631" y="3151"/>
                </a:lnTo>
                <a:lnTo>
                  <a:pt x="660" y="3068"/>
                </a:lnTo>
                <a:lnTo>
                  <a:pt x="689" y="2985"/>
                </a:lnTo>
                <a:lnTo>
                  <a:pt x="702" y="2940"/>
                </a:lnTo>
                <a:lnTo>
                  <a:pt x="714" y="2892"/>
                </a:lnTo>
                <a:lnTo>
                  <a:pt x="726" y="2839"/>
                </a:lnTo>
                <a:lnTo>
                  <a:pt x="735" y="2782"/>
                </a:lnTo>
                <a:lnTo>
                  <a:pt x="742" y="2723"/>
                </a:lnTo>
                <a:lnTo>
                  <a:pt x="749" y="2661"/>
                </a:lnTo>
                <a:lnTo>
                  <a:pt x="754" y="2595"/>
                </a:lnTo>
                <a:lnTo>
                  <a:pt x="759" y="2527"/>
                </a:lnTo>
                <a:lnTo>
                  <a:pt x="767" y="2384"/>
                </a:lnTo>
                <a:lnTo>
                  <a:pt x="772" y="2235"/>
                </a:lnTo>
                <a:lnTo>
                  <a:pt x="776" y="2084"/>
                </a:lnTo>
                <a:lnTo>
                  <a:pt x="780" y="1931"/>
                </a:lnTo>
                <a:lnTo>
                  <a:pt x="784" y="1781"/>
                </a:lnTo>
                <a:lnTo>
                  <a:pt x="792" y="1635"/>
                </a:lnTo>
                <a:lnTo>
                  <a:pt x="796" y="1564"/>
                </a:lnTo>
                <a:lnTo>
                  <a:pt x="801" y="1496"/>
                </a:lnTo>
                <a:lnTo>
                  <a:pt x="807" y="1430"/>
                </a:lnTo>
                <a:lnTo>
                  <a:pt x="814" y="1367"/>
                </a:lnTo>
                <a:lnTo>
                  <a:pt x="822" y="1307"/>
                </a:lnTo>
                <a:lnTo>
                  <a:pt x="832" y="1250"/>
                </a:lnTo>
                <a:lnTo>
                  <a:pt x="844" y="1197"/>
                </a:lnTo>
                <a:lnTo>
                  <a:pt x="855" y="1148"/>
                </a:lnTo>
                <a:lnTo>
                  <a:pt x="870" y="1104"/>
                </a:lnTo>
                <a:lnTo>
                  <a:pt x="886" y="1063"/>
                </a:lnTo>
                <a:lnTo>
                  <a:pt x="904" y="1028"/>
                </a:lnTo>
                <a:lnTo>
                  <a:pt x="924" y="1000"/>
                </a:lnTo>
                <a:lnTo>
                  <a:pt x="968" y="945"/>
                </a:lnTo>
                <a:lnTo>
                  <a:pt x="1013" y="888"/>
                </a:lnTo>
                <a:lnTo>
                  <a:pt x="1059" y="830"/>
                </a:lnTo>
                <a:lnTo>
                  <a:pt x="1107" y="770"/>
                </a:lnTo>
                <a:lnTo>
                  <a:pt x="1156" y="708"/>
                </a:lnTo>
                <a:lnTo>
                  <a:pt x="1205" y="646"/>
                </a:lnTo>
                <a:lnTo>
                  <a:pt x="1256" y="582"/>
                </a:lnTo>
                <a:lnTo>
                  <a:pt x="1308" y="517"/>
                </a:lnTo>
                <a:lnTo>
                  <a:pt x="1359" y="453"/>
                </a:lnTo>
                <a:lnTo>
                  <a:pt x="1411" y="387"/>
                </a:lnTo>
                <a:lnTo>
                  <a:pt x="1463" y="322"/>
                </a:lnTo>
                <a:lnTo>
                  <a:pt x="1515" y="257"/>
                </a:lnTo>
                <a:lnTo>
                  <a:pt x="1567" y="192"/>
                </a:lnTo>
                <a:lnTo>
                  <a:pt x="1619" y="128"/>
                </a:lnTo>
                <a:lnTo>
                  <a:pt x="1669" y="63"/>
                </a:lnTo>
                <a:lnTo>
                  <a:pt x="1720" y="0"/>
                </a:lnTo>
                <a:close/>
              </a:path>
            </a:pathLst>
          </a:custGeom>
          <a:solidFill>
            <a:srgbClr val="405F79"/>
          </a:solidFill>
          <a:ln w="9525">
            <a:noFill/>
            <a:round/>
            <a:headEnd/>
            <a:tailEnd/>
          </a:ln>
        </p:spPr>
        <p:txBody>
          <a:bodyPr/>
          <a:lstStyle/>
          <a:p>
            <a:endParaRPr lang="en-US"/>
          </a:p>
        </p:txBody>
      </p:sp>
      <p:graphicFrame>
        <p:nvGraphicFramePr>
          <p:cNvPr id="555011" name="Object 3"/>
          <p:cNvGraphicFramePr>
            <a:graphicFrameLocks noChangeAspect="1"/>
          </p:cNvGraphicFramePr>
          <p:nvPr/>
        </p:nvGraphicFramePr>
        <p:xfrm>
          <a:off x="0" y="0"/>
          <a:ext cx="9144000" cy="6858000"/>
        </p:xfrm>
        <a:graphic>
          <a:graphicData uri="http://schemas.openxmlformats.org/presentationml/2006/ole">
            <p:oleObj spid="_x0000_s555011" name="Slide" r:id="rId3" imgW="4572000" imgH="3429000" progId="PowerPoint.Slide.8">
              <p:embed/>
            </p:oleObj>
          </a:graphicData>
        </a:graphic>
      </p:graphicFrame>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3826" name="Rectangle 2"/>
          <p:cNvSpPr>
            <a:spLocks noGrp="1" noChangeArrowheads="1"/>
          </p:cNvSpPr>
          <p:nvPr>
            <p:ph type="body" idx="1"/>
          </p:nvPr>
        </p:nvSpPr>
        <p:spPr>
          <a:xfrm>
            <a:off x="685800" y="1143000"/>
            <a:ext cx="7924800" cy="5181600"/>
          </a:xfrm>
        </p:spPr>
        <p:txBody>
          <a:bodyPr/>
          <a:lstStyle/>
          <a:p>
            <a:pPr>
              <a:lnSpc>
                <a:spcPct val="90000"/>
              </a:lnSpc>
            </a:pPr>
            <a:r>
              <a:rPr lang="en-US" sz="2800"/>
              <a:t>A </a:t>
            </a:r>
            <a:r>
              <a:rPr lang="en-US" sz="2800" b="1" i="1">
                <a:solidFill>
                  <a:srgbClr val="996633"/>
                </a:solidFill>
              </a:rPr>
              <a:t>partnership</a:t>
            </a:r>
            <a:r>
              <a:rPr lang="en-US" sz="2800"/>
              <a:t> between the NDMC, USDA and NOAA’s CPC, NCDC, and RCC’s </a:t>
            </a:r>
            <a:r>
              <a:rPr lang="en-US" sz="2800" b="1" i="1">
                <a:solidFill>
                  <a:srgbClr val="FF0000"/>
                </a:solidFill>
              </a:rPr>
              <a:t>(authors)</a:t>
            </a:r>
            <a:endParaRPr lang="en-US" sz="2800"/>
          </a:p>
          <a:p>
            <a:pPr>
              <a:lnSpc>
                <a:spcPct val="90000"/>
              </a:lnSpc>
            </a:pPr>
            <a:r>
              <a:rPr lang="en-US" sz="2800"/>
              <a:t>Incorporate relevant information and products from all entities (and levels of government) dealing with drought (RCC’s, SC’s, federal/state agencies, etc.) </a:t>
            </a:r>
            <a:r>
              <a:rPr lang="en-US" sz="2800" b="1" i="1">
                <a:solidFill>
                  <a:srgbClr val="FF0000"/>
                </a:solidFill>
              </a:rPr>
              <a:t>(experts)</a:t>
            </a:r>
          </a:p>
          <a:p>
            <a:pPr>
              <a:lnSpc>
                <a:spcPct val="90000"/>
              </a:lnSpc>
              <a:buFontTx/>
              <a:buNone/>
            </a:pPr>
            <a:endParaRPr lang="en-US" sz="2800" b="1" i="1">
              <a:solidFill>
                <a:srgbClr val="996633"/>
              </a:solidFill>
            </a:endParaRPr>
          </a:p>
          <a:p>
            <a:pPr>
              <a:lnSpc>
                <a:spcPct val="90000"/>
              </a:lnSpc>
            </a:pPr>
            <a:r>
              <a:rPr lang="en-US" sz="2800"/>
              <a:t>The </a:t>
            </a:r>
            <a:r>
              <a:rPr lang="en-US" sz="2800" b="1">
                <a:solidFill>
                  <a:srgbClr val="996633"/>
                </a:solidFill>
              </a:rPr>
              <a:t>Drought Monitor</a:t>
            </a:r>
            <a:r>
              <a:rPr lang="en-US" sz="2800"/>
              <a:t> is </a:t>
            </a:r>
            <a:r>
              <a:rPr lang="en-US" sz="2800" b="1" i="1">
                <a:solidFill>
                  <a:srgbClr val="996633"/>
                </a:solidFill>
              </a:rPr>
              <a:t>updated</a:t>
            </a:r>
            <a:r>
              <a:rPr lang="en-US" sz="2800">
                <a:solidFill>
                  <a:srgbClr val="996633"/>
                </a:solidFill>
              </a:rPr>
              <a:t> </a:t>
            </a:r>
            <a:r>
              <a:rPr lang="en-US" sz="2800" b="1" i="1">
                <a:solidFill>
                  <a:srgbClr val="996633"/>
                </a:solidFill>
              </a:rPr>
              <a:t>weekly</a:t>
            </a:r>
            <a:r>
              <a:rPr lang="en-US" sz="2800"/>
              <a:t> and provides a general up-to-date summary of current drought conditions across the 50 states, Puerto Rico and the Pacific possessions</a:t>
            </a:r>
          </a:p>
        </p:txBody>
      </p:sp>
      <p:sp>
        <p:nvSpPr>
          <p:cNvPr id="973827" name="Text Box 3"/>
          <p:cNvSpPr txBox="1">
            <a:spLocks noChangeArrowheads="1"/>
          </p:cNvSpPr>
          <p:nvPr/>
        </p:nvSpPr>
        <p:spPr bwMode="auto">
          <a:xfrm>
            <a:off x="1219200" y="228600"/>
            <a:ext cx="7696200" cy="701675"/>
          </a:xfrm>
          <a:prstGeom prst="rect">
            <a:avLst/>
          </a:prstGeom>
          <a:noFill/>
          <a:ln w="9525">
            <a:noFill/>
            <a:miter lim="800000"/>
            <a:headEnd/>
            <a:tailEnd/>
          </a:ln>
          <a:effectLst/>
        </p:spPr>
        <p:txBody>
          <a:bodyPr>
            <a:spAutoFit/>
          </a:bodyPr>
          <a:lstStyle/>
          <a:p>
            <a:pPr eaLnBrk="0" hangingPunct="0"/>
            <a:r>
              <a:rPr lang="en-US" sz="4000" b="1" dirty="0">
                <a:solidFill>
                  <a:srgbClr val="996633"/>
                </a:solidFill>
                <a:latin typeface="Arial" pitchFamily="34" charset="0"/>
              </a:rPr>
              <a:t>The Drought Monitor Concept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382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382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7382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826" grpId="0" uiExpand="1" build="p" autoUpdateAnimBg="0" advAuto="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8147" name="Rectangle 3"/>
          <p:cNvSpPr>
            <a:spLocks noGrp="1" noChangeArrowheads="1"/>
          </p:cNvSpPr>
          <p:nvPr>
            <p:ph type="body" idx="1"/>
          </p:nvPr>
        </p:nvSpPr>
        <p:spPr>
          <a:xfrm>
            <a:off x="685800" y="1219200"/>
            <a:ext cx="8153400" cy="4419600"/>
          </a:xfrm>
        </p:spPr>
        <p:txBody>
          <a:bodyPr/>
          <a:lstStyle/>
          <a:p>
            <a:r>
              <a:rPr lang="en-US" sz="2800"/>
              <a:t>A consolidation of indices and indicators into one comprehensive national drought map</a:t>
            </a:r>
          </a:p>
          <a:p>
            <a:r>
              <a:rPr lang="en-US" sz="2800"/>
              <a:t>Trying to capture these characteristics:</a:t>
            </a:r>
          </a:p>
          <a:p>
            <a:pPr lvl="1"/>
            <a:r>
              <a:rPr lang="en-US"/>
              <a:t>the drought’s magnitude (duration + intensity)</a:t>
            </a:r>
          </a:p>
          <a:p>
            <a:pPr lvl="1"/>
            <a:r>
              <a:rPr lang="en-US"/>
              <a:t>spatial extent </a:t>
            </a:r>
          </a:p>
          <a:p>
            <a:pPr lvl="1"/>
            <a:r>
              <a:rPr lang="en-US"/>
              <a:t>probability of occurrence</a:t>
            </a:r>
          </a:p>
          <a:p>
            <a:pPr lvl="1"/>
            <a:r>
              <a:rPr lang="en-US"/>
              <a:t>Impacts</a:t>
            </a:r>
          </a:p>
          <a:p>
            <a:r>
              <a:rPr lang="en-US"/>
              <a:t>Rates drought intensity by</a:t>
            </a:r>
          </a:p>
          <a:p>
            <a:pPr>
              <a:buFontTx/>
              <a:buNone/>
            </a:pPr>
            <a:r>
              <a:rPr lang="en-US"/>
              <a:t>    </a:t>
            </a:r>
            <a:r>
              <a:rPr lang="en-US" b="1">
                <a:solidFill>
                  <a:srgbClr val="FF3300"/>
                </a:solidFill>
              </a:rPr>
              <a:t>Percentile Rankings</a:t>
            </a:r>
          </a:p>
          <a:p>
            <a:pPr lvl="1">
              <a:buFontTx/>
              <a:buNone/>
            </a:pPr>
            <a:endParaRPr lang="en-US" sz="3200">
              <a:solidFill>
                <a:srgbClr val="FF3300"/>
              </a:solidFill>
            </a:endParaRPr>
          </a:p>
        </p:txBody>
      </p:sp>
      <p:sp>
        <p:nvSpPr>
          <p:cNvPr id="518148" name="Text Box 4"/>
          <p:cNvSpPr txBox="1">
            <a:spLocks noChangeArrowheads="1"/>
          </p:cNvSpPr>
          <p:nvPr/>
        </p:nvSpPr>
        <p:spPr bwMode="auto">
          <a:xfrm>
            <a:off x="990600" y="304800"/>
            <a:ext cx="8229600" cy="762000"/>
          </a:xfrm>
          <a:prstGeom prst="rect">
            <a:avLst/>
          </a:prstGeom>
          <a:noFill/>
          <a:ln w="9525">
            <a:noFill/>
            <a:miter lim="800000"/>
            <a:headEnd/>
            <a:tailEnd/>
          </a:ln>
          <a:effectLst/>
        </p:spPr>
        <p:txBody>
          <a:bodyPr>
            <a:spAutoFit/>
          </a:bodyPr>
          <a:lstStyle/>
          <a:p>
            <a:pPr eaLnBrk="0" hangingPunct="0"/>
            <a:r>
              <a:rPr lang="en-US" sz="4400" b="1">
                <a:solidFill>
                  <a:srgbClr val="996633"/>
                </a:solidFill>
                <a:latin typeface="Arial" pitchFamily="34" charset="0"/>
              </a:rPr>
              <a:t>The Drought Monitor Concept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81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81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814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814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814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814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814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81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7" grpId="0" uiExpand="1" build="p" bldLvl="2" autoUpdateAnimBg="0"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title"/>
          </p:nvPr>
        </p:nvSpPr>
        <p:spPr>
          <a:xfrm>
            <a:off x="533400" y="76200"/>
            <a:ext cx="7772400" cy="1143000"/>
          </a:xfrm>
        </p:spPr>
        <p:txBody>
          <a:bodyPr/>
          <a:lstStyle/>
          <a:p>
            <a:r>
              <a:rPr lang="en-US" b="1">
                <a:solidFill>
                  <a:srgbClr val="996633"/>
                </a:solidFill>
              </a:rPr>
              <a:t>Original Objectives</a:t>
            </a:r>
          </a:p>
        </p:txBody>
      </p:sp>
      <p:sp>
        <p:nvSpPr>
          <p:cNvPr id="971779" name="Rectangle 3"/>
          <p:cNvSpPr>
            <a:spLocks noGrp="1" noChangeArrowheads="1"/>
          </p:cNvSpPr>
          <p:nvPr>
            <p:ph type="body" sz="half" idx="1"/>
          </p:nvPr>
        </p:nvSpPr>
        <p:spPr>
          <a:xfrm>
            <a:off x="990600" y="2057400"/>
            <a:ext cx="7848600" cy="4114800"/>
          </a:xfrm>
        </p:spPr>
        <p:txBody>
          <a:bodyPr/>
          <a:lstStyle/>
          <a:p>
            <a:r>
              <a:rPr lang="en-US" sz="3200"/>
              <a:t>“Fujita-like” scale</a:t>
            </a:r>
          </a:p>
          <a:p>
            <a:r>
              <a:rPr lang="en-US" sz="3200"/>
              <a:t> </a:t>
            </a:r>
            <a:r>
              <a:rPr lang="en-US" sz="3200" b="1" i="1">
                <a:solidFill>
                  <a:srgbClr val="FF3300"/>
                </a:solidFill>
              </a:rPr>
              <a:t>NOT</a:t>
            </a:r>
            <a:r>
              <a:rPr lang="en-US" sz="3200"/>
              <a:t> a forecast!</a:t>
            </a:r>
          </a:p>
          <a:p>
            <a:r>
              <a:rPr lang="en-US" sz="3200"/>
              <a:t> </a:t>
            </a:r>
            <a:r>
              <a:rPr lang="en-US" sz="3200" b="1" i="1">
                <a:solidFill>
                  <a:srgbClr val="FF3300"/>
                </a:solidFill>
              </a:rPr>
              <a:t>NOT</a:t>
            </a:r>
            <a:r>
              <a:rPr lang="en-US" sz="3200"/>
              <a:t> a drought declaration!</a:t>
            </a:r>
          </a:p>
          <a:p>
            <a:r>
              <a:rPr lang="en-US" sz="3200"/>
              <a:t> Identify impacts (A, H)</a:t>
            </a:r>
          </a:p>
          <a:p>
            <a:r>
              <a:rPr lang="en-US" sz="3200"/>
              <a:t> Assessment of current conditions</a:t>
            </a:r>
          </a:p>
          <a:p>
            <a:r>
              <a:rPr lang="en-US" sz="3200"/>
              <a:t> Incorporate local expert input</a:t>
            </a:r>
          </a:p>
          <a:p>
            <a:r>
              <a:rPr lang="en-US" sz="3200"/>
              <a:t> Be as objective as possible</a:t>
            </a:r>
          </a:p>
          <a:p>
            <a:endParaRPr lang="en-US" sz="3200"/>
          </a:p>
        </p:txBody>
      </p:sp>
      <p:graphicFrame>
        <p:nvGraphicFramePr>
          <p:cNvPr id="971780" name="Object 4"/>
          <p:cNvGraphicFramePr>
            <a:graphicFrameLocks noChangeAspect="1"/>
          </p:cNvGraphicFramePr>
          <p:nvPr>
            <p:ph sz="half" idx="2"/>
          </p:nvPr>
        </p:nvGraphicFramePr>
        <p:xfrm>
          <a:off x="3754438" y="1357313"/>
          <a:ext cx="1739900" cy="357187"/>
        </p:xfrm>
        <a:graphic>
          <a:graphicData uri="http://schemas.openxmlformats.org/presentationml/2006/ole">
            <p:oleObj spid="_x0000_s971780" name="CorelDRAW" r:id="rId3" imgW="3094200" imgH="634680" progId="">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717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17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7177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177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177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7177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717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779" grpId="0" uiExpand="1" build="p"/>
    </p:bldLst>
  </p:timing>
</p:sld>
</file>

<file path=ppt/theme/theme1.xml><?xml version="1.0" encoding="utf-8"?>
<a:theme xmlns:a="http://schemas.openxmlformats.org/drawingml/2006/main" name="2002_design5">
  <a:themeElements>
    <a:clrScheme name="2002_design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002_design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2_design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002_design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002_design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002_design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002_design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002_design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002_design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W:\PowerPoint\Design Templates\2002_design5.pot</Template>
  <TotalTime>13155</TotalTime>
  <Words>1755</Words>
  <Application>Microsoft Office PowerPoint</Application>
  <PresentationFormat>On-screen Show (4:3)</PresentationFormat>
  <Paragraphs>287</Paragraphs>
  <Slides>63</Slides>
  <Notes>12</Notes>
  <HiddenSlides>7</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63</vt:i4>
      </vt:variant>
    </vt:vector>
  </HeadingPairs>
  <TitlesOfParts>
    <vt:vector size="68" baseType="lpstr">
      <vt:lpstr>2002_design5</vt:lpstr>
      <vt:lpstr>blank</vt:lpstr>
      <vt:lpstr>CorelDRAW</vt:lpstr>
      <vt:lpstr>Acrobat Document</vt:lpstr>
      <vt:lpstr>Slide</vt:lpstr>
      <vt:lpstr>The National Drought Mitigation Center: An Overview of Products and Services</vt:lpstr>
      <vt:lpstr>Slide 2</vt:lpstr>
      <vt:lpstr>Slide 3</vt:lpstr>
      <vt:lpstr>Slide 4</vt:lpstr>
      <vt:lpstr>Slide 5</vt:lpstr>
      <vt:lpstr>Slide 6</vt:lpstr>
      <vt:lpstr>Slide 7</vt:lpstr>
      <vt:lpstr>Slide 8</vt:lpstr>
      <vt:lpstr>Original Objectives</vt:lpstr>
      <vt:lpstr>Slide 10</vt:lpstr>
      <vt:lpstr>Key Variables For  Monitoring Drought</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Use of the DM in Decision Making</vt:lpstr>
      <vt:lpstr>Slide 28</vt:lpstr>
      <vt:lpstr>Data Criteria for the Drought Atlas</vt:lpstr>
      <vt:lpstr>Stations being used for the Drought Atlas</vt:lpstr>
      <vt:lpstr>Slide 31</vt:lpstr>
      <vt:lpstr>Slide 32</vt:lpstr>
      <vt:lpstr>Slide 33</vt:lpstr>
      <vt:lpstr>Slide 34</vt:lpstr>
      <vt:lpstr>Slide 35</vt:lpstr>
      <vt:lpstr>Vegetation Drought Response Index (VegDRI)</vt:lpstr>
      <vt:lpstr>Slide 37</vt:lpstr>
      <vt:lpstr>Slide 38</vt:lpstr>
      <vt:lpstr>Slide 39</vt:lpstr>
      <vt:lpstr>Slide 40</vt:lpstr>
      <vt:lpstr>Slide 41</vt:lpstr>
      <vt:lpstr>The Standard Precipitation Index (SPI)</vt:lpstr>
      <vt:lpstr>SPI Methodology</vt:lpstr>
      <vt:lpstr>SPI Methodology</vt:lpstr>
      <vt:lpstr>NDMC SPI Products</vt:lpstr>
      <vt:lpstr>SPI data used in the U.S. Drought Monitor</vt:lpstr>
      <vt:lpstr>NDMC Drought Impact Reporter</vt:lpstr>
      <vt:lpstr>NDMC Drought Impact Reporter</vt:lpstr>
      <vt:lpstr>NDMC Drought Impact Reporter</vt:lpstr>
      <vt:lpstr>Slide 50</vt:lpstr>
      <vt:lpstr>Slide 51</vt:lpstr>
      <vt:lpstr>Slide 52</vt:lpstr>
      <vt:lpstr>Impact Categories</vt:lpstr>
      <vt:lpstr>NDMC Drought Impact Reporter</vt:lpstr>
      <vt:lpstr>Slide 55</vt:lpstr>
      <vt:lpstr>Slide 56</vt:lpstr>
      <vt:lpstr>Slide 57</vt:lpstr>
      <vt:lpstr>Slide 58</vt:lpstr>
      <vt:lpstr>Slide 59</vt:lpstr>
      <vt:lpstr>Slide 60</vt:lpstr>
      <vt:lpstr>Slide 61</vt:lpstr>
      <vt:lpstr>Slide 62</vt:lpstr>
      <vt:lpstr>Slide 63</vt:lpstr>
    </vt:vector>
  </TitlesOfParts>
  <Company>Univ of Nebraska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Svoboda</dc:creator>
  <cp:lastModifiedBy>Brian Fuchs</cp:lastModifiedBy>
  <cp:revision>368</cp:revision>
  <dcterms:created xsi:type="dcterms:W3CDTF">2000-08-03T19:59:29Z</dcterms:created>
  <dcterms:modified xsi:type="dcterms:W3CDTF">2009-08-21T14:21:32Z</dcterms:modified>
</cp:coreProperties>
</file>