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4" r:id="rId3"/>
    <p:sldId id="265" r:id="rId4"/>
    <p:sldId id="268" r:id="rId5"/>
    <p:sldId id="267" r:id="rId6"/>
    <p:sldId id="260" r:id="rId7"/>
    <p:sldId id="261" r:id="rId8"/>
    <p:sldId id="293" r:id="rId9"/>
    <p:sldId id="262" r:id="rId10"/>
    <p:sldId id="286" r:id="rId11"/>
    <p:sldId id="288" r:id="rId12"/>
    <p:sldId id="289" r:id="rId13"/>
    <p:sldId id="290" r:id="rId14"/>
    <p:sldId id="271" r:id="rId15"/>
    <p:sldId id="263" r:id="rId16"/>
    <p:sldId id="272" r:id="rId17"/>
    <p:sldId id="273" r:id="rId18"/>
    <p:sldId id="257" r:id="rId19"/>
    <p:sldId id="283" r:id="rId20"/>
    <p:sldId id="275" r:id="rId21"/>
    <p:sldId id="276" r:id="rId22"/>
    <p:sldId id="277" r:id="rId23"/>
    <p:sldId id="280" r:id="rId24"/>
    <p:sldId id="281"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7B6D2-ECE3-4036-9BAB-A7C1B6056060}" type="datetimeFigureOut">
              <a:rPr lang="en-US" smtClean="0"/>
              <a:pPr/>
              <a:t>8/13/2010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54046-BC5A-4CBF-BF1A-2CBEBD295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F9583-B764-422C-BF5B-D972AF852F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deployed the UMass X-</a:t>
            </a:r>
            <a:r>
              <a:rPr lang="en-US" dirty="0" err="1" smtClean="0"/>
              <a:t>Pol</a:t>
            </a:r>
            <a:r>
              <a:rPr lang="en-US" dirty="0" smtClean="0"/>
              <a:t> about 4 km east of Protection, KS which</a:t>
            </a:r>
            <a:r>
              <a:rPr lang="en-US" baseline="0" dirty="0" smtClean="0"/>
              <a:t> is about 50 km SSW of Greensburg.</a:t>
            </a:r>
          </a:p>
          <a:p>
            <a:endParaRPr lang="en-US" baseline="0" dirty="0" smtClean="0"/>
          </a:p>
          <a:p>
            <a:r>
              <a:rPr lang="en-US" baseline="0" dirty="0" smtClean="0"/>
              <a:t>We started off taking single elevation scans for about 10 minutes. At 0127 UTC, we started taking volume scans, gradually increasing the number of elevation angles, the width of the sector, and the range (from 30 to 60 km) as it became obvious that the storm was ramping up to </a:t>
            </a:r>
            <a:r>
              <a:rPr lang="en-US" baseline="0" dirty="0" err="1" smtClean="0"/>
              <a:t>tornadogenesis</a:t>
            </a:r>
            <a:r>
              <a:rPr lang="en-US" baseline="0" dirty="0" smtClean="0"/>
              <a:t>. We ended up with 81 radar volumes in total, with maximum elevation angles ranging from 10 to 20 degrees. In all, we captured the formation of several small tornadoes prior to the Greensburg EF-5. </a:t>
            </a:r>
          </a:p>
          <a:p>
            <a:endParaRPr lang="en-US" baseline="0" dirty="0" smtClean="0"/>
          </a:p>
          <a:p>
            <a:r>
              <a:rPr lang="en-US" baseline="0" dirty="0" smtClean="0"/>
              <a:t>One big caveat about this data set is that our exact orientation isn’t known. I was driving and I tried to keep the truck as level as possible and as straight (in a north-south direction) as possible. But, we were parked on a dirt road, and didn’t have working levelers on the truck. If our pitch and roll were off by as much as 2°, at a range of 50 km that translates to 1.7 km, and that’s about one grid space in the horizontal direction in this 2 km experiment.</a:t>
            </a:r>
          </a:p>
          <a:p>
            <a:endParaRPr lang="en-US" baseline="0" dirty="0" smtClean="0"/>
          </a:p>
          <a:p>
            <a:r>
              <a:rPr lang="en-US" baseline="0" dirty="0" smtClean="0"/>
              <a:t>In spite of these caveats, we are excited about the potential research questions we can address with this data set. The one that I’m going to focus on today is whether these data can improve an NWP model simulation of the Greensburg storm via assimilation. </a:t>
            </a:r>
          </a:p>
          <a:p>
            <a:endParaRPr lang="en-US" baseline="0" dirty="0" smtClean="0"/>
          </a:p>
          <a:p>
            <a:r>
              <a:rPr lang="en-US" baseline="0" dirty="0" smtClean="0"/>
              <a:t>If our pitch and roll were off by as much as 2°, at a range of 50 km that translates to 1.7 km, and that’s about one horizontal grid space in this 2 km-resolution experiment.</a:t>
            </a:r>
          </a:p>
        </p:txBody>
      </p:sp>
      <p:sp>
        <p:nvSpPr>
          <p:cNvPr id="4" name="Slide Number Placeholder 3"/>
          <p:cNvSpPr>
            <a:spLocks noGrp="1"/>
          </p:cNvSpPr>
          <p:nvPr>
            <p:ph type="sldNum" sz="quarter" idx="10"/>
          </p:nvPr>
        </p:nvSpPr>
        <p:spPr/>
        <p:txBody>
          <a:bodyPr/>
          <a:lstStyle/>
          <a:p>
            <a:fld id="{D39F9583-B764-422C-BF5B-D972AF852F5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F9583-B764-422C-BF5B-D972AF852F5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two 0.5°</a:t>
            </a:r>
            <a:r>
              <a:rPr lang="en-US" baseline="0" dirty="0" smtClean="0"/>
              <a:t> WSR-88D scans from KDDC, one relatively early in the life cycle of the Greensburg storm and one later on, when the Greensburg tornado was mature and 15 minutes from hitting Greensburg. I’ve marked the location of the UMass X-</a:t>
            </a:r>
            <a:r>
              <a:rPr lang="en-US" baseline="0" dirty="0" err="1" smtClean="0"/>
              <a:t>Pol</a:t>
            </a:r>
            <a:r>
              <a:rPr lang="en-US" baseline="0" dirty="0" smtClean="0"/>
              <a:t> in both panels; it was stationary throughout its deployment.</a:t>
            </a:r>
          </a:p>
          <a:p>
            <a:endParaRPr lang="en-US" baseline="0" dirty="0" smtClean="0"/>
          </a:p>
          <a:p>
            <a:r>
              <a:rPr lang="en-US" baseline="0" dirty="0" smtClean="0"/>
              <a:t>One thing I’d like to point out is the large amount of clear-air return around Dodge City. In this data, the strengthening of the </a:t>
            </a:r>
            <a:r>
              <a:rPr lang="en-US" baseline="0" dirty="0" err="1" smtClean="0"/>
              <a:t>noctural</a:t>
            </a:r>
            <a:r>
              <a:rPr lang="en-US" baseline="0" dirty="0" smtClean="0"/>
              <a:t> 850 </a:t>
            </a:r>
            <a:r>
              <a:rPr lang="en-US" baseline="0" dirty="0" err="1" smtClean="0"/>
              <a:t>mb</a:t>
            </a:r>
            <a:r>
              <a:rPr lang="en-US" baseline="0" dirty="0" smtClean="0"/>
              <a:t> low-level jet can clearly be seen. This suggests that there was substantial modification to the low-level flow during the maturation of the Greensburg storm, and as we’ll see, this poses some challenges in the data assimilation study.</a:t>
            </a:r>
            <a:endParaRPr lang="en-US" dirty="0"/>
          </a:p>
        </p:txBody>
      </p:sp>
      <p:sp>
        <p:nvSpPr>
          <p:cNvPr id="4" name="Slide Number Placeholder 3"/>
          <p:cNvSpPr>
            <a:spLocks noGrp="1"/>
          </p:cNvSpPr>
          <p:nvPr>
            <p:ph type="sldNum" sz="quarter" idx="10"/>
          </p:nvPr>
        </p:nvSpPr>
        <p:spPr/>
        <p:txBody>
          <a:bodyPr/>
          <a:lstStyle/>
          <a:p>
            <a:fld id="{D39F9583-B764-422C-BF5B-D972AF852F5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UMass X-</a:t>
            </a:r>
            <a:r>
              <a:rPr lang="en-US" baseline="0" dirty="0" err="1" smtClean="0"/>
              <a:t>Pol</a:t>
            </a:r>
            <a:r>
              <a:rPr lang="en-US" baseline="0" dirty="0" smtClean="0"/>
              <a:t> radar; mounted on a truck. It has a shorter wavelength and range than the WSR-88D, but is portable. Also note that while its 3 dB </a:t>
            </a:r>
            <a:r>
              <a:rPr lang="en-US" baseline="0" dirty="0" err="1" smtClean="0"/>
              <a:t>beamwidth</a:t>
            </a:r>
            <a:r>
              <a:rPr lang="en-US" baseline="0" dirty="0" smtClean="0"/>
              <a:t> is slightly wider than that of the 88D, its range gate spacing is much smaller, thus providing high-resolution reflectivity and velocity data. </a:t>
            </a:r>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UMass X-</a:t>
            </a:r>
            <a:r>
              <a:rPr lang="en-US" baseline="0" dirty="0" err="1" smtClean="0"/>
              <a:t>Pol</a:t>
            </a:r>
            <a:r>
              <a:rPr lang="en-US" baseline="0" dirty="0" smtClean="0"/>
              <a:t> blew the tire on the road between Ashland and Bucklin, Kansas. We got the tire changed in Protection, and just as we got east of the town, the Greensburg storm passed by to our west. We decided not to look a gift horse in the mouth and just started collecting data. We collected data on the Greensburg storm and caught the development of the Greensburg tornado as well as several smaller tornadoes that occurred beforehand. </a:t>
            </a:r>
          </a:p>
          <a:p>
            <a:endParaRPr lang="en-US" baseline="0" dirty="0" smtClean="0"/>
          </a:p>
          <a:p>
            <a:r>
              <a:rPr lang="en-US" baseline="0" dirty="0" smtClean="0"/>
              <a:t>Please indulge me for a couple of minutes while I show you a video clip of our deployment. (No more than 3 min.)</a:t>
            </a:r>
            <a:endParaRPr lang="en-US" dirty="0"/>
          </a:p>
        </p:txBody>
      </p:sp>
      <p:sp>
        <p:nvSpPr>
          <p:cNvPr id="4" name="Slide Number Placeholder 3"/>
          <p:cNvSpPr>
            <a:spLocks noGrp="1"/>
          </p:cNvSpPr>
          <p:nvPr>
            <p:ph type="sldNum" sz="quarter" idx="10"/>
          </p:nvPr>
        </p:nvSpPr>
        <p:spPr/>
        <p:txBody>
          <a:bodyPr/>
          <a:lstStyle/>
          <a:p>
            <a:fld id="{D39F9583-B764-422C-BF5B-D972AF852F57}"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01:48</a:t>
            </a:r>
            <a:r>
              <a:rPr lang="en-US" baseline="0" dirty="0" smtClean="0"/>
              <a:t> UTC, one tornado is on the ground just west of Protection, while a second circulation is forming closer to the radar.</a:t>
            </a:r>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sweep was collected just</a:t>
            </a:r>
            <a:r>
              <a:rPr lang="en-US" baseline="0" dirty="0" smtClean="0"/>
              <a:t> as the Greensburg tornado touched down. The circulation and spiraling inflow bands are evident.</a:t>
            </a:r>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tornado intensified quickly after about 15 minutes on the ground; this sweep shows winds exceeding 50 m s-1 near the core of the tornado. </a:t>
            </a:r>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Eventually, we had the sense to switch</a:t>
            </a:r>
            <a:r>
              <a:rPr lang="en-US" baseline="0" dirty="0" smtClean="0"/>
              <a:t> to a longer range of 60 km). Here we capture much more of the storm structure. However, the effects of attenuation on the radar signal are apparent. At about this time, hail with diameter at or exceeding 3 cm (the wavelength of the radar) was reported. The attenuation is a result of scattering by the hail of the radar signal in the Mie regime. When particles are much smaller than the wavelength, radiation is scattered forward and backward in similar proportions. However, when the size of the particles is close to that of the radar wavelength, more radiation is scattered forward rather than backward, decreasing the power returned to the radar. This complicates interpretation of the results slightly.</a:t>
            </a:r>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timeline</a:t>
            </a:r>
            <a:r>
              <a:rPr lang="en-US" baseline="0" dirty="0" smtClean="0"/>
              <a:t> showing the relative coverage of the two radars and the times of each of the tornadoes. The thin red line indicates that we were collecting single-elevation scans at 3 or 4 degrees; the thick line indicates when we started collecting volume scans. There’s a gap when we had to reposition the truck in order to avoid beam blockage. In the prospectus, I provide a table of the different coverage sectors for the UMass X-Pol.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D00A27-2FD3-4EE2-B565-9C3517A6385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DDDAD-2D6D-452D-8BE5-3090A7A93391}"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DDAD-2D6D-452D-8BE5-3090A7A93391}"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DDAD-2D6D-452D-8BE5-3090A7A93391}"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DDAD-2D6D-452D-8BE5-3090A7A93391}"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DDDAD-2D6D-452D-8BE5-3090A7A93391}"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DDDAD-2D6D-452D-8BE5-3090A7A93391}"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DDDAD-2D6D-452D-8BE5-3090A7A93391}"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DDDAD-2D6D-452D-8BE5-3090A7A93391}"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DDAD-2D6D-452D-8BE5-3090A7A93391}"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DDDAD-2D6D-452D-8BE5-3090A7A93391}"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DDDAD-2D6D-452D-8BE5-3090A7A93391}"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F091-5AB2-4684-B5DD-519D38FA19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DDAD-2D6D-452D-8BE5-3090A7A93391}"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F091-5AB2-4684-B5DD-519D38FA19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gif"/><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Robin\Documents\2010%2014HPC%20DDC\Greensburg_Seminar_Clip.a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03.png"/>
          <p:cNvPicPr>
            <a:picLocks noChangeAspect="1"/>
          </p:cNvPicPr>
          <p:nvPr/>
        </p:nvPicPr>
        <p:blipFill>
          <a:blip r:embed="rId3" cstate="print"/>
          <a:srcRect/>
          <a:stretch>
            <a:fillRect/>
          </a:stretch>
        </p:blipFill>
        <p:spPr>
          <a:xfrm>
            <a:off x="-1447800" y="0"/>
            <a:ext cx="6765324" cy="6858000"/>
          </a:xfrm>
          <a:prstGeom prst="rect">
            <a:avLst/>
          </a:prstGeom>
        </p:spPr>
      </p:pic>
      <p:sp>
        <p:nvSpPr>
          <p:cNvPr id="2" name="Title 1"/>
          <p:cNvSpPr>
            <a:spLocks noGrp="1"/>
          </p:cNvSpPr>
          <p:nvPr>
            <p:ph type="ctrTitle"/>
          </p:nvPr>
        </p:nvSpPr>
        <p:spPr>
          <a:xfrm>
            <a:off x="5334000" y="1219200"/>
            <a:ext cx="3810000" cy="1470025"/>
          </a:xfrm>
        </p:spPr>
        <p:txBody>
          <a:bodyPr>
            <a:noAutofit/>
          </a:bodyPr>
          <a:lstStyle/>
          <a:p>
            <a:r>
              <a:rPr lang="en-US" sz="3600" b="1" dirty="0" smtClean="0"/>
              <a:t>Mobile, X-band Doppler radar data collected in the 4 May 2007 Greensburg, Kansas </a:t>
            </a:r>
            <a:r>
              <a:rPr lang="en-US" sz="3600" b="1" dirty="0" err="1" smtClean="0"/>
              <a:t>tornadic</a:t>
            </a:r>
            <a:r>
              <a:rPr lang="en-US" sz="3600" b="1" dirty="0" smtClean="0"/>
              <a:t> storm</a:t>
            </a:r>
            <a:endParaRPr lang="en-US" sz="3600" b="1" dirty="0"/>
          </a:p>
        </p:txBody>
      </p:sp>
      <p:sp>
        <p:nvSpPr>
          <p:cNvPr id="3" name="Subtitle 2"/>
          <p:cNvSpPr>
            <a:spLocks noGrp="1"/>
          </p:cNvSpPr>
          <p:nvPr>
            <p:ph type="subTitle" idx="1"/>
          </p:nvPr>
        </p:nvSpPr>
        <p:spPr>
          <a:xfrm>
            <a:off x="5334000" y="4038600"/>
            <a:ext cx="3587496" cy="2562664"/>
          </a:xfrm>
        </p:spPr>
        <p:txBody>
          <a:bodyPr>
            <a:normAutofit fontScale="85000" lnSpcReduction="20000"/>
          </a:bodyPr>
          <a:lstStyle/>
          <a:p>
            <a:pPr algn="r"/>
            <a:r>
              <a:rPr lang="en-US" b="1" dirty="0" smtClean="0">
                <a:solidFill>
                  <a:schemeClr val="tx1">
                    <a:lumMod val="65000"/>
                    <a:lumOff val="35000"/>
                  </a:schemeClr>
                </a:solidFill>
              </a:rPr>
              <a:t>Robin L. Tanamachi</a:t>
            </a:r>
          </a:p>
          <a:p>
            <a:pPr algn="r"/>
            <a:r>
              <a:rPr lang="en-US" dirty="0" smtClean="0">
                <a:solidFill>
                  <a:schemeClr val="tx1">
                    <a:lumMod val="65000"/>
                    <a:lumOff val="35000"/>
                  </a:schemeClr>
                </a:solidFill>
              </a:rPr>
              <a:t>Ph.D. Candidate</a:t>
            </a:r>
          </a:p>
          <a:p>
            <a:pPr algn="r"/>
            <a:r>
              <a:rPr lang="en-US" dirty="0" smtClean="0">
                <a:solidFill>
                  <a:schemeClr val="tx1">
                    <a:lumMod val="65000"/>
                    <a:lumOff val="35000"/>
                  </a:schemeClr>
                </a:solidFill>
              </a:rPr>
              <a:t>OU School of Meteorology</a:t>
            </a:r>
          </a:p>
          <a:p>
            <a:pPr algn="r"/>
            <a:r>
              <a:rPr lang="en-US" dirty="0" smtClean="0">
                <a:solidFill>
                  <a:schemeClr val="tx1">
                    <a:lumMod val="65000"/>
                    <a:lumOff val="35000"/>
                  </a:schemeClr>
                </a:solidFill>
              </a:rPr>
              <a:t>High Plains Conference</a:t>
            </a:r>
          </a:p>
          <a:p>
            <a:pPr algn="r"/>
            <a:r>
              <a:rPr lang="en-US" dirty="0" smtClean="0">
                <a:solidFill>
                  <a:schemeClr val="tx1">
                    <a:lumMod val="65000"/>
                    <a:lumOff val="35000"/>
                  </a:schemeClr>
                </a:solidFill>
              </a:rPr>
              <a:t>13 August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Mass4.png"/>
          <p:cNvPicPr>
            <a:picLocks noChangeAspect="1"/>
          </p:cNvPicPr>
          <p:nvPr/>
        </p:nvPicPr>
        <p:blipFill>
          <a:blip r:embed="rId3" cstate="print"/>
          <a:srcRect/>
          <a:stretch>
            <a:fillRect/>
          </a:stretch>
        </p:blipFill>
        <p:spPr>
          <a:xfrm>
            <a:off x="0" y="917864"/>
            <a:ext cx="9144000" cy="5022273"/>
          </a:xfrm>
          <a:prstGeom prst="rect">
            <a:avLst/>
          </a:prstGeom>
        </p:spPr>
      </p:pic>
      <p:sp>
        <p:nvSpPr>
          <p:cNvPr id="3" name="Title 2"/>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UMass X-</a:t>
            </a:r>
            <a:r>
              <a:rPr kumimoji="0" lang="en-US"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Pol</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data</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6248400" y="6172200"/>
            <a:ext cx="2550698" cy="369332"/>
          </a:xfrm>
          <a:prstGeom prst="rect">
            <a:avLst/>
          </a:prstGeom>
          <a:noFill/>
        </p:spPr>
        <p:txBody>
          <a:bodyPr wrap="none" rtlCol="0">
            <a:spAutoFit/>
          </a:bodyPr>
          <a:lstStyle/>
          <a:p>
            <a:r>
              <a:rPr lang="en-US" b="1" dirty="0" smtClean="0"/>
              <a:t>01:48 UTC; 6.5° elev.</a:t>
            </a:r>
            <a:endParaRPr lang="en-US" b="1" dirty="0"/>
          </a:p>
        </p:txBody>
      </p:sp>
      <p:sp>
        <p:nvSpPr>
          <p:cNvPr id="6" name="TextBox 5"/>
          <p:cNvSpPr txBox="1"/>
          <p:nvPr/>
        </p:nvSpPr>
        <p:spPr>
          <a:xfrm>
            <a:off x="1219200" y="3352800"/>
            <a:ext cx="47641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#2</a:t>
            </a:r>
            <a:endParaRPr lang="en-US"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5715000" y="3352800"/>
            <a:ext cx="47641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#2</a:t>
            </a:r>
            <a:endParaRPr lang="en-US"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2057400" y="3657600"/>
            <a:ext cx="47641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#3</a:t>
            </a:r>
            <a:endParaRPr lang="en-US"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553200" y="3657600"/>
            <a:ext cx="47641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#3</a:t>
            </a:r>
            <a:endParaRPr lang="en-US"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609600" y="28956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#4</a:t>
            </a:r>
            <a:endParaRPr lang="en-US"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5257800" y="28956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#4</a:t>
            </a:r>
            <a:endParaRPr lang="en-US" b="1" dirty="0">
              <a:solidFill>
                <a:srgbClr val="FFFF00"/>
              </a:solidFill>
              <a:effectLst>
                <a:outerShdw blurRad="38100" dist="38100" dir="2700000" algn="tl">
                  <a:srgbClr val="000000">
                    <a:alpha val="43137"/>
                  </a:srgbClr>
                </a:outerShdw>
              </a:effectLst>
            </a:endParaRPr>
          </a:p>
        </p:txBody>
      </p:sp>
      <p:pic>
        <p:nvPicPr>
          <p:cNvPr id="12" name="Picture 2"/>
          <p:cNvPicPr>
            <a:picLocks noChangeAspect="1" noChangeArrowheads="1"/>
          </p:cNvPicPr>
          <p:nvPr/>
        </p:nvPicPr>
        <p:blipFill>
          <a:blip r:embed="rId4" cstate="print"/>
          <a:srcRect/>
          <a:stretch>
            <a:fillRect/>
          </a:stretch>
        </p:blipFill>
        <p:spPr bwMode="auto">
          <a:xfrm>
            <a:off x="6781800" y="228600"/>
            <a:ext cx="2133600" cy="2057400"/>
          </a:xfrm>
          <a:prstGeom prst="rect">
            <a:avLst/>
          </a:prstGeom>
          <a:noFill/>
          <a:ln w="9525">
            <a:noFill/>
            <a:miter lim="800000"/>
            <a:headEnd/>
            <a:tailEnd/>
          </a:ln>
          <a:effectLst/>
        </p:spPr>
      </p:pic>
      <p:pic>
        <p:nvPicPr>
          <p:cNvPr id="13" name="Content Placeholder 6" descr="Protection tornado.JPG"/>
          <p:cNvPicPr>
            <a:picLocks noChangeAspect="1"/>
          </p:cNvPicPr>
          <p:nvPr/>
        </p:nvPicPr>
        <p:blipFill>
          <a:blip r:embed="rId5" cstate="print"/>
          <a:stretch>
            <a:fillRect/>
          </a:stretch>
        </p:blipFill>
        <p:spPr>
          <a:xfrm>
            <a:off x="2895600" y="4572000"/>
            <a:ext cx="3048000" cy="2286000"/>
          </a:xfrm>
          <a:prstGeom prst="rect">
            <a:avLst/>
          </a:prstGeom>
        </p:spPr>
      </p:pic>
      <p:sp>
        <p:nvSpPr>
          <p:cNvPr id="14" name="TextBox 13"/>
          <p:cNvSpPr txBox="1"/>
          <p:nvPr/>
        </p:nvSpPr>
        <p:spPr>
          <a:xfrm>
            <a:off x="4191000" y="5334000"/>
            <a:ext cx="494046" cy="461665"/>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#2</a:t>
            </a:r>
            <a:endParaRPr lang="en-US" sz="2400" b="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3048000" y="4953000"/>
            <a:ext cx="494046" cy="461665"/>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#3</a:t>
            </a:r>
            <a:endParaRPr lang="en-US" sz="2400" b="1"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4282797" y="6488668"/>
            <a:ext cx="1965603" cy="369332"/>
          </a:xfrm>
          <a:prstGeom prst="rect">
            <a:avLst/>
          </a:prstGeom>
          <a:noFill/>
        </p:spPr>
        <p:txBody>
          <a:bodyPr wrap="none" rtlCol="0">
            <a:spAutoFit/>
          </a:bodyPr>
          <a:lstStyle/>
          <a:p>
            <a:r>
              <a:rPr lang="en-US" dirty="0" smtClean="0">
                <a:solidFill>
                  <a:schemeClr val="bg1"/>
                </a:solidFill>
              </a:rPr>
              <a:t>© R. Tanamachi</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Mass5.png"/>
          <p:cNvPicPr>
            <a:picLocks noChangeAspect="1"/>
          </p:cNvPicPr>
          <p:nvPr/>
        </p:nvPicPr>
        <p:blipFill>
          <a:blip r:embed="rId3" cstate="print"/>
          <a:srcRect/>
          <a:stretch>
            <a:fillRect/>
          </a:stretch>
        </p:blipFill>
        <p:spPr>
          <a:xfrm>
            <a:off x="0" y="917864"/>
            <a:ext cx="9144000" cy="5022273"/>
          </a:xfrm>
          <a:prstGeom prst="rect">
            <a:avLst/>
          </a:prstGeom>
        </p:spPr>
      </p:pic>
      <p:sp>
        <p:nvSpPr>
          <p:cNvPr id="3" name="Title 2"/>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UMass X-</a:t>
            </a:r>
            <a:r>
              <a:rPr kumimoji="0" lang="en-US"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Pol</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data</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6248400" y="6172200"/>
            <a:ext cx="2550698" cy="369332"/>
          </a:xfrm>
          <a:prstGeom prst="rect">
            <a:avLst/>
          </a:prstGeom>
          <a:noFill/>
        </p:spPr>
        <p:txBody>
          <a:bodyPr wrap="none" rtlCol="0">
            <a:spAutoFit/>
          </a:bodyPr>
          <a:lstStyle/>
          <a:p>
            <a:r>
              <a:rPr lang="en-US" b="1" dirty="0" smtClean="0"/>
              <a:t>02:01 UTC; 4.0° elev.</a:t>
            </a:r>
            <a:endParaRPr lang="en-US" b="1" dirty="0"/>
          </a:p>
        </p:txBody>
      </p:sp>
      <p:sp>
        <p:nvSpPr>
          <p:cNvPr id="5" name="TextBox 4"/>
          <p:cNvSpPr txBox="1"/>
          <p:nvPr/>
        </p:nvSpPr>
        <p:spPr>
          <a:xfrm>
            <a:off x="2743200" y="27432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7279098" y="28194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cstate="print"/>
          <a:srcRect/>
          <a:stretch>
            <a:fillRect/>
          </a:stretch>
        </p:blipFill>
        <p:spPr bwMode="auto">
          <a:xfrm>
            <a:off x="6781800" y="3657600"/>
            <a:ext cx="2133600" cy="2057400"/>
          </a:xfrm>
          <a:prstGeom prst="rect">
            <a:avLst/>
          </a:prstGeom>
          <a:noFill/>
          <a:ln w="9525">
            <a:noFill/>
            <a:miter lim="800000"/>
            <a:headEnd/>
            <a:tailEnd/>
          </a:ln>
          <a:effectLst/>
        </p:spPr>
      </p:pic>
      <p:sp>
        <p:nvSpPr>
          <p:cNvPr id="9" name="TextBox 8"/>
          <p:cNvSpPr txBox="1"/>
          <p:nvPr/>
        </p:nvSpPr>
        <p:spPr>
          <a:xfrm>
            <a:off x="7848600" y="2209800"/>
            <a:ext cx="1149802" cy="646331"/>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#3</a:t>
            </a:r>
          </a:p>
          <a:p>
            <a:r>
              <a:rPr lang="en-US" b="1" dirty="0" smtClean="0">
                <a:solidFill>
                  <a:srgbClr val="FFFF00"/>
                </a:solidFill>
                <a:effectLst>
                  <a:outerShdw blurRad="38100" dist="38100" dir="2700000" algn="tl">
                    <a:srgbClr val="000000">
                      <a:alpha val="43137"/>
                    </a:srgbClr>
                  </a:outerShdw>
                </a:effectLst>
              </a:rPr>
              <a:t>(remnant)</a:t>
            </a:r>
            <a:endParaRPr lang="en-US"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3276600" y="2209800"/>
            <a:ext cx="1149802" cy="646331"/>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#3</a:t>
            </a:r>
          </a:p>
          <a:p>
            <a:r>
              <a:rPr lang="en-US" b="1" dirty="0" smtClean="0">
                <a:solidFill>
                  <a:srgbClr val="FFFF00"/>
                </a:solidFill>
                <a:effectLst>
                  <a:outerShdw blurRad="38100" dist="38100" dir="2700000" algn="tl">
                    <a:srgbClr val="000000">
                      <a:alpha val="43137"/>
                    </a:srgbClr>
                  </a:outerShdw>
                </a:effectLst>
              </a:rPr>
              <a:t>(remnant)</a:t>
            </a:r>
            <a:endParaRPr lang="en-US" b="1" dirty="0">
              <a:solidFill>
                <a:srgbClr val="FFFF00"/>
              </a:solidFill>
              <a:effectLst>
                <a:outerShdw blurRad="38100" dist="38100" dir="2700000" algn="tl">
                  <a:srgbClr val="000000">
                    <a:alpha val="43137"/>
                  </a:srgbClr>
                </a:outerShdw>
              </a:effectLst>
            </a:endParaRPr>
          </a:p>
        </p:txBody>
      </p:sp>
      <p:cxnSp>
        <p:nvCxnSpPr>
          <p:cNvPr id="13" name="Straight Arrow Connector 12"/>
          <p:cNvCxnSpPr/>
          <p:nvPr/>
        </p:nvCxnSpPr>
        <p:spPr>
          <a:xfrm rot="10800000" flipV="1">
            <a:off x="7543800" y="2438400"/>
            <a:ext cx="304800" cy="7620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rot="10800000" flipV="1">
            <a:off x="2971800" y="2438400"/>
            <a:ext cx="304800" cy="7620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Mass7.png"/>
          <p:cNvPicPr>
            <a:picLocks noChangeAspect="1"/>
          </p:cNvPicPr>
          <p:nvPr/>
        </p:nvPicPr>
        <p:blipFill>
          <a:blip r:embed="rId3" cstate="print"/>
          <a:srcRect/>
          <a:stretch>
            <a:fillRect/>
          </a:stretch>
        </p:blipFill>
        <p:spPr>
          <a:xfrm>
            <a:off x="0" y="917864"/>
            <a:ext cx="9144000" cy="5022273"/>
          </a:xfrm>
          <a:prstGeom prst="rect">
            <a:avLst/>
          </a:prstGeom>
        </p:spPr>
      </p:pic>
      <p:sp>
        <p:nvSpPr>
          <p:cNvPr id="3" name="Title 2"/>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UMass X-</a:t>
            </a:r>
            <a:r>
              <a:rPr kumimoji="0" lang="en-US"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Pol</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data</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6248400" y="6172200"/>
            <a:ext cx="2550698" cy="369332"/>
          </a:xfrm>
          <a:prstGeom prst="rect">
            <a:avLst/>
          </a:prstGeom>
          <a:noFill/>
        </p:spPr>
        <p:txBody>
          <a:bodyPr wrap="none" rtlCol="0">
            <a:spAutoFit/>
          </a:bodyPr>
          <a:lstStyle/>
          <a:p>
            <a:r>
              <a:rPr lang="en-US" b="1" dirty="0" smtClean="0"/>
              <a:t>02:20 UTC; 3.1° elev.</a:t>
            </a:r>
            <a:endParaRPr lang="en-US" b="1" dirty="0"/>
          </a:p>
        </p:txBody>
      </p:sp>
      <p:pic>
        <p:nvPicPr>
          <p:cNvPr id="5" name="Picture 2"/>
          <p:cNvPicPr>
            <a:picLocks noChangeAspect="1" noChangeArrowheads="1"/>
          </p:cNvPicPr>
          <p:nvPr/>
        </p:nvPicPr>
        <p:blipFill>
          <a:blip r:embed="rId4" cstate="print"/>
          <a:srcRect/>
          <a:stretch>
            <a:fillRect/>
          </a:stretch>
        </p:blipFill>
        <p:spPr bwMode="auto">
          <a:xfrm>
            <a:off x="6781800" y="3657600"/>
            <a:ext cx="2133600" cy="2057400"/>
          </a:xfrm>
          <a:prstGeom prst="rect">
            <a:avLst/>
          </a:prstGeom>
          <a:noFill/>
          <a:ln w="9525">
            <a:noFill/>
            <a:miter lim="800000"/>
            <a:headEnd/>
            <a:tailEnd/>
          </a:ln>
          <a:effectLst/>
        </p:spPr>
      </p:pic>
      <p:sp>
        <p:nvSpPr>
          <p:cNvPr id="6" name="TextBox 5"/>
          <p:cNvSpPr txBox="1"/>
          <p:nvPr/>
        </p:nvSpPr>
        <p:spPr>
          <a:xfrm>
            <a:off x="3657600" y="17526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8229600" y="17526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Mass8.png"/>
          <p:cNvPicPr>
            <a:picLocks noChangeAspect="1"/>
          </p:cNvPicPr>
          <p:nvPr/>
        </p:nvPicPr>
        <p:blipFill>
          <a:blip r:embed="rId3" cstate="print"/>
          <a:srcRect/>
          <a:stretch>
            <a:fillRect/>
          </a:stretch>
        </p:blipFill>
        <p:spPr>
          <a:xfrm>
            <a:off x="0" y="917864"/>
            <a:ext cx="9144000" cy="5022273"/>
          </a:xfrm>
          <a:prstGeom prst="rect">
            <a:avLst/>
          </a:prstGeom>
        </p:spPr>
      </p:pic>
      <p:sp>
        <p:nvSpPr>
          <p:cNvPr id="3" name="Title 2"/>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UMass X-</a:t>
            </a:r>
            <a:r>
              <a:rPr kumimoji="0" lang="en-US"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Pol</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data</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6248400" y="6172200"/>
            <a:ext cx="2550698" cy="369332"/>
          </a:xfrm>
          <a:prstGeom prst="rect">
            <a:avLst/>
          </a:prstGeom>
          <a:noFill/>
        </p:spPr>
        <p:txBody>
          <a:bodyPr wrap="none" rtlCol="0">
            <a:spAutoFit/>
          </a:bodyPr>
          <a:lstStyle/>
          <a:p>
            <a:r>
              <a:rPr lang="en-US" b="1" dirty="0" smtClean="0"/>
              <a:t>02:27 UTC; 4.4° elev.</a:t>
            </a:r>
            <a:endParaRPr lang="en-US" b="1" dirty="0"/>
          </a:p>
        </p:txBody>
      </p:sp>
      <p:pic>
        <p:nvPicPr>
          <p:cNvPr id="5" name="Picture 4" descr="mie_small.GIF"/>
          <p:cNvPicPr>
            <a:picLocks noChangeAspect="1"/>
          </p:cNvPicPr>
          <p:nvPr/>
        </p:nvPicPr>
        <p:blipFill>
          <a:blip r:embed="rId4" cstate="print"/>
          <a:stretch>
            <a:fillRect/>
          </a:stretch>
        </p:blipFill>
        <p:spPr>
          <a:xfrm>
            <a:off x="609600" y="5334000"/>
            <a:ext cx="3200400" cy="1400175"/>
          </a:xfrm>
          <a:prstGeom prst="rect">
            <a:avLst/>
          </a:prstGeom>
        </p:spPr>
      </p:pic>
      <p:sp>
        <p:nvSpPr>
          <p:cNvPr id="6" name="TextBox 5"/>
          <p:cNvSpPr txBox="1"/>
          <p:nvPr/>
        </p:nvSpPr>
        <p:spPr>
          <a:xfrm>
            <a:off x="152400" y="1066800"/>
            <a:ext cx="4294765" cy="369332"/>
          </a:xfrm>
          <a:prstGeom prst="rect">
            <a:avLst/>
          </a:prstGeom>
          <a:noFill/>
        </p:spPr>
        <p:txBody>
          <a:bodyPr wrap="none" rtlCol="0">
            <a:spAutoFit/>
          </a:bodyPr>
          <a:lstStyle/>
          <a:p>
            <a:r>
              <a:rPr lang="en-US" dirty="0" smtClean="0">
                <a:solidFill>
                  <a:schemeClr val="bg1"/>
                </a:solidFill>
              </a:rPr>
              <a:t>Large hail attenuating X-band signal</a:t>
            </a:r>
            <a:endParaRPr lang="en-US" dirty="0">
              <a:solidFill>
                <a:schemeClr val="bg1"/>
              </a:solidFill>
            </a:endParaRPr>
          </a:p>
        </p:txBody>
      </p:sp>
      <p:cxnSp>
        <p:nvCxnSpPr>
          <p:cNvPr id="10" name="Straight Arrow Connector 9"/>
          <p:cNvCxnSpPr/>
          <p:nvPr/>
        </p:nvCxnSpPr>
        <p:spPr>
          <a:xfrm rot="5400000">
            <a:off x="1219994" y="1675606"/>
            <a:ext cx="609600" cy="1588"/>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5400000">
            <a:off x="2361406" y="1675606"/>
            <a:ext cx="609600" cy="1588"/>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553200" y="3657600"/>
            <a:ext cx="534121"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#10</a:t>
            </a:r>
            <a:endParaRPr lang="en-US"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1981200" y="3657600"/>
            <a:ext cx="534121"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#10</a:t>
            </a:r>
            <a:endParaRPr lang="en-US" b="1" dirty="0">
              <a:solidFill>
                <a:srgbClr val="FFFF00"/>
              </a:solidFill>
              <a:effectLst>
                <a:outerShdw blurRad="38100" dist="38100" dir="2700000" algn="tl">
                  <a:srgbClr val="000000">
                    <a:alpha val="43137"/>
                  </a:srgbClr>
                </a:outerShdw>
              </a:effectLst>
            </a:endParaRPr>
          </a:p>
        </p:txBody>
      </p:sp>
      <p:pic>
        <p:nvPicPr>
          <p:cNvPr id="21" name="Picture 2"/>
          <p:cNvPicPr>
            <a:picLocks noChangeAspect="1" noChangeArrowheads="1"/>
          </p:cNvPicPr>
          <p:nvPr/>
        </p:nvPicPr>
        <p:blipFill>
          <a:blip r:embed="rId5" cstate="print"/>
          <a:srcRect/>
          <a:stretch>
            <a:fillRect/>
          </a:stretch>
        </p:blipFill>
        <p:spPr bwMode="auto">
          <a:xfrm>
            <a:off x="6781800" y="228600"/>
            <a:ext cx="2133600" cy="2057400"/>
          </a:xfrm>
          <a:prstGeom prst="rect">
            <a:avLst/>
          </a:prstGeom>
          <a:noFill/>
          <a:ln w="9525">
            <a:noFill/>
            <a:miter lim="800000"/>
            <a:headEnd/>
            <a:tailEnd/>
          </a:ln>
          <a:effectLst/>
        </p:spPr>
      </p:pic>
      <p:sp>
        <p:nvSpPr>
          <p:cNvPr id="14" name="TextBox 13"/>
          <p:cNvSpPr txBox="1"/>
          <p:nvPr/>
        </p:nvSpPr>
        <p:spPr>
          <a:xfrm>
            <a:off x="1600200" y="37338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6248400" y="3733800"/>
            <a:ext cx="417102"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#5</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sburg-Timeline.png"/>
          <p:cNvPicPr>
            <a:picLocks/>
          </p:cNvPicPr>
          <p:nvPr/>
        </p:nvPicPr>
        <p:blipFill>
          <a:blip r:embed="rId3" cstate="print"/>
          <a:srcRect/>
          <a:stretch>
            <a:fillRect/>
          </a:stretch>
        </p:blipFill>
        <p:spPr>
          <a:xfrm>
            <a:off x="152400" y="1143000"/>
            <a:ext cx="8763000" cy="251460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Greensburg radar coverage</a:t>
            </a:r>
            <a:endParaRPr lang="en-US" dirty="0"/>
          </a:p>
        </p:txBody>
      </p:sp>
      <p:sp>
        <p:nvSpPr>
          <p:cNvPr id="3" name="Text Placeholder 2"/>
          <p:cNvSpPr>
            <a:spLocks noGrp="1"/>
          </p:cNvSpPr>
          <p:nvPr>
            <p:ph type="body" idx="1"/>
          </p:nvPr>
        </p:nvSpPr>
        <p:spPr>
          <a:xfrm>
            <a:off x="457200" y="3714750"/>
            <a:ext cx="4040188" cy="639762"/>
          </a:xfrm>
        </p:spPr>
        <p:txBody>
          <a:bodyPr/>
          <a:lstStyle/>
          <a:p>
            <a:r>
              <a:rPr lang="en-US" dirty="0" smtClean="0">
                <a:solidFill>
                  <a:schemeClr val="accent4">
                    <a:lumMod val="75000"/>
                  </a:schemeClr>
                </a:solidFill>
              </a:rPr>
              <a:t>KDDC</a:t>
            </a:r>
            <a:endParaRPr lang="en-US" dirty="0">
              <a:solidFill>
                <a:schemeClr val="accent4">
                  <a:lumMod val="75000"/>
                </a:schemeClr>
              </a:solidFill>
            </a:endParaRPr>
          </a:p>
        </p:txBody>
      </p:sp>
      <p:sp>
        <p:nvSpPr>
          <p:cNvPr id="5" name="Content Placeholder 4"/>
          <p:cNvSpPr>
            <a:spLocks noGrp="1"/>
          </p:cNvSpPr>
          <p:nvPr>
            <p:ph sz="half" idx="2"/>
          </p:nvPr>
        </p:nvSpPr>
        <p:spPr>
          <a:xfrm>
            <a:off x="457200" y="4354512"/>
            <a:ext cx="4040188" cy="3951288"/>
          </a:xfrm>
        </p:spPr>
        <p:txBody>
          <a:bodyPr/>
          <a:lstStyle/>
          <a:p>
            <a:r>
              <a:rPr lang="en-US" dirty="0" smtClean="0"/>
              <a:t>65 – 75 km from storm</a:t>
            </a:r>
          </a:p>
          <a:p>
            <a:r>
              <a:rPr lang="en-US" dirty="0" smtClean="0"/>
              <a:t>Continuous coverage</a:t>
            </a:r>
          </a:p>
          <a:p>
            <a:r>
              <a:rPr lang="en-US" dirty="0" smtClean="0"/>
              <a:t>VCP 12 (“storm mode”)</a:t>
            </a:r>
          </a:p>
          <a:p>
            <a:r>
              <a:rPr lang="en-US" dirty="0" smtClean="0"/>
              <a:t>Volumes every 4.1 min</a:t>
            </a:r>
          </a:p>
          <a:p>
            <a:endParaRPr lang="en-US" dirty="0"/>
          </a:p>
        </p:txBody>
      </p:sp>
      <p:sp>
        <p:nvSpPr>
          <p:cNvPr id="4" name="Text Placeholder 3"/>
          <p:cNvSpPr>
            <a:spLocks noGrp="1"/>
          </p:cNvSpPr>
          <p:nvPr>
            <p:ph type="body" sz="quarter" idx="3"/>
          </p:nvPr>
        </p:nvSpPr>
        <p:spPr>
          <a:xfrm>
            <a:off x="4645025" y="3714750"/>
            <a:ext cx="4041775" cy="639762"/>
          </a:xfrm>
        </p:spPr>
        <p:txBody>
          <a:bodyPr/>
          <a:lstStyle/>
          <a:p>
            <a:r>
              <a:rPr lang="en-US" dirty="0" smtClean="0">
                <a:solidFill>
                  <a:srgbClr val="C00000"/>
                </a:solidFill>
              </a:rPr>
              <a:t>UMass X-</a:t>
            </a:r>
            <a:r>
              <a:rPr lang="en-US" dirty="0" err="1" smtClean="0">
                <a:solidFill>
                  <a:srgbClr val="C00000"/>
                </a:solidFill>
              </a:rPr>
              <a:t>Pol</a:t>
            </a:r>
            <a:endParaRPr lang="en-US" dirty="0">
              <a:solidFill>
                <a:srgbClr val="C00000"/>
              </a:solidFill>
            </a:endParaRPr>
          </a:p>
        </p:txBody>
      </p:sp>
      <p:sp>
        <p:nvSpPr>
          <p:cNvPr id="6" name="Content Placeholder 5"/>
          <p:cNvSpPr>
            <a:spLocks noGrp="1"/>
          </p:cNvSpPr>
          <p:nvPr>
            <p:ph sz="quarter" idx="4"/>
          </p:nvPr>
        </p:nvSpPr>
        <p:spPr>
          <a:xfrm>
            <a:off x="4645025" y="4354512"/>
            <a:ext cx="4041775" cy="3951288"/>
          </a:xfrm>
        </p:spPr>
        <p:txBody>
          <a:bodyPr/>
          <a:lstStyle/>
          <a:p>
            <a:r>
              <a:rPr lang="en-US" dirty="0" smtClean="0"/>
              <a:t>10 – 55 km from storm</a:t>
            </a:r>
          </a:p>
          <a:p>
            <a:r>
              <a:rPr lang="en-US" dirty="0" smtClean="0"/>
              <a:t>Single-elevation scans from 0115 - 0126 UTC</a:t>
            </a:r>
          </a:p>
          <a:p>
            <a:r>
              <a:rPr lang="en-US" dirty="0" smtClean="0"/>
              <a:t>Volumetric sector scans (3° to 10°, 15°, 20°) from 0126 - 0236 UTC</a:t>
            </a:r>
            <a:endParaRPr lang="en-US" dirty="0"/>
          </a:p>
        </p:txBody>
      </p:sp>
      <p:sp>
        <p:nvSpPr>
          <p:cNvPr id="9" name="TextBox 8"/>
          <p:cNvSpPr txBox="1"/>
          <p:nvPr/>
        </p:nvSpPr>
        <p:spPr>
          <a:xfrm>
            <a:off x="5791200" y="1599406"/>
            <a:ext cx="1955279" cy="369332"/>
          </a:xfrm>
          <a:prstGeom prst="rect">
            <a:avLst/>
          </a:prstGeom>
          <a:noFill/>
        </p:spPr>
        <p:txBody>
          <a:bodyPr wrap="none" rtlCol="0">
            <a:spAutoFit/>
          </a:bodyPr>
          <a:lstStyle/>
          <a:p>
            <a:r>
              <a:rPr lang="en-US" dirty="0" smtClean="0">
                <a:solidFill>
                  <a:srgbClr val="00B050"/>
                </a:solidFill>
              </a:rPr>
              <a:t>Greensburg struck</a:t>
            </a:r>
            <a:endParaRPr lang="en-US" dirty="0">
              <a:solidFill>
                <a:srgbClr val="00B050"/>
              </a:solidFill>
            </a:endParaRPr>
          </a:p>
        </p:txBody>
      </p:sp>
      <p:cxnSp>
        <p:nvCxnSpPr>
          <p:cNvPr id="11" name="Straight Arrow Connector 10"/>
          <p:cNvCxnSpPr/>
          <p:nvPr/>
        </p:nvCxnSpPr>
        <p:spPr>
          <a:xfrm rot="5400000">
            <a:off x="6743700" y="2018506"/>
            <a:ext cx="2286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600" y="2133600"/>
            <a:ext cx="1375633" cy="369332"/>
          </a:xfrm>
          <a:prstGeom prst="rect">
            <a:avLst/>
          </a:prstGeom>
          <a:noFill/>
        </p:spPr>
        <p:txBody>
          <a:bodyPr wrap="none" rtlCol="0">
            <a:spAutoFit/>
          </a:bodyPr>
          <a:lstStyle/>
          <a:p>
            <a:r>
              <a:rPr lang="en-US" dirty="0" smtClean="0">
                <a:solidFill>
                  <a:srgbClr val="C00000"/>
                </a:solidFill>
              </a:rPr>
              <a:t>Moved truck</a:t>
            </a:r>
            <a:endParaRPr lang="en-US" dirty="0">
              <a:solidFill>
                <a:srgbClr val="C00000"/>
              </a:solidFill>
            </a:endParaRPr>
          </a:p>
        </p:txBody>
      </p:sp>
      <p:cxnSp>
        <p:nvCxnSpPr>
          <p:cNvPr id="12" name="Straight Arrow Connector 11"/>
          <p:cNvCxnSpPr/>
          <p:nvPr/>
        </p:nvCxnSpPr>
        <p:spPr>
          <a:xfrm rot="5400000">
            <a:off x="3467894" y="2551906"/>
            <a:ext cx="2286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2590800"/>
            <a:ext cx="867225" cy="369332"/>
          </a:xfrm>
          <a:prstGeom prst="rect">
            <a:avLst/>
          </a:prstGeom>
          <a:noFill/>
        </p:spPr>
        <p:txBody>
          <a:bodyPr wrap="none" rtlCol="0">
            <a:spAutoFit/>
          </a:bodyPr>
          <a:lstStyle/>
          <a:p>
            <a:r>
              <a:rPr lang="en-US" dirty="0" smtClean="0">
                <a:solidFill>
                  <a:srgbClr val="C00000"/>
                </a:solidFill>
              </a:rPr>
              <a:t>Battery</a:t>
            </a:r>
            <a:endParaRPr lang="en-US" dirty="0">
              <a:solidFill>
                <a:srgbClr val="C00000"/>
              </a:solidFill>
            </a:endParaRPr>
          </a:p>
        </p:txBody>
      </p:sp>
      <p:cxnSp>
        <p:nvCxnSpPr>
          <p:cNvPr id="19" name="Straight Arrow Connector 18"/>
          <p:cNvCxnSpPr/>
          <p:nvPr/>
        </p:nvCxnSpPr>
        <p:spPr>
          <a:xfrm rot="10800000">
            <a:off x="6553200" y="2743200"/>
            <a:ext cx="3810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400" cy="1782762"/>
          </a:xfrm>
        </p:spPr>
        <p:txBody>
          <a:bodyPr>
            <a:normAutofit fontScale="90000"/>
          </a:bodyPr>
          <a:lstStyle/>
          <a:p>
            <a:r>
              <a:rPr lang="en-US" dirty="0" smtClean="0"/>
              <a:t>UMass X-</a:t>
            </a:r>
            <a:r>
              <a:rPr lang="en-US" dirty="0" err="1" smtClean="0"/>
              <a:t>Pol</a:t>
            </a:r>
            <a:r>
              <a:rPr lang="en-US" dirty="0" smtClean="0"/>
              <a:t> data: caveats</a:t>
            </a:r>
            <a:endParaRPr lang="en-US" dirty="0"/>
          </a:p>
        </p:txBody>
      </p:sp>
      <p:pic>
        <p:nvPicPr>
          <p:cNvPr id="5" name="Content Placeholder 4" descr="Figure03.png"/>
          <p:cNvPicPr>
            <a:picLocks noGrp="1" noChangeAspect="1"/>
          </p:cNvPicPr>
          <p:nvPr>
            <p:ph idx="1"/>
          </p:nvPr>
        </p:nvPicPr>
        <p:blipFill>
          <a:blip r:embed="rId3" cstate="print"/>
          <a:srcRect t="33495"/>
          <a:stretch>
            <a:fillRect/>
          </a:stretch>
        </p:blipFill>
        <p:spPr>
          <a:xfrm>
            <a:off x="3341793" y="990600"/>
            <a:ext cx="5802207" cy="5867400"/>
          </a:xfrm>
        </p:spPr>
      </p:pic>
      <p:sp>
        <p:nvSpPr>
          <p:cNvPr id="8" name="TextBox 7"/>
          <p:cNvSpPr txBox="1"/>
          <p:nvPr/>
        </p:nvSpPr>
        <p:spPr>
          <a:xfrm>
            <a:off x="8027028" y="3962400"/>
            <a:ext cx="1116972" cy="954107"/>
          </a:xfrm>
          <a:prstGeom prst="rect">
            <a:avLst/>
          </a:prstGeom>
          <a:noFill/>
        </p:spPr>
        <p:txBody>
          <a:bodyPr wrap="none" rtlCol="0">
            <a:spAutoFit/>
          </a:bodyPr>
          <a:lstStyle/>
          <a:p>
            <a:pPr algn="r"/>
            <a:r>
              <a:rPr lang="en-US" sz="2800" dirty="0" err="1" smtClean="0"/>
              <a:t>V</a:t>
            </a:r>
            <a:r>
              <a:rPr lang="en-US" sz="2800" baseline="-25000" dirty="0" err="1" smtClean="0"/>
              <a:t>r</a:t>
            </a:r>
            <a:r>
              <a:rPr lang="en-US" sz="2800" dirty="0" smtClean="0"/>
              <a:t>,</a:t>
            </a:r>
          </a:p>
          <a:p>
            <a:pPr algn="r"/>
            <a:r>
              <a:rPr lang="en-US" sz="2800" dirty="0" smtClean="0"/>
              <a:t>edited</a:t>
            </a:r>
            <a:endParaRPr lang="en-US" sz="2800" dirty="0"/>
          </a:p>
        </p:txBody>
      </p:sp>
      <p:sp>
        <p:nvSpPr>
          <p:cNvPr id="9" name="TextBox 8"/>
          <p:cNvSpPr txBox="1"/>
          <p:nvPr/>
        </p:nvSpPr>
        <p:spPr>
          <a:xfrm>
            <a:off x="6324600" y="152400"/>
            <a:ext cx="2101024" cy="830997"/>
          </a:xfrm>
          <a:prstGeom prst="rect">
            <a:avLst/>
          </a:prstGeom>
          <a:noFill/>
        </p:spPr>
        <p:txBody>
          <a:bodyPr wrap="none" rtlCol="0">
            <a:spAutoFit/>
          </a:bodyPr>
          <a:lstStyle/>
          <a:p>
            <a:r>
              <a:rPr lang="en-US" sz="2400" b="1" dirty="0" smtClean="0"/>
              <a:t>Elev. angle 3.1°</a:t>
            </a:r>
          </a:p>
          <a:p>
            <a:r>
              <a:rPr lang="en-US" sz="2400" b="1" dirty="0" smtClean="0"/>
              <a:t>0230 UTC</a:t>
            </a:r>
            <a:endParaRPr lang="en-US" sz="2400" b="1" dirty="0"/>
          </a:p>
        </p:txBody>
      </p:sp>
      <p:sp>
        <p:nvSpPr>
          <p:cNvPr id="11" name="TextBox 10"/>
          <p:cNvSpPr txBox="1"/>
          <p:nvPr/>
        </p:nvSpPr>
        <p:spPr>
          <a:xfrm>
            <a:off x="8416108" y="685800"/>
            <a:ext cx="727892" cy="954107"/>
          </a:xfrm>
          <a:prstGeom prst="rect">
            <a:avLst/>
          </a:prstGeom>
          <a:noFill/>
        </p:spPr>
        <p:txBody>
          <a:bodyPr wrap="none" rtlCol="0">
            <a:spAutoFit/>
          </a:bodyPr>
          <a:lstStyle/>
          <a:p>
            <a:pPr algn="r"/>
            <a:r>
              <a:rPr lang="en-US" sz="2800" dirty="0" err="1" smtClean="0"/>
              <a:t>V</a:t>
            </a:r>
            <a:r>
              <a:rPr lang="en-US" sz="2800" baseline="-25000" dirty="0" err="1" smtClean="0"/>
              <a:t>r</a:t>
            </a:r>
            <a:r>
              <a:rPr lang="en-US" sz="2800" dirty="0" smtClean="0"/>
              <a:t>,</a:t>
            </a:r>
          </a:p>
          <a:p>
            <a:pPr algn="r"/>
            <a:r>
              <a:rPr lang="en-US" sz="2800" dirty="0" smtClean="0"/>
              <a:t>raw</a:t>
            </a:r>
            <a:endParaRPr lang="en-US" sz="2800" dirty="0"/>
          </a:p>
        </p:txBody>
      </p:sp>
      <p:pic>
        <p:nvPicPr>
          <p:cNvPr id="12" name="Content Placeholder 4" descr="Figure03.png"/>
          <p:cNvPicPr>
            <a:picLocks noChangeAspect="1"/>
          </p:cNvPicPr>
          <p:nvPr/>
        </p:nvPicPr>
        <p:blipFill>
          <a:blip r:embed="rId3" cstate="print"/>
          <a:srcRect l="10611" r="17237" b="66505"/>
          <a:stretch>
            <a:fillRect/>
          </a:stretch>
        </p:blipFill>
        <p:spPr>
          <a:xfrm>
            <a:off x="2590800" y="0"/>
            <a:ext cx="3124200" cy="2205318"/>
          </a:xfrm>
          <a:prstGeom prst="rect">
            <a:avLst/>
          </a:prstGeom>
        </p:spPr>
      </p:pic>
      <p:sp>
        <p:nvSpPr>
          <p:cNvPr id="10" name="Content Placeholder 7"/>
          <p:cNvSpPr txBox="1">
            <a:spLocks/>
          </p:cNvSpPr>
          <p:nvPr/>
        </p:nvSpPr>
        <p:spPr>
          <a:xfrm>
            <a:off x="0" y="1676400"/>
            <a:ext cx="3581400" cy="502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Reflectivity not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well calibrated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(~30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dBZ</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&lt; KDDC)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Dual-</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pol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incomplete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imaginary phase not recorded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Z</a:t>
            </a:r>
            <a:r>
              <a:rPr kumimoji="0" lang="en-US" sz="2000" b="0" i="0" u="none" strike="noStrike" kern="1200" cap="none" spc="0" normalizeH="0" baseline="-25000" noProof="0" dirty="0" smtClean="0">
                <a:ln>
                  <a:noFill/>
                </a:ln>
                <a:solidFill>
                  <a:schemeClr val="tx1"/>
                </a:solidFill>
                <a:effectLst/>
                <a:uLnTx/>
                <a:uFillTx/>
                <a:latin typeface="+mn-lt"/>
                <a:ea typeface="+mn-ea"/>
                <a:cs typeface="+mn-cs"/>
              </a:rPr>
              <a:t>DR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ρ</a:t>
            </a:r>
            <a:r>
              <a:rPr kumimoji="0" lang="en-US" sz="2000" b="0" i="0" u="none" strike="noStrike" kern="1200" cap="none" spc="0" normalizeH="0" baseline="-25000" noProof="0" dirty="0" err="1" smtClean="0">
                <a:ln>
                  <a:noFill/>
                </a:ln>
                <a:solidFill>
                  <a:schemeClr val="tx1"/>
                </a:solidFill>
                <a:effectLst/>
                <a:uLnTx/>
                <a:uFillTx/>
                <a:latin typeface="+mn-lt"/>
                <a:ea typeface="+mn-ea"/>
                <a:cs typeface="+mn-cs"/>
              </a:rPr>
              <a:t>hv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probably OK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 K</a:t>
            </a:r>
            <a:r>
              <a:rPr kumimoji="0" lang="en-US" sz="2000" b="0" i="0" u="none" strike="noStrike" kern="1200" cap="none" spc="0" normalizeH="0" baseline="-25000" noProof="0" dirty="0" smtClean="0">
                <a:ln>
                  <a:noFill/>
                </a:ln>
                <a:solidFill>
                  <a:schemeClr val="tx1"/>
                </a:solidFill>
                <a:effectLst/>
                <a:uLnTx/>
                <a:uFillTx/>
                <a:latin typeface="+mn-lt"/>
                <a:ea typeface="+mn-ea"/>
                <a:cs typeface="+mn-cs"/>
              </a:rPr>
              <a:t>DP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or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Φ</a:t>
            </a:r>
            <a:r>
              <a:rPr kumimoji="0" lang="en-US" sz="2000" b="0" i="0" u="none" strike="noStrike" kern="1200" cap="none" spc="0" normalizeH="0" baseline="-25000" noProof="0" dirty="0" smtClean="0">
                <a:ln>
                  <a:noFill/>
                </a:ln>
                <a:solidFill>
                  <a:schemeClr val="tx1"/>
                </a:solidFill>
                <a:effectLst/>
                <a:uLnTx/>
                <a:uFillTx/>
                <a:latin typeface="+mn-lt"/>
                <a:ea typeface="+mn-ea"/>
                <a:cs typeface="+mn-cs"/>
              </a:rPr>
              <a:t>DP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available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Truck may not have been oriented exactly N-S (± 3°); pitch/roll ± 1°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Manual </a:t>
            </a:r>
            <a:r>
              <a:rPr lang="en-US" sz="2400" dirty="0" err="1" smtClean="0"/>
              <a:t>V</a:t>
            </a:r>
            <a:r>
              <a:rPr lang="en-US" sz="2400" baseline="-25000" dirty="0" err="1" smtClean="0"/>
              <a:t>r</a:t>
            </a:r>
            <a:r>
              <a:rPr lang="en-US" sz="2400" dirty="0" smtClean="0"/>
              <a:t> </a:t>
            </a:r>
            <a:r>
              <a:rPr lang="en-US" sz="2400" dirty="0" err="1" smtClean="0"/>
              <a:t>dealiasing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3810000" y="0"/>
            <a:ext cx="1598066" cy="523220"/>
          </a:xfrm>
          <a:prstGeom prst="rect">
            <a:avLst/>
          </a:prstGeom>
          <a:noFill/>
        </p:spPr>
        <p:txBody>
          <a:bodyPr wrap="none" rtlCol="0">
            <a:spAutoFit/>
          </a:bodyPr>
          <a:lstStyle/>
          <a:p>
            <a:pPr algn="r"/>
            <a:r>
              <a:rPr lang="en-US" sz="2800" dirty="0" smtClean="0"/>
              <a:t>Z </a:t>
            </a:r>
            <a:r>
              <a:rPr lang="en-US" sz="1600" dirty="0" smtClean="0"/>
              <a:t>(</a:t>
            </a:r>
            <a:r>
              <a:rPr lang="en-US" sz="1600" dirty="0" err="1" smtClean="0"/>
              <a:t>uncalibrated</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wp.1070505023110.UMa-XPOL.0.5.5_PPI_v1.tiff"/>
          <p:cNvPicPr>
            <a:picLocks noGrp="1" noChangeAspect="1"/>
          </p:cNvPicPr>
          <p:nvPr>
            <p:ph idx="1"/>
          </p:nvPr>
        </p:nvPicPr>
        <p:blipFill>
          <a:blip r:embed="rId2" cstate="print"/>
          <a:stretch>
            <a:fillRect/>
          </a:stretch>
        </p:blipFill>
        <p:spPr>
          <a:xfrm>
            <a:off x="0" y="1"/>
            <a:ext cx="9180870" cy="6858000"/>
          </a:xfrm>
        </p:spPr>
      </p:pic>
      <p:sp>
        <p:nvSpPr>
          <p:cNvPr id="9" name="TextBox 8"/>
          <p:cNvSpPr txBox="1"/>
          <p:nvPr/>
        </p:nvSpPr>
        <p:spPr>
          <a:xfrm>
            <a:off x="3875231" y="0"/>
            <a:ext cx="405880" cy="646331"/>
          </a:xfrm>
          <a:prstGeom prst="rect">
            <a:avLst/>
          </a:prstGeom>
          <a:noFill/>
        </p:spPr>
        <p:txBody>
          <a:bodyPr wrap="none" rtlCol="0">
            <a:spAutoFit/>
          </a:bodyPr>
          <a:lstStyle/>
          <a:p>
            <a:r>
              <a:rPr lang="en-US" sz="3600" b="1" dirty="0" smtClean="0"/>
              <a:t>Z</a:t>
            </a:r>
            <a:endParaRPr lang="en-US" sz="3600" b="1" dirty="0"/>
          </a:p>
        </p:txBody>
      </p:sp>
      <p:sp>
        <p:nvSpPr>
          <p:cNvPr id="10" name="TextBox 9"/>
          <p:cNvSpPr txBox="1"/>
          <p:nvPr/>
        </p:nvSpPr>
        <p:spPr>
          <a:xfrm>
            <a:off x="8447231" y="0"/>
            <a:ext cx="553100" cy="646331"/>
          </a:xfrm>
          <a:prstGeom prst="rect">
            <a:avLst/>
          </a:prstGeom>
          <a:noFill/>
        </p:spPr>
        <p:txBody>
          <a:bodyPr wrap="none" rtlCol="0">
            <a:spAutoFit/>
          </a:bodyPr>
          <a:lstStyle/>
          <a:p>
            <a:r>
              <a:rPr lang="en-US" sz="3600" b="1" dirty="0" err="1" smtClean="0"/>
              <a:t>V</a:t>
            </a:r>
            <a:r>
              <a:rPr lang="en-US" sz="3600" b="1" baseline="-25000" dirty="0" err="1" smtClean="0"/>
              <a:t>r</a:t>
            </a:r>
            <a:endParaRPr lang="en-US" sz="3600" b="1" baseline="-25000" dirty="0"/>
          </a:p>
        </p:txBody>
      </p:sp>
      <p:sp>
        <p:nvSpPr>
          <p:cNvPr id="11" name="TextBox 10"/>
          <p:cNvSpPr txBox="1"/>
          <p:nvPr/>
        </p:nvSpPr>
        <p:spPr>
          <a:xfrm>
            <a:off x="3799031" y="3429000"/>
            <a:ext cx="736548" cy="646331"/>
          </a:xfrm>
          <a:prstGeom prst="rect">
            <a:avLst/>
          </a:prstGeom>
          <a:noFill/>
        </p:spPr>
        <p:txBody>
          <a:bodyPr wrap="none" rtlCol="0">
            <a:spAutoFit/>
          </a:bodyPr>
          <a:lstStyle/>
          <a:p>
            <a:r>
              <a:rPr lang="el-GR" sz="3600" b="1" dirty="0" smtClean="0"/>
              <a:t>ρ</a:t>
            </a:r>
            <a:r>
              <a:rPr lang="en-US" sz="3600" b="1" baseline="-25000" dirty="0" err="1" smtClean="0"/>
              <a:t>hv</a:t>
            </a:r>
            <a:endParaRPr lang="en-US" sz="3600" b="1" baseline="-25000" dirty="0"/>
          </a:p>
        </p:txBody>
      </p:sp>
      <p:sp>
        <p:nvSpPr>
          <p:cNvPr id="12" name="TextBox 11"/>
          <p:cNvSpPr txBox="1"/>
          <p:nvPr/>
        </p:nvSpPr>
        <p:spPr>
          <a:xfrm>
            <a:off x="8371031" y="3429000"/>
            <a:ext cx="772969" cy="646331"/>
          </a:xfrm>
          <a:prstGeom prst="rect">
            <a:avLst/>
          </a:prstGeom>
          <a:noFill/>
        </p:spPr>
        <p:txBody>
          <a:bodyPr wrap="none" rtlCol="0">
            <a:spAutoFit/>
          </a:bodyPr>
          <a:lstStyle/>
          <a:p>
            <a:r>
              <a:rPr lang="en-US" sz="3600" b="1" dirty="0" smtClean="0"/>
              <a:t>Z</a:t>
            </a:r>
            <a:r>
              <a:rPr lang="en-US" sz="3600" b="1" baseline="-25000" dirty="0" smtClean="0"/>
              <a:t>DR</a:t>
            </a:r>
            <a:endParaRPr lang="en-US" sz="3600" b="1" baseline="-25000" dirty="0"/>
          </a:p>
        </p:txBody>
      </p:sp>
      <p:sp>
        <p:nvSpPr>
          <p:cNvPr id="13" name="TextBox 12"/>
          <p:cNvSpPr txBox="1"/>
          <p:nvPr/>
        </p:nvSpPr>
        <p:spPr>
          <a:xfrm>
            <a:off x="1600200" y="2057400"/>
            <a:ext cx="417102" cy="369332"/>
          </a:xfrm>
          <a:prstGeom prst="rect">
            <a:avLst/>
          </a:prstGeom>
          <a:noFill/>
        </p:spPr>
        <p:txBody>
          <a:bodyPr wrap="none" rtlCol="0">
            <a:spAutoFit/>
          </a:bodyPr>
          <a:lstStyle/>
          <a:p>
            <a:r>
              <a:rPr lang="en-US" b="1" dirty="0" smtClean="0"/>
              <a:t>#5</a:t>
            </a:r>
            <a:endParaRPr lang="en-US" b="1" dirty="0"/>
          </a:p>
        </p:txBody>
      </p:sp>
      <p:sp>
        <p:nvSpPr>
          <p:cNvPr id="14" name="TextBox 13"/>
          <p:cNvSpPr txBox="1"/>
          <p:nvPr/>
        </p:nvSpPr>
        <p:spPr>
          <a:xfrm>
            <a:off x="6172200" y="2057400"/>
            <a:ext cx="417102" cy="369332"/>
          </a:xfrm>
          <a:prstGeom prst="rect">
            <a:avLst/>
          </a:prstGeom>
          <a:noFill/>
        </p:spPr>
        <p:txBody>
          <a:bodyPr wrap="none" rtlCol="0">
            <a:spAutoFit/>
          </a:bodyPr>
          <a:lstStyle/>
          <a:p>
            <a:r>
              <a:rPr lang="en-US" b="1" dirty="0" smtClean="0"/>
              <a:t>#5</a:t>
            </a:r>
            <a:endParaRPr lang="en-US" b="1" dirty="0"/>
          </a:p>
        </p:txBody>
      </p:sp>
      <p:sp>
        <p:nvSpPr>
          <p:cNvPr id="15" name="TextBox 14"/>
          <p:cNvSpPr txBox="1"/>
          <p:nvPr/>
        </p:nvSpPr>
        <p:spPr>
          <a:xfrm>
            <a:off x="1600200" y="5486400"/>
            <a:ext cx="417102" cy="369332"/>
          </a:xfrm>
          <a:prstGeom prst="rect">
            <a:avLst/>
          </a:prstGeom>
          <a:noFill/>
        </p:spPr>
        <p:txBody>
          <a:bodyPr wrap="none" rtlCol="0">
            <a:spAutoFit/>
          </a:bodyPr>
          <a:lstStyle/>
          <a:p>
            <a:r>
              <a:rPr lang="en-US" b="1" dirty="0" smtClean="0"/>
              <a:t>#5</a:t>
            </a:r>
            <a:endParaRPr lang="en-US" b="1" dirty="0"/>
          </a:p>
        </p:txBody>
      </p:sp>
      <p:sp>
        <p:nvSpPr>
          <p:cNvPr id="16" name="TextBox 15"/>
          <p:cNvSpPr txBox="1"/>
          <p:nvPr/>
        </p:nvSpPr>
        <p:spPr>
          <a:xfrm>
            <a:off x="6172200" y="5486400"/>
            <a:ext cx="417102" cy="369332"/>
          </a:xfrm>
          <a:prstGeom prst="rect">
            <a:avLst/>
          </a:prstGeom>
          <a:noFill/>
        </p:spPr>
        <p:txBody>
          <a:bodyPr wrap="none" rtlCol="0">
            <a:spAutoFit/>
          </a:bodyPr>
          <a:lstStyle/>
          <a:p>
            <a:r>
              <a:rPr lang="en-US" b="1" dirty="0" smtClean="0"/>
              <a:t>#5</a:t>
            </a:r>
            <a:endParaRPr lang="en-US" b="1" dirty="0"/>
          </a:p>
        </p:txBody>
      </p:sp>
      <p:grpSp>
        <p:nvGrpSpPr>
          <p:cNvPr id="20" name="Group 19"/>
          <p:cNvGrpSpPr/>
          <p:nvPr/>
        </p:nvGrpSpPr>
        <p:grpSpPr>
          <a:xfrm>
            <a:off x="1447800" y="457200"/>
            <a:ext cx="5105400" cy="5410200"/>
            <a:chOff x="1447800" y="457200"/>
            <a:chExt cx="5105400" cy="5410200"/>
          </a:xfrm>
        </p:grpSpPr>
        <p:cxnSp>
          <p:nvCxnSpPr>
            <p:cNvPr id="6" name="Straight Connector 5"/>
            <p:cNvCxnSpPr/>
            <p:nvPr/>
          </p:nvCxnSpPr>
          <p:spPr>
            <a:xfrm rot="5400000" flipH="1" flipV="1">
              <a:off x="723900" y="1181100"/>
              <a:ext cx="1905000" cy="457200"/>
            </a:xfrm>
            <a:prstGeom prst="line">
              <a:avLst/>
            </a:prstGeom>
            <a:ln w="285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5372100" y="1257300"/>
              <a:ext cx="1905000" cy="457200"/>
            </a:xfrm>
            <a:prstGeom prst="line">
              <a:avLst/>
            </a:prstGeom>
            <a:ln w="285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23900" y="4610100"/>
              <a:ext cx="1905000" cy="457200"/>
            </a:xfrm>
            <a:prstGeom prst="line">
              <a:avLst/>
            </a:prstGeom>
            <a:ln w="285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372100" y="4686300"/>
              <a:ext cx="1905000" cy="457200"/>
            </a:xfrm>
            <a:prstGeom prst="line">
              <a:avLst/>
            </a:prstGeom>
            <a:ln w="285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hi_V77.png"/>
          <p:cNvPicPr>
            <a:picLocks noChangeAspect="1"/>
          </p:cNvPicPr>
          <p:nvPr/>
        </p:nvPicPr>
        <p:blipFill>
          <a:blip r:embed="rId2" cstate="print"/>
          <a:stretch>
            <a:fillRect/>
          </a:stretch>
        </p:blipFill>
        <p:spPr>
          <a:xfrm>
            <a:off x="0" y="1"/>
            <a:ext cx="9144000" cy="6858000"/>
          </a:xfrm>
          <a:prstGeom prst="rect">
            <a:avLst/>
          </a:prstGeom>
        </p:spPr>
      </p:pic>
      <p:sp>
        <p:nvSpPr>
          <p:cNvPr id="5" name="TextBox 4"/>
          <p:cNvSpPr txBox="1"/>
          <p:nvPr/>
        </p:nvSpPr>
        <p:spPr>
          <a:xfrm rot="16200000">
            <a:off x="7207533" y="1784066"/>
            <a:ext cx="1499065" cy="369332"/>
          </a:xfrm>
          <a:prstGeom prst="rect">
            <a:avLst/>
          </a:prstGeom>
          <a:noFill/>
        </p:spPr>
        <p:txBody>
          <a:bodyPr wrap="none" rtlCol="0">
            <a:spAutoFit/>
          </a:bodyPr>
          <a:lstStyle/>
          <a:p>
            <a:r>
              <a:rPr lang="en-US" dirty="0" smtClean="0"/>
              <a:t>(</a:t>
            </a:r>
            <a:r>
              <a:rPr lang="en-US" dirty="0" err="1" smtClean="0"/>
              <a:t>uncalibrated</a:t>
            </a:r>
            <a:r>
              <a:rPr lang="en-US" dirty="0" smtClean="0"/>
              <a:t>)</a:t>
            </a:r>
            <a:endParaRPr lang="en-US" dirty="0"/>
          </a:p>
        </p:txBody>
      </p:sp>
      <p:sp>
        <p:nvSpPr>
          <p:cNvPr id="6" name="TextBox 5"/>
          <p:cNvSpPr txBox="1"/>
          <p:nvPr/>
        </p:nvSpPr>
        <p:spPr>
          <a:xfrm>
            <a:off x="1524000" y="1981200"/>
            <a:ext cx="1569660" cy="369332"/>
          </a:xfrm>
          <a:prstGeom prst="rect">
            <a:avLst/>
          </a:prstGeom>
          <a:noFill/>
        </p:spPr>
        <p:txBody>
          <a:bodyPr wrap="none" rtlCol="0">
            <a:spAutoFit/>
          </a:bodyPr>
          <a:lstStyle/>
          <a:p>
            <a:r>
              <a:rPr lang="en-US" dirty="0" smtClean="0"/>
              <a:t>Echo overhang</a:t>
            </a:r>
            <a:endParaRPr lang="en-US" dirty="0"/>
          </a:p>
        </p:txBody>
      </p:sp>
      <p:sp>
        <p:nvSpPr>
          <p:cNvPr id="7" name="TextBox 6"/>
          <p:cNvSpPr txBox="1"/>
          <p:nvPr/>
        </p:nvSpPr>
        <p:spPr>
          <a:xfrm>
            <a:off x="3048000" y="2743200"/>
            <a:ext cx="749436" cy="369332"/>
          </a:xfrm>
          <a:prstGeom prst="rect">
            <a:avLst/>
          </a:prstGeom>
          <a:noFill/>
        </p:spPr>
        <p:txBody>
          <a:bodyPr wrap="none" rtlCol="0">
            <a:spAutoFit/>
          </a:bodyPr>
          <a:lstStyle/>
          <a:p>
            <a:r>
              <a:rPr lang="en-US" dirty="0" smtClean="0"/>
              <a:t>BWER</a:t>
            </a:r>
            <a:endParaRPr lang="en-US" dirty="0"/>
          </a:p>
        </p:txBody>
      </p:sp>
      <p:sp>
        <p:nvSpPr>
          <p:cNvPr id="8" name="TextBox 7"/>
          <p:cNvSpPr txBox="1"/>
          <p:nvPr/>
        </p:nvSpPr>
        <p:spPr>
          <a:xfrm>
            <a:off x="3657600" y="685800"/>
            <a:ext cx="1238994" cy="646331"/>
          </a:xfrm>
          <a:prstGeom prst="rect">
            <a:avLst/>
          </a:prstGeom>
          <a:noFill/>
        </p:spPr>
        <p:txBody>
          <a:bodyPr wrap="none" rtlCol="0">
            <a:spAutoFit/>
          </a:bodyPr>
          <a:lstStyle/>
          <a:p>
            <a:r>
              <a:rPr lang="en-US" dirty="0" smtClean="0"/>
              <a:t>Weak-echo</a:t>
            </a:r>
          </a:p>
          <a:p>
            <a:r>
              <a:rPr lang="en-US" dirty="0" smtClean="0"/>
              <a:t>hole / tube</a:t>
            </a:r>
            <a:endParaRPr lang="en-US" dirty="0"/>
          </a:p>
        </p:txBody>
      </p:sp>
      <p:cxnSp>
        <p:nvCxnSpPr>
          <p:cNvPr id="10" name="Straight Arrow Connector 9"/>
          <p:cNvCxnSpPr>
            <a:stCxn id="8" idx="2"/>
          </p:cNvCxnSpPr>
          <p:nvPr/>
        </p:nvCxnSpPr>
        <p:spPr>
          <a:xfrm rot="16200000" flipH="1">
            <a:off x="4023814" y="1585413"/>
            <a:ext cx="725269" cy="21870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486400" y="914400"/>
            <a:ext cx="1301062" cy="369332"/>
          </a:xfrm>
          <a:prstGeom prst="rect">
            <a:avLst/>
          </a:prstGeom>
          <a:noFill/>
        </p:spPr>
        <p:txBody>
          <a:bodyPr wrap="none" rtlCol="0">
            <a:spAutoFit/>
          </a:bodyPr>
          <a:lstStyle/>
          <a:p>
            <a:r>
              <a:rPr lang="en-US" dirty="0" smtClean="0"/>
              <a:t>Attenuation</a:t>
            </a:r>
            <a:endParaRPr lang="en-US" dirty="0"/>
          </a:p>
        </p:txBody>
      </p:sp>
      <p:cxnSp>
        <p:nvCxnSpPr>
          <p:cNvPr id="13" name="Straight Arrow Connector 12"/>
          <p:cNvCxnSpPr>
            <a:stCxn id="11" idx="2"/>
          </p:cNvCxnSpPr>
          <p:nvPr/>
        </p:nvCxnSpPr>
        <p:spPr>
          <a:xfrm rot="5400000">
            <a:off x="5767732" y="1307201"/>
            <a:ext cx="392668" cy="3457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hi_V77_dualpol.png"/>
          <p:cNvPicPr>
            <a:picLocks noGrp="1" noChangeAspect="1"/>
          </p:cNvPicPr>
          <p:nvPr>
            <p:ph idx="4294967295"/>
          </p:nvPr>
        </p:nvPicPr>
        <p:blipFill>
          <a:blip r:embed="rId2" cstate="print"/>
          <a:stretch>
            <a:fillRect/>
          </a:stretch>
        </p:blipFill>
        <p:spPr>
          <a:xfrm>
            <a:off x="0" y="0"/>
            <a:ext cx="9145603" cy="6858000"/>
          </a:xfrm>
        </p:spPr>
      </p:pic>
      <p:sp>
        <p:nvSpPr>
          <p:cNvPr id="5" name="TextBox 4"/>
          <p:cNvSpPr txBox="1"/>
          <p:nvPr/>
        </p:nvSpPr>
        <p:spPr>
          <a:xfrm>
            <a:off x="5638800" y="3364468"/>
            <a:ext cx="589264" cy="369332"/>
          </a:xfrm>
          <a:prstGeom prst="rect">
            <a:avLst/>
          </a:prstGeom>
          <a:noFill/>
        </p:spPr>
        <p:txBody>
          <a:bodyPr wrap="none" rtlCol="0">
            <a:spAutoFit/>
          </a:bodyPr>
          <a:lstStyle/>
          <a:p>
            <a:r>
              <a:rPr lang="en-US" dirty="0" smtClean="0"/>
              <a:t>(</a:t>
            </a:r>
            <a:r>
              <a:rPr lang="el-GR" dirty="0" smtClean="0"/>
              <a:t>ρ</a:t>
            </a:r>
            <a:r>
              <a:rPr lang="en-US" baseline="-25000" dirty="0" err="1" smtClean="0"/>
              <a:t>hv</a:t>
            </a:r>
            <a:r>
              <a:rPr lang="en-US" dirty="0" smtClean="0"/>
              <a:t>)</a:t>
            </a:r>
            <a:endParaRPr lang="en-US" dirty="0"/>
          </a:p>
        </p:txBody>
      </p:sp>
      <p:sp>
        <p:nvSpPr>
          <p:cNvPr id="6" name="TextBox 5"/>
          <p:cNvSpPr txBox="1"/>
          <p:nvPr/>
        </p:nvSpPr>
        <p:spPr>
          <a:xfrm>
            <a:off x="3581400" y="3733800"/>
            <a:ext cx="1238994" cy="646331"/>
          </a:xfrm>
          <a:prstGeom prst="rect">
            <a:avLst/>
          </a:prstGeom>
          <a:noFill/>
        </p:spPr>
        <p:txBody>
          <a:bodyPr wrap="none" rtlCol="0">
            <a:spAutoFit/>
          </a:bodyPr>
          <a:lstStyle/>
          <a:p>
            <a:r>
              <a:rPr lang="en-US" dirty="0" smtClean="0"/>
              <a:t>Low-</a:t>
            </a:r>
            <a:r>
              <a:rPr lang="el-GR" dirty="0" smtClean="0"/>
              <a:t>ρ</a:t>
            </a:r>
            <a:r>
              <a:rPr lang="en-US" baseline="-25000" dirty="0" err="1" smtClean="0"/>
              <a:t>hv</a:t>
            </a:r>
            <a:endParaRPr lang="en-US" baseline="-25000" dirty="0" smtClean="0"/>
          </a:p>
          <a:p>
            <a:r>
              <a:rPr lang="en-US" dirty="0" smtClean="0"/>
              <a:t>hole / tube</a:t>
            </a:r>
            <a:endParaRPr lang="en-US" dirty="0"/>
          </a:p>
        </p:txBody>
      </p:sp>
      <p:cxnSp>
        <p:nvCxnSpPr>
          <p:cNvPr id="7" name="Straight Arrow Connector 6"/>
          <p:cNvCxnSpPr/>
          <p:nvPr/>
        </p:nvCxnSpPr>
        <p:spPr>
          <a:xfrm rot="16200000" flipH="1">
            <a:off x="4013917" y="4596683"/>
            <a:ext cx="725269" cy="21870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352800" y="685800"/>
            <a:ext cx="1238994" cy="646331"/>
          </a:xfrm>
          <a:prstGeom prst="rect">
            <a:avLst/>
          </a:prstGeom>
          <a:noFill/>
        </p:spPr>
        <p:txBody>
          <a:bodyPr wrap="none" rtlCol="0">
            <a:spAutoFit/>
          </a:bodyPr>
          <a:lstStyle/>
          <a:p>
            <a:r>
              <a:rPr lang="en-US" dirty="0" smtClean="0"/>
              <a:t>Low-Z</a:t>
            </a:r>
            <a:r>
              <a:rPr lang="en-US" baseline="-25000" dirty="0" smtClean="0"/>
              <a:t>DR</a:t>
            </a:r>
          </a:p>
          <a:p>
            <a:r>
              <a:rPr lang="en-US" dirty="0" smtClean="0"/>
              <a:t>hole / tube</a:t>
            </a:r>
            <a:endParaRPr lang="en-US" dirty="0"/>
          </a:p>
        </p:txBody>
      </p:sp>
      <p:cxnSp>
        <p:nvCxnSpPr>
          <p:cNvPr id="10" name="Straight Arrow Connector 9"/>
          <p:cNvCxnSpPr>
            <a:stCxn id="8" idx="2"/>
          </p:cNvCxnSpPr>
          <p:nvPr/>
        </p:nvCxnSpPr>
        <p:spPr>
          <a:xfrm rot="16200000" flipH="1">
            <a:off x="3719014" y="1585413"/>
            <a:ext cx="1030069" cy="5235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04800"/>
            <a:ext cx="4267200" cy="6324600"/>
          </a:xfrm>
        </p:spPr>
        <p:txBody>
          <a:bodyPr>
            <a:normAutofit fontScale="92500" lnSpcReduction="10000"/>
          </a:bodyPr>
          <a:lstStyle/>
          <a:p>
            <a:r>
              <a:rPr lang="en-US" dirty="0"/>
              <a:t>Dowell and Bluestein (</a:t>
            </a:r>
            <a:r>
              <a:rPr lang="en-US" dirty="0" smtClean="0"/>
              <a:t>2002, Part II): Cyclic </a:t>
            </a:r>
            <a:r>
              <a:rPr lang="en-US" dirty="0" err="1"/>
              <a:t>tornadogenesis</a:t>
            </a:r>
            <a:r>
              <a:rPr lang="en-US" dirty="0"/>
              <a:t> in the 8 June 1995 McLean, Texas storm resulted from </a:t>
            </a:r>
            <a:r>
              <a:rPr lang="en-US" dirty="0">
                <a:solidFill>
                  <a:schemeClr val="tx2"/>
                </a:solidFill>
              </a:rPr>
              <a:t>“</a:t>
            </a:r>
            <a:r>
              <a:rPr lang="en-US" b="1" i="1" dirty="0">
                <a:solidFill>
                  <a:schemeClr val="tx2"/>
                </a:solidFill>
              </a:rPr>
              <a:t>a mismatch between the horizontal motion of successive tornadoes and the horizontal velocity of the main storm-scale updraft and downdraft</a:t>
            </a:r>
            <a:r>
              <a:rPr lang="en-US" dirty="0">
                <a:solidFill>
                  <a:schemeClr val="tx2"/>
                </a:solidFill>
              </a:rPr>
              <a:t>.” </a:t>
            </a:r>
          </a:p>
          <a:p>
            <a:r>
              <a:rPr lang="en-US" dirty="0" smtClean="0"/>
              <a:t>As </a:t>
            </a:r>
            <a:r>
              <a:rPr lang="en-US" dirty="0"/>
              <a:t>a </a:t>
            </a:r>
            <a:r>
              <a:rPr lang="en-US" dirty="0" smtClean="0"/>
              <a:t>corollary,</a:t>
            </a:r>
            <a:r>
              <a:rPr lang="en-US" b="1" i="1" dirty="0" smtClean="0"/>
              <a:t> </a:t>
            </a:r>
            <a:r>
              <a:rPr lang="en-US" b="1" i="1" dirty="0">
                <a:solidFill>
                  <a:srgbClr val="7030A0"/>
                </a:solidFill>
              </a:rPr>
              <a:t>long-track tornadoes resulted when the horizontal motion of a tornado closely matched that of its associated updraft and downdraft</a:t>
            </a:r>
            <a:r>
              <a:rPr lang="en-US" dirty="0">
                <a:solidFill>
                  <a:srgbClr val="7030A0"/>
                </a:solidFill>
              </a:rPr>
              <a:t>. </a:t>
            </a:r>
          </a:p>
          <a:p>
            <a:endParaRPr lang="en-US" dirty="0"/>
          </a:p>
        </p:txBody>
      </p:sp>
      <p:sp>
        <p:nvSpPr>
          <p:cNvPr id="4" name="Content Placeholder 3"/>
          <p:cNvSpPr>
            <a:spLocks noGrp="1"/>
          </p:cNvSpPr>
          <p:nvPr>
            <p:ph sz="half" idx="2"/>
          </p:nvPr>
        </p:nvSpPr>
        <p:spPr>
          <a:xfrm>
            <a:off x="4495800" y="304800"/>
            <a:ext cx="4038600" cy="4983163"/>
          </a:xfrm>
        </p:spPr>
        <p:txBody>
          <a:bodyPr>
            <a:normAutofit fontScale="92500" lnSpcReduction="10000"/>
          </a:bodyPr>
          <a:lstStyle/>
          <a:p>
            <a:r>
              <a:rPr lang="en-US" dirty="0" smtClean="0"/>
              <a:t>“Vortex shedding” model</a:t>
            </a:r>
            <a:endParaRPr lang="en-US" dirty="0"/>
          </a:p>
        </p:txBody>
      </p:sp>
      <p:pic>
        <p:nvPicPr>
          <p:cNvPr id="8" name="Content Placeholder 9" descr="2002a_Dowell_Bluestein_Fig13.gif"/>
          <p:cNvPicPr>
            <a:picLocks noChangeAspect="1"/>
          </p:cNvPicPr>
          <p:nvPr/>
        </p:nvPicPr>
        <p:blipFill>
          <a:blip r:embed="rId2" cstate="print"/>
          <a:stretch>
            <a:fillRect/>
          </a:stretch>
        </p:blipFill>
        <p:spPr>
          <a:xfrm>
            <a:off x="4953000" y="838200"/>
            <a:ext cx="3733800" cy="4538003"/>
          </a:xfrm>
          <a:prstGeom prst="rect">
            <a:avLst/>
          </a:prstGeom>
        </p:spPr>
      </p:pic>
      <p:sp>
        <p:nvSpPr>
          <p:cNvPr id="9" name="TextBox 8"/>
          <p:cNvSpPr txBox="1"/>
          <p:nvPr/>
        </p:nvSpPr>
        <p:spPr>
          <a:xfrm>
            <a:off x="8141468" y="1371600"/>
            <a:ext cx="1187010" cy="369332"/>
          </a:xfrm>
          <a:prstGeom prst="rect">
            <a:avLst/>
          </a:prstGeom>
          <a:noFill/>
        </p:spPr>
        <p:txBody>
          <a:bodyPr wrap="square" rtlCol="0">
            <a:spAutoFit/>
          </a:bodyPr>
          <a:lstStyle/>
          <a:p>
            <a:r>
              <a:rPr lang="en-US" dirty="0" smtClean="0"/>
              <a:t>Updraft</a:t>
            </a:r>
            <a:endParaRPr lang="en-US" dirty="0"/>
          </a:p>
        </p:txBody>
      </p:sp>
      <p:sp>
        <p:nvSpPr>
          <p:cNvPr id="10" name="TextBox 9"/>
          <p:cNvSpPr txBox="1"/>
          <p:nvPr/>
        </p:nvSpPr>
        <p:spPr>
          <a:xfrm>
            <a:off x="7924800" y="990600"/>
            <a:ext cx="1565334" cy="369332"/>
          </a:xfrm>
          <a:prstGeom prst="rect">
            <a:avLst/>
          </a:prstGeom>
          <a:noFill/>
        </p:spPr>
        <p:txBody>
          <a:bodyPr wrap="square" rtlCol="0">
            <a:spAutoFit/>
          </a:bodyPr>
          <a:lstStyle/>
          <a:p>
            <a:r>
              <a:rPr lang="en-US" dirty="0" smtClean="0"/>
              <a:t>Downdraft</a:t>
            </a:r>
            <a:endParaRPr lang="en-US" dirty="0"/>
          </a:p>
        </p:txBody>
      </p:sp>
      <p:pic>
        <p:nvPicPr>
          <p:cNvPr id="11" name="Content Placeholder 4" descr="Figure03.png"/>
          <p:cNvPicPr>
            <a:picLocks noChangeAspect="1"/>
          </p:cNvPicPr>
          <p:nvPr/>
        </p:nvPicPr>
        <p:blipFill>
          <a:blip r:embed="rId3" cstate="print"/>
          <a:srcRect l="10611" r="17237" b="66505"/>
          <a:stretch>
            <a:fillRect/>
          </a:stretch>
        </p:blipFill>
        <p:spPr>
          <a:xfrm>
            <a:off x="4248150" y="4800600"/>
            <a:ext cx="2914650" cy="2057400"/>
          </a:xfrm>
          <a:prstGeom prst="rect">
            <a:avLst/>
          </a:prstGeom>
        </p:spPr>
      </p:pic>
      <p:sp>
        <p:nvSpPr>
          <p:cNvPr id="12" name="TextBox 11"/>
          <p:cNvSpPr txBox="1"/>
          <p:nvPr/>
        </p:nvSpPr>
        <p:spPr>
          <a:xfrm>
            <a:off x="5503320" y="4876800"/>
            <a:ext cx="1640430" cy="523220"/>
          </a:xfrm>
          <a:prstGeom prst="rect">
            <a:avLst/>
          </a:prstGeom>
          <a:noFill/>
        </p:spPr>
        <p:txBody>
          <a:bodyPr wrap="square" rtlCol="0">
            <a:spAutoFit/>
          </a:bodyPr>
          <a:lstStyle/>
          <a:p>
            <a:pPr algn="r"/>
            <a:r>
              <a:rPr lang="en-US" sz="2800" dirty="0" smtClean="0"/>
              <a:t>Z </a:t>
            </a:r>
            <a:r>
              <a:rPr lang="en-US" sz="1600" dirty="0" smtClean="0"/>
              <a:t>(</a:t>
            </a:r>
            <a:r>
              <a:rPr lang="en-US" sz="1600" dirty="0" err="1" smtClean="0"/>
              <a:t>uncalibrated</a:t>
            </a:r>
            <a:r>
              <a:rPr lang="en-US" sz="1600" dirty="0" smtClean="0"/>
              <a:t>)</a:t>
            </a:r>
            <a:endParaRPr lang="en-US" sz="1600" dirty="0"/>
          </a:p>
        </p:txBody>
      </p:sp>
      <p:pic>
        <p:nvPicPr>
          <p:cNvPr id="1026" name="Picture 2" descr="C:\Users\Robin\AppData\Local\Microsoft\Windows\Temporary Internet Files\Content.IE5\EMAJ2ESH\MC900432586[1].png"/>
          <p:cNvPicPr>
            <a:picLocks noChangeAspect="1" noChangeArrowheads="1"/>
          </p:cNvPicPr>
          <p:nvPr/>
        </p:nvPicPr>
        <p:blipFill>
          <a:blip r:embed="rId4" cstate="print"/>
          <a:srcRect/>
          <a:stretch>
            <a:fillRect/>
          </a:stretch>
        </p:blipFill>
        <p:spPr bwMode="auto">
          <a:xfrm>
            <a:off x="5791200" y="5943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orm Chasing 05-04-07 036 high contrast.JPG"/>
          <p:cNvPicPr>
            <a:picLocks noGrp="1" noChangeAspect="1"/>
          </p:cNvPicPr>
          <p:nvPr>
            <p:ph sz="half" idx="1"/>
          </p:nvPr>
        </p:nvPicPr>
        <p:blipFill>
          <a:blip r:embed="rId2" cstate="print">
            <a:lum bright="-30000"/>
          </a:blip>
          <a:stretch>
            <a:fillRect/>
          </a:stretch>
        </p:blipFill>
        <p:spPr>
          <a:xfrm>
            <a:off x="0" y="0"/>
            <a:ext cx="9144000" cy="6858000"/>
          </a:xfrm>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Motivation</a:t>
            </a:r>
            <a:endParaRPr lang="en-US" dirty="0">
              <a:solidFill>
                <a:schemeClr val="bg1"/>
              </a:solidFill>
            </a:endParaRPr>
          </a:p>
        </p:txBody>
      </p:sp>
      <p:sp>
        <p:nvSpPr>
          <p:cNvPr id="5" name="Content Placeholder 4"/>
          <p:cNvSpPr>
            <a:spLocks noGrp="1"/>
          </p:cNvSpPr>
          <p:nvPr>
            <p:ph sz="half" idx="2"/>
          </p:nvPr>
        </p:nvSpPr>
        <p:spPr>
          <a:xfrm>
            <a:off x="533400" y="1066800"/>
            <a:ext cx="8153400" cy="5059363"/>
          </a:xfrm>
        </p:spPr>
        <p:txBody>
          <a:bodyPr>
            <a:normAutofit/>
          </a:bodyPr>
          <a:lstStyle/>
          <a:p>
            <a:r>
              <a:rPr lang="en-US" dirty="0" smtClean="0">
                <a:solidFill>
                  <a:schemeClr val="bg1"/>
                </a:solidFill>
              </a:rPr>
              <a:t>The process of </a:t>
            </a:r>
            <a:r>
              <a:rPr lang="en-US" dirty="0" err="1" smtClean="0">
                <a:solidFill>
                  <a:schemeClr val="bg1"/>
                </a:solidFill>
              </a:rPr>
              <a:t>tornadogenesis</a:t>
            </a:r>
            <a:r>
              <a:rPr lang="en-US" dirty="0" smtClean="0">
                <a:solidFill>
                  <a:schemeClr val="bg1"/>
                </a:solidFill>
              </a:rPr>
              <a:t> (tornado formation) is not well understood (hence VORTEX2)</a:t>
            </a:r>
          </a:p>
          <a:p>
            <a:r>
              <a:rPr lang="en-US" dirty="0" smtClean="0">
                <a:solidFill>
                  <a:schemeClr val="bg1"/>
                </a:solidFill>
              </a:rPr>
              <a:t>Many significant and violent tornadoes occur as part of a series of tornadoes (cyclic </a:t>
            </a:r>
            <a:r>
              <a:rPr lang="en-US" dirty="0" err="1" smtClean="0">
                <a:solidFill>
                  <a:schemeClr val="bg1"/>
                </a:solidFill>
              </a:rPr>
              <a:t>tornadogenesis</a:t>
            </a:r>
            <a:r>
              <a:rPr lang="en-US" dirty="0" smtClean="0">
                <a:solidFill>
                  <a:schemeClr val="bg1"/>
                </a:solidFill>
              </a:rPr>
              <a:t>)</a:t>
            </a:r>
          </a:p>
          <a:p>
            <a:r>
              <a:rPr lang="en-US" dirty="0" smtClean="0">
                <a:solidFill>
                  <a:schemeClr val="bg1"/>
                </a:solidFill>
              </a:rPr>
              <a:t>Some storms </a:t>
            </a:r>
            <a:r>
              <a:rPr lang="en-US" i="1" dirty="0" smtClean="0">
                <a:solidFill>
                  <a:schemeClr val="bg1"/>
                </a:solidFill>
              </a:rPr>
              <a:t>transition</a:t>
            </a:r>
            <a:r>
              <a:rPr lang="en-US" dirty="0" smtClean="0">
                <a:solidFill>
                  <a:schemeClr val="bg1"/>
                </a:solidFill>
              </a:rPr>
              <a:t> between short-track cyclic and long-track cyclic </a:t>
            </a:r>
            <a:r>
              <a:rPr lang="en-US" dirty="0" err="1" smtClean="0">
                <a:solidFill>
                  <a:schemeClr val="bg1"/>
                </a:solidFill>
              </a:rPr>
              <a:t>tornadogenesis</a:t>
            </a:r>
            <a:endParaRPr lang="en-US" dirty="0" smtClean="0">
              <a:solidFill>
                <a:schemeClr val="bg1"/>
              </a:solidFill>
            </a:endParaRPr>
          </a:p>
          <a:p>
            <a:r>
              <a:rPr lang="en-US" dirty="0" smtClean="0">
                <a:solidFill>
                  <a:schemeClr val="bg1"/>
                </a:solidFill>
              </a:rPr>
              <a:t>We want to exploit the high spatial and temporal resolution of mobile Doppler radar data, as well as data collected at low altitudes, to illuminate this process.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ot_umx_tracks_all.png"/>
          <p:cNvPicPr>
            <a:picLocks noChangeAspect="1"/>
          </p:cNvPicPr>
          <p:nvPr/>
        </p:nvPicPr>
        <p:blipFill>
          <a:blip r:embed="rId2" cstate="print"/>
          <a:stretch>
            <a:fillRect/>
          </a:stretch>
        </p:blipFill>
        <p:spPr>
          <a:xfrm>
            <a:off x="0" y="1"/>
            <a:ext cx="9144000" cy="6858000"/>
          </a:xfrm>
          <a:prstGeom prst="rect">
            <a:avLst/>
          </a:prstGeom>
        </p:spPr>
      </p:pic>
      <p:sp>
        <p:nvSpPr>
          <p:cNvPr id="3" name="TextBox 2"/>
          <p:cNvSpPr txBox="1"/>
          <p:nvPr/>
        </p:nvSpPr>
        <p:spPr>
          <a:xfrm>
            <a:off x="1371600" y="1600200"/>
            <a:ext cx="1447832" cy="830997"/>
          </a:xfrm>
          <a:prstGeom prst="rect">
            <a:avLst/>
          </a:prstGeom>
          <a:noFill/>
        </p:spPr>
        <p:txBody>
          <a:bodyPr wrap="none" rtlCol="0">
            <a:spAutoFit/>
          </a:bodyPr>
          <a:lstStyle/>
          <a:p>
            <a:r>
              <a:rPr lang="en-US" sz="2400" dirty="0" smtClean="0"/>
              <a:t>#4 tilts NE</a:t>
            </a:r>
          </a:p>
          <a:p>
            <a:r>
              <a:rPr lang="en-US" sz="2400" dirty="0" smtClean="0"/>
              <a:t>w/height</a:t>
            </a:r>
            <a:endParaRPr lang="en-US" sz="2400" dirty="0"/>
          </a:p>
        </p:txBody>
      </p:sp>
      <p:cxnSp>
        <p:nvCxnSpPr>
          <p:cNvPr id="5" name="Straight Arrow Connector 4"/>
          <p:cNvCxnSpPr/>
          <p:nvPr/>
        </p:nvCxnSpPr>
        <p:spPr>
          <a:xfrm rot="16200000" flipH="1">
            <a:off x="2019300" y="2552700"/>
            <a:ext cx="762000" cy="533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ot_umx_tracks_vault_bw.png"/>
          <p:cNvPicPr>
            <a:picLocks noChangeAspect="1"/>
          </p:cNvPicPr>
          <p:nvPr/>
        </p:nvPicPr>
        <p:blipFill>
          <a:blip r:embed="rId2" cstate="print"/>
          <a:stretch>
            <a:fillRect/>
          </a:stretch>
        </p:blipFill>
        <p:spPr>
          <a:xfrm>
            <a:off x="-457200" y="228600"/>
            <a:ext cx="8559800" cy="64198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ult_vs_tornado_wlegend.png"/>
          <p:cNvPicPr>
            <a:picLocks noChangeAspect="1"/>
          </p:cNvPicPr>
          <p:nvPr/>
        </p:nvPicPr>
        <p:blipFill>
          <a:blip r:embed="rId2" cstate="print"/>
          <a:stretch>
            <a:fillRect/>
          </a:stretch>
        </p:blipFill>
        <p:spPr>
          <a:xfrm>
            <a:off x="0" y="0"/>
            <a:ext cx="9148214" cy="6705600"/>
          </a:xfrm>
          <a:prstGeom prst="rect">
            <a:avLst/>
          </a:prstGeom>
        </p:spPr>
      </p:pic>
      <p:sp>
        <p:nvSpPr>
          <p:cNvPr id="3" name="TextBox 2"/>
          <p:cNvSpPr txBox="1"/>
          <p:nvPr/>
        </p:nvSpPr>
        <p:spPr>
          <a:xfrm>
            <a:off x="7239000" y="152400"/>
            <a:ext cx="1905000" cy="1631216"/>
          </a:xfrm>
          <a:prstGeom prst="rect">
            <a:avLst/>
          </a:prstGeom>
          <a:noFill/>
        </p:spPr>
        <p:txBody>
          <a:bodyPr wrap="square" rtlCol="0">
            <a:spAutoFit/>
          </a:bodyPr>
          <a:lstStyle/>
          <a:p>
            <a:r>
              <a:rPr lang="en-US" sz="2000" b="1" dirty="0" smtClean="0">
                <a:solidFill>
                  <a:srgbClr val="C00000"/>
                </a:solidFill>
              </a:rPr>
              <a:t>Mature Greensburg tornado closely matched updraft motion</a:t>
            </a:r>
            <a:endParaRPr lang="en-US" sz="2000" b="1" dirty="0">
              <a:solidFill>
                <a:srgbClr val="C00000"/>
              </a:solidFill>
            </a:endParaRPr>
          </a:p>
        </p:txBody>
      </p:sp>
      <p:sp>
        <p:nvSpPr>
          <p:cNvPr id="5" name="Oval 4"/>
          <p:cNvSpPr/>
          <p:nvPr/>
        </p:nvSpPr>
        <p:spPr>
          <a:xfrm>
            <a:off x="5105400" y="4191000"/>
            <a:ext cx="21336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9200" y="1219200"/>
            <a:ext cx="21336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600" y="685800"/>
            <a:ext cx="447558" cy="584775"/>
          </a:xfrm>
          <a:prstGeom prst="rect">
            <a:avLst/>
          </a:prstGeom>
          <a:noFill/>
        </p:spPr>
        <p:txBody>
          <a:bodyPr wrap="none" rtlCol="0">
            <a:spAutoFit/>
          </a:bodyPr>
          <a:lstStyle/>
          <a:p>
            <a:r>
              <a:rPr lang="en-US" sz="3200" dirty="0" smtClean="0"/>
              <a:t>U</a:t>
            </a:r>
            <a:endParaRPr lang="en-US" sz="3200" dirty="0"/>
          </a:p>
        </p:txBody>
      </p:sp>
      <p:sp>
        <p:nvSpPr>
          <p:cNvPr id="8" name="TextBox 7"/>
          <p:cNvSpPr txBox="1"/>
          <p:nvPr/>
        </p:nvSpPr>
        <p:spPr>
          <a:xfrm>
            <a:off x="4114800" y="3581400"/>
            <a:ext cx="417102" cy="584775"/>
          </a:xfrm>
          <a:prstGeom prst="rect">
            <a:avLst/>
          </a:prstGeom>
          <a:noFill/>
        </p:spPr>
        <p:txBody>
          <a:bodyPr wrap="none" rtlCol="0">
            <a:spAutoFit/>
          </a:bodyPr>
          <a:lstStyle/>
          <a:p>
            <a:r>
              <a:rPr lang="en-US" sz="3200" dirty="0" smtClean="0"/>
              <a:t>V</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GBVTD analyses of UMass X-</a:t>
            </a:r>
            <a:r>
              <a:rPr lang="en-US" dirty="0" err="1" smtClean="0"/>
              <a:t>Pol</a:t>
            </a:r>
            <a:r>
              <a:rPr lang="en-US" dirty="0" smtClean="0"/>
              <a:t> data, e.g. Lee and </a:t>
            </a:r>
            <a:r>
              <a:rPr lang="en-US" dirty="0" err="1" smtClean="0"/>
              <a:t>Wurman</a:t>
            </a:r>
            <a:r>
              <a:rPr lang="en-US" dirty="0" smtClean="0"/>
              <a:t> (2005) and </a:t>
            </a:r>
            <a:r>
              <a:rPr lang="en-US" dirty="0" err="1" smtClean="0"/>
              <a:t>Tanamachi</a:t>
            </a:r>
            <a:r>
              <a:rPr lang="en-US" dirty="0" smtClean="0"/>
              <a:t> </a:t>
            </a:r>
            <a:r>
              <a:rPr lang="en-US" i="1" dirty="0" smtClean="0"/>
              <a:t>et al. </a:t>
            </a:r>
            <a:r>
              <a:rPr lang="en-US" dirty="0" smtClean="0"/>
              <a:t>(2007)</a:t>
            </a:r>
          </a:p>
          <a:p>
            <a:r>
              <a:rPr lang="en-US" dirty="0" smtClean="0"/>
              <a:t>Dual-Doppler analyses between KDDC and UMass X-</a:t>
            </a:r>
            <a:r>
              <a:rPr lang="en-US" dirty="0" err="1" smtClean="0"/>
              <a:t>Pol</a:t>
            </a:r>
            <a:r>
              <a:rPr lang="en-US" dirty="0" smtClean="0"/>
              <a:t> (Jana Houser, OU)</a:t>
            </a:r>
          </a:p>
          <a:p>
            <a:r>
              <a:rPr lang="en-US" dirty="0" smtClean="0"/>
              <a:t>High-resolution </a:t>
            </a:r>
            <a:r>
              <a:rPr lang="en-US" dirty="0" err="1" smtClean="0"/>
              <a:t>EnKF</a:t>
            </a:r>
            <a:r>
              <a:rPr lang="en-US" dirty="0" smtClean="0"/>
              <a:t> experiments (</a:t>
            </a:r>
            <a:r>
              <a:rPr lang="el-GR" dirty="0" smtClean="0"/>
              <a:t>Δ</a:t>
            </a:r>
            <a:r>
              <a:rPr lang="en-US" dirty="0" smtClean="0"/>
              <a:t>x = </a:t>
            </a:r>
            <a:r>
              <a:rPr lang="el-GR" dirty="0" smtClean="0"/>
              <a:t>Δ</a:t>
            </a:r>
            <a:r>
              <a:rPr lang="en-US" dirty="0" smtClean="0"/>
              <a:t>y = 1 km, 500 m, 250 m; </a:t>
            </a:r>
            <a:r>
              <a:rPr lang="el-GR" dirty="0" smtClean="0"/>
              <a:t>Δ</a:t>
            </a:r>
            <a:r>
              <a:rPr lang="en-US" dirty="0" smtClean="0"/>
              <a:t>z = 200 m, 100 m) assimilating UMass X-</a:t>
            </a:r>
            <a:r>
              <a:rPr lang="en-US" dirty="0" err="1" smtClean="0"/>
              <a:t>Pol</a:t>
            </a:r>
            <a:r>
              <a:rPr lang="en-US" dirty="0" smtClean="0"/>
              <a:t> </a:t>
            </a:r>
            <a:r>
              <a:rPr lang="en-US" dirty="0" err="1" smtClean="0"/>
              <a:t>V</a:t>
            </a:r>
            <a:r>
              <a:rPr lang="en-US" baseline="-25000" dirty="0" err="1" smtClean="0"/>
              <a:t>r</a:t>
            </a:r>
            <a:r>
              <a:rPr lang="en-US" dirty="0" smtClean="0"/>
              <a:t>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219200"/>
            <a:ext cx="8229600" cy="4906963"/>
          </a:xfrm>
        </p:spPr>
        <p:txBody>
          <a:bodyPr numCol="3">
            <a:normAutofit fontScale="92500" lnSpcReduction="20000"/>
          </a:bodyPr>
          <a:lstStyle/>
          <a:p>
            <a:r>
              <a:rPr lang="en-US" dirty="0" smtClean="0"/>
              <a:t>NSF grant ATM-0637148 and ATM-</a:t>
            </a:r>
            <a:r>
              <a:rPr lang="en-US" dirty="0"/>
              <a:t> 0934307</a:t>
            </a:r>
            <a:endParaRPr lang="en-US" dirty="0" smtClean="0"/>
          </a:p>
          <a:p>
            <a:r>
              <a:rPr lang="en-US" dirty="0" smtClean="0"/>
              <a:t>Ph.D. Committee:</a:t>
            </a:r>
          </a:p>
          <a:p>
            <a:pPr lvl="1"/>
            <a:r>
              <a:rPr lang="en-US" sz="2600" dirty="0" err="1" smtClean="0"/>
              <a:t>Howie</a:t>
            </a:r>
            <a:r>
              <a:rPr lang="en-US" sz="2600" dirty="0" smtClean="0"/>
              <a:t> Bluestein</a:t>
            </a:r>
          </a:p>
          <a:p>
            <a:pPr lvl="1"/>
            <a:r>
              <a:rPr lang="en-US" sz="2600" dirty="0" smtClean="0"/>
              <a:t>Lou Wicker</a:t>
            </a:r>
          </a:p>
          <a:p>
            <a:pPr lvl="1"/>
            <a:r>
              <a:rPr lang="en-US" sz="2600" dirty="0" smtClean="0"/>
              <a:t>Alan Shapiro</a:t>
            </a:r>
          </a:p>
          <a:p>
            <a:pPr lvl="1"/>
            <a:r>
              <a:rPr lang="en-US" sz="2600" dirty="0" smtClean="0"/>
              <a:t>Ming </a:t>
            </a:r>
            <a:r>
              <a:rPr lang="en-US" sz="2600" dirty="0" err="1" smtClean="0"/>
              <a:t>Xue</a:t>
            </a:r>
            <a:endParaRPr lang="en-US" sz="2600" dirty="0" smtClean="0"/>
          </a:p>
          <a:p>
            <a:pPr lvl="1"/>
            <a:r>
              <a:rPr lang="en-US" sz="2600" dirty="0" smtClean="0"/>
              <a:t>Robert Palmer</a:t>
            </a:r>
          </a:p>
          <a:p>
            <a:pPr lvl="1"/>
            <a:r>
              <a:rPr lang="en-US" sz="2600" dirty="0" smtClean="0"/>
              <a:t>John Albert</a:t>
            </a:r>
          </a:p>
          <a:p>
            <a:r>
              <a:rPr lang="en-US" dirty="0" smtClean="0"/>
              <a:t>Steve Frasier</a:t>
            </a:r>
          </a:p>
          <a:p>
            <a:r>
              <a:rPr lang="en-US" dirty="0" err="1" smtClean="0"/>
              <a:t>Kery</a:t>
            </a:r>
            <a:r>
              <a:rPr lang="en-US" dirty="0" smtClean="0"/>
              <a:t> Hardwick</a:t>
            </a:r>
          </a:p>
          <a:p>
            <a:r>
              <a:rPr lang="en-US" dirty="0" smtClean="0"/>
              <a:t>Les Lemon</a:t>
            </a:r>
          </a:p>
          <a:p>
            <a:r>
              <a:rPr lang="en-US" dirty="0" smtClean="0"/>
              <a:t>Mike </a:t>
            </a:r>
            <a:r>
              <a:rPr lang="en-US" dirty="0" err="1" smtClean="0"/>
              <a:t>Umscheid</a:t>
            </a:r>
            <a:endParaRPr lang="en-US" dirty="0" smtClean="0"/>
          </a:p>
          <a:p>
            <a:r>
              <a:rPr lang="en-US" smtClean="0"/>
              <a:t>Jeff Hutton</a:t>
            </a:r>
            <a:endParaRPr lang="en-US" dirty="0" smtClean="0"/>
          </a:p>
          <a:p>
            <a:r>
              <a:rPr lang="en-US" dirty="0" smtClean="0"/>
              <a:t>David Dowell</a:t>
            </a:r>
          </a:p>
          <a:p>
            <a:r>
              <a:rPr lang="en-US" dirty="0" err="1" smtClean="0"/>
              <a:t>SoM</a:t>
            </a:r>
            <a:r>
              <a:rPr lang="en-US" dirty="0" smtClean="0"/>
              <a:t> Staff</a:t>
            </a:r>
          </a:p>
          <a:p>
            <a:r>
              <a:rPr lang="en-US" dirty="0" smtClean="0"/>
              <a:t>Vijay </a:t>
            </a:r>
            <a:r>
              <a:rPr lang="en-US" dirty="0" err="1" smtClean="0"/>
              <a:t>Venkatesh</a:t>
            </a:r>
            <a:endParaRPr lang="en-US" dirty="0" smtClean="0"/>
          </a:p>
          <a:p>
            <a:r>
              <a:rPr lang="en-US" dirty="0" smtClean="0"/>
              <a:t>Dan Dawson</a:t>
            </a:r>
          </a:p>
          <a:p>
            <a:r>
              <a:rPr lang="en-US" dirty="0" smtClean="0"/>
              <a:t>Aaron </a:t>
            </a:r>
            <a:r>
              <a:rPr lang="en-US" dirty="0" err="1" smtClean="0"/>
              <a:t>Botnick</a:t>
            </a:r>
            <a:endParaRPr lang="en-US" dirty="0" smtClean="0"/>
          </a:p>
          <a:p>
            <a:r>
              <a:rPr lang="en-US" dirty="0" smtClean="0"/>
              <a:t>Nate Snook</a:t>
            </a:r>
          </a:p>
          <a:p>
            <a:r>
              <a:rPr lang="en-US" dirty="0" smtClean="0"/>
              <a:t>Ryan May</a:t>
            </a:r>
          </a:p>
          <a:p>
            <a:r>
              <a:rPr lang="en-US" dirty="0" smtClean="0"/>
              <a:t>Ted </a:t>
            </a:r>
            <a:r>
              <a:rPr lang="en-US" dirty="0" err="1" smtClean="0"/>
              <a:t>Mansell</a:t>
            </a:r>
            <a:endParaRPr lang="en-US" dirty="0" smtClean="0"/>
          </a:p>
          <a:p>
            <a:r>
              <a:rPr lang="en-US" dirty="0" smtClean="0"/>
              <a:t>Chuck </a:t>
            </a:r>
            <a:r>
              <a:rPr lang="en-US" dirty="0" err="1" smtClean="0"/>
              <a:t>Doswell</a:t>
            </a:r>
            <a:endParaRPr lang="en-US" dirty="0" smtClean="0"/>
          </a:p>
          <a:p>
            <a:r>
              <a:rPr lang="en-US" dirty="0" smtClean="0"/>
              <a:t>Python / </a:t>
            </a:r>
            <a:r>
              <a:rPr lang="en-US" dirty="0" err="1" smtClean="0"/>
              <a:t>Matplotlib</a:t>
            </a:r>
            <a:endParaRPr lang="en-US" dirty="0" smtClean="0"/>
          </a:p>
          <a:p>
            <a:r>
              <a:rPr lang="en-US" dirty="0" smtClean="0"/>
              <a:t>And many, many others…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429000" cy="2697162"/>
          </a:xfrm>
        </p:spPr>
        <p:txBody>
          <a:bodyPr>
            <a:normAutofit fontScale="90000"/>
          </a:bodyPr>
          <a:lstStyle/>
          <a:p>
            <a:r>
              <a:rPr lang="en-US" b="1" i="1" dirty="0" smtClean="0"/>
              <a:t>VORTEX2:</a:t>
            </a:r>
            <a:br>
              <a:rPr lang="en-US" b="1" i="1" dirty="0" smtClean="0"/>
            </a:br>
            <a:r>
              <a:rPr lang="en-US" dirty="0" smtClean="0"/>
              <a:t>25 May 2010</a:t>
            </a:r>
            <a:br>
              <a:rPr lang="en-US" dirty="0" smtClean="0"/>
            </a:br>
            <a:r>
              <a:rPr lang="en-US" dirty="0" smtClean="0"/>
              <a:t>near Tribune, Kansas</a:t>
            </a:r>
            <a:endParaRPr lang="en-US" dirty="0"/>
          </a:p>
        </p:txBody>
      </p:sp>
      <p:pic>
        <p:nvPicPr>
          <p:cNvPr id="5" name="Content Placeholder 4" descr="W20100525231633Zs013.png"/>
          <p:cNvPicPr>
            <a:picLocks noGrp="1" noChangeAspect="1"/>
          </p:cNvPicPr>
          <p:nvPr>
            <p:ph sz="half" idx="1"/>
          </p:nvPr>
        </p:nvPicPr>
        <p:blipFill>
          <a:blip r:embed="rId2" cstate="print"/>
          <a:srcRect r="30189" b="51914"/>
          <a:stretch>
            <a:fillRect/>
          </a:stretch>
        </p:blipFill>
        <p:spPr>
          <a:xfrm>
            <a:off x="1103465" y="3048000"/>
            <a:ext cx="8040535" cy="3810000"/>
          </a:xfrm>
        </p:spPr>
      </p:pic>
      <p:sp>
        <p:nvSpPr>
          <p:cNvPr id="7" name="TextBox 6"/>
          <p:cNvSpPr txBox="1"/>
          <p:nvPr/>
        </p:nvSpPr>
        <p:spPr>
          <a:xfrm>
            <a:off x="2819400" y="304800"/>
            <a:ext cx="2438400" cy="830997"/>
          </a:xfrm>
          <a:prstGeom prst="rect">
            <a:avLst/>
          </a:prstGeom>
          <a:noFill/>
        </p:spPr>
        <p:txBody>
          <a:bodyPr wrap="square" rtlCol="0">
            <a:spAutoFit/>
          </a:bodyPr>
          <a:lstStyle/>
          <a:p>
            <a:pPr algn="r"/>
            <a:r>
              <a:rPr lang="en-US" sz="2400" dirty="0" smtClean="0"/>
              <a:t>UMass W-band radar</a:t>
            </a:r>
          </a:p>
        </p:txBody>
      </p:sp>
      <p:sp>
        <p:nvSpPr>
          <p:cNvPr id="8" name="TextBox 7"/>
          <p:cNvSpPr txBox="1"/>
          <p:nvPr/>
        </p:nvSpPr>
        <p:spPr>
          <a:xfrm>
            <a:off x="-62332" y="3962400"/>
            <a:ext cx="1586332" cy="1384995"/>
          </a:xfrm>
          <a:prstGeom prst="rect">
            <a:avLst/>
          </a:prstGeom>
          <a:noFill/>
        </p:spPr>
        <p:txBody>
          <a:bodyPr wrap="none" rtlCol="0">
            <a:spAutoFit/>
          </a:bodyPr>
          <a:lstStyle/>
          <a:p>
            <a:pPr algn="r"/>
            <a:r>
              <a:rPr lang="en-US" sz="2800" dirty="0" smtClean="0"/>
              <a:t>2316 UTC</a:t>
            </a:r>
          </a:p>
          <a:p>
            <a:pPr algn="r"/>
            <a:r>
              <a:rPr lang="en-US" sz="2800" dirty="0" smtClean="0"/>
              <a:t>0.7°</a:t>
            </a:r>
          </a:p>
          <a:p>
            <a:pPr algn="r"/>
            <a:endParaRPr lang="en-US" sz="2800" dirty="0"/>
          </a:p>
        </p:txBody>
      </p:sp>
      <p:sp>
        <p:nvSpPr>
          <p:cNvPr id="10" name="TextBox 9"/>
          <p:cNvSpPr txBox="1"/>
          <p:nvPr/>
        </p:nvSpPr>
        <p:spPr>
          <a:xfrm>
            <a:off x="1752600" y="3591580"/>
            <a:ext cx="352981" cy="523220"/>
          </a:xfrm>
          <a:prstGeom prst="rect">
            <a:avLst/>
          </a:prstGeom>
          <a:noFill/>
        </p:spPr>
        <p:txBody>
          <a:bodyPr wrap="none" rtlCol="0">
            <a:spAutoFit/>
          </a:bodyPr>
          <a:lstStyle/>
          <a:p>
            <a:pPr algn="r"/>
            <a:r>
              <a:rPr lang="en-US" sz="2800" dirty="0" smtClean="0"/>
              <a:t>Z</a:t>
            </a:r>
            <a:endParaRPr lang="en-US" sz="2800" dirty="0"/>
          </a:p>
        </p:txBody>
      </p:sp>
      <p:sp>
        <p:nvSpPr>
          <p:cNvPr id="11" name="TextBox 10"/>
          <p:cNvSpPr txBox="1"/>
          <p:nvPr/>
        </p:nvSpPr>
        <p:spPr>
          <a:xfrm>
            <a:off x="5562600" y="3591580"/>
            <a:ext cx="462819" cy="523220"/>
          </a:xfrm>
          <a:prstGeom prst="rect">
            <a:avLst/>
          </a:prstGeom>
          <a:noFill/>
        </p:spPr>
        <p:txBody>
          <a:bodyPr wrap="none" rtlCol="0">
            <a:spAutoFit/>
          </a:bodyPr>
          <a:lstStyle/>
          <a:p>
            <a:r>
              <a:rPr lang="en-US" sz="2800" dirty="0" err="1" smtClean="0"/>
              <a:t>V</a:t>
            </a:r>
            <a:r>
              <a:rPr lang="en-US" sz="2800" baseline="-25000" dirty="0" err="1" smtClean="0"/>
              <a:t>r</a:t>
            </a:r>
            <a:endParaRPr lang="en-US" sz="2800" baseline="-25000" dirty="0"/>
          </a:p>
        </p:txBody>
      </p:sp>
      <p:pic>
        <p:nvPicPr>
          <p:cNvPr id="6" name="Content Placeholder 5" descr="VORTEX2_2010 370.JPG"/>
          <p:cNvPicPr>
            <a:picLocks noGrp="1" noChangeAspect="1"/>
          </p:cNvPicPr>
          <p:nvPr>
            <p:ph sz="half" idx="2"/>
          </p:nvPr>
        </p:nvPicPr>
        <p:blipFill>
          <a:blip r:embed="rId3" cstate="print"/>
          <a:stretch>
            <a:fillRect/>
          </a:stretch>
        </p:blipFill>
        <p:spPr>
          <a:xfrm>
            <a:off x="0" y="-381000"/>
            <a:ext cx="5283200" cy="3962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MG_0319.jpg"/>
          <p:cNvPicPr>
            <a:picLocks noChangeAspect="1"/>
          </p:cNvPicPr>
          <p:nvPr/>
        </p:nvPicPr>
        <p:blipFill>
          <a:blip r:embed="rId2" cstate="print">
            <a:lum contrast="10000"/>
          </a:blip>
          <a:srcRect l="5555" r="5556"/>
          <a:stretch>
            <a:fillRect/>
          </a:stretch>
        </p:blipFill>
        <p:spPr>
          <a:xfrm>
            <a:off x="0" y="0"/>
            <a:ext cx="9144000" cy="6858000"/>
          </a:xfrm>
          <a:prstGeom prst="rect">
            <a:avLst/>
          </a:prstGeom>
        </p:spPr>
      </p:pic>
      <p:pic>
        <p:nvPicPr>
          <p:cNvPr id="10" name="Content Placeholder 9" descr="20070504_156_filtered.jpg"/>
          <p:cNvPicPr>
            <a:picLocks noGrp="1" noChangeAspect="1"/>
          </p:cNvPicPr>
          <p:nvPr>
            <p:ph sz="half" idx="2"/>
          </p:nvPr>
        </p:nvPicPr>
        <p:blipFill>
          <a:blip r:embed="rId3" cstate="print"/>
          <a:stretch>
            <a:fillRect/>
          </a:stretch>
        </p:blipFill>
        <p:spPr>
          <a:xfrm>
            <a:off x="0" y="-1"/>
            <a:ext cx="9144000" cy="3924603"/>
          </a:xfrm>
        </p:spPr>
      </p:pic>
      <p:sp>
        <p:nvSpPr>
          <p:cNvPr id="5" name="Title 4"/>
          <p:cNvSpPr>
            <a:spLocks noGrp="1"/>
          </p:cNvSpPr>
          <p:nvPr>
            <p:ph type="title"/>
          </p:nvPr>
        </p:nvSpPr>
        <p:spPr>
          <a:xfrm>
            <a:off x="457200" y="0"/>
            <a:ext cx="8229600" cy="914400"/>
          </a:xfrm>
        </p:spPr>
        <p:txBody>
          <a:bodyPr/>
          <a:lstStyle/>
          <a:p>
            <a:r>
              <a:rPr lang="en-US" dirty="0" smtClean="0">
                <a:solidFill>
                  <a:srgbClr val="FFFF00"/>
                </a:solidFill>
              </a:rPr>
              <a:t>Greensburg Tornado: 5 May 2007</a:t>
            </a:r>
            <a:endParaRPr lang="en-US" dirty="0">
              <a:solidFill>
                <a:srgbClr val="FFFF00"/>
              </a:solidFill>
            </a:endParaRPr>
          </a:p>
        </p:txBody>
      </p:sp>
      <p:sp>
        <p:nvSpPr>
          <p:cNvPr id="6" name="Content Placeholder 5"/>
          <p:cNvSpPr>
            <a:spLocks noGrp="1"/>
          </p:cNvSpPr>
          <p:nvPr>
            <p:ph sz="half" idx="1"/>
          </p:nvPr>
        </p:nvSpPr>
        <p:spPr>
          <a:xfrm>
            <a:off x="304800" y="4038600"/>
            <a:ext cx="8534400" cy="2667000"/>
          </a:xfrm>
        </p:spPr>
        <p:txBody>
          <a:bodyPr numCol="2">
            <a:normAutofit fontScale="85000" lnSpcReduction="20000"/>
          </a:bodyPr>
          <a:lstStyle/>
          <a:p>
            <a:r>
              <a:rPr lang="en-US" b="1" dirty="0" smtClean="0">
                <a:effectLst>
                  <a:outerShdw blurRad="38100" dist="38100" dir="2700000" algn="tl">
                    <a:srgbClr val="000000">
                      <a:alpha val="43137"/>
                    </a:srgbClr>
                  </a:outerShdw>
                </a:effectLst>
              </a:rPr>
              <a:t>First EF-5 tornado</a:t>
            </a:r>
          </a:p>
          <a:p>
            <a:r>
              <a:rPr lang="en-US" b="1" dirty="0" smtClean="0">
                <a:effectLst>
                  <a:outerShdw blurRad="38100" dist="38100" dir="2700000" algn="tl">
                    <a:srgbClr val="000000">
                      <a:alpha val="43137"/>
                    </a:srgbClr>
                  </a:outerShdw>
                </a:effectLst>
              </a:rPr>
              <a:t>Strongest U.S. tornado since 1999</a:t>
            </a:r>
          </a:p>
          <a:p>
            <a:r>
              <a:rPr lang="en-US" b="1" dirty="0" smtClean="0">
                <a:effectLst>
                  <a:outerShdw blurRad="38100" dist="38100" dir="2700000" algn="tl">
                    <a:srgbClr val="000000">
                      <a:alpha val="43137"/>
                    </a:srgbClr>
                  </a:outerShdw>
                </a:effectLst>
              </a:rPr>
              <a:t>Widest damage path: 3.1 km (1.9 mi)</a:t>
            </a:r>
          </a:p>
          <a:p>
            <a:r>
              <a:rPr lang="en-US" b="1" dirty="0" smtClean="0">
                <a:effectLst>
                  <a:outerShdw blurRad="38100" dist="38100" dir="2700000" algn="tl">
                    <a:srgbClr val="000000">
                      <a:alpha val="43137"/>
                    </a:srgbClr>
                  </a:outerShdw>
                </a:effectLst>
              </a:rPr>
              <a:t>Path length: 53 km (33 mi)</a:t>
            </a:r>
          </a:p>
          <a:p>
            <a:r>
              <a:rPr lang="en-US" b="1" dirty="0" smtClean="0">
                <a:effectLst>
                  <a:outerShdw blurRad="38100" dist="38100" dir="2700000" algn="tl">
                    <a:srgbClr val="000000">
                      <a:alpha val="43137"/>
                    </a:srgbClr>
                  </a:outerShdw>
                </a:effectLst>
              </a:rPr>
              <a:t>11 people died</a:t>
            </a:r>
          </a:p>
          <a:p>
            <a:r>
              <a:rPr lang="en-US" b="1" dirty="0" smtClean="0">
                <a:effectLst>
                  <a:outerShdw blurRad="38100" dist="38100" dir="2700000" algn="tl">
                    <a:srgbClr val="000000">
                      <a:alpha val="43137"/>
                    </a:srgbClr>
                  </a:outerShdw>
                </a:effectLst>
              </a:rPr>
              <a:t>Destroyed 95% of buildings in Greensburg, Kansas</a:t>
            </a:r>
          </a:p>
          <a:p>
            <a:r>
              <a:rPr lang="en-US" b="1" dirty="0" smtClean="0">
                <a:effectLst>
                  <a:outerShdw blurRad="38100" dist="38100" dir="2700000" algn="tl">
                    <a:srgbClr val="000000">
                      <a:alpha val="43137"/>
                    </a:srgbClr>
                  </a:outerShdw>
                </a:effectLst>
              </a:rPr>
              <a:t>Damage: $250 million</a:t>
            </a:r>
          </a:p>
          <a:p>
            <a:r>
              <a:rPr lang="en-US" b="1" dirty="0" smtClean="0">
                <a:effectLst>
                  <a:outerShdw blurRad="38100" dist="38100" dir="2700000" algn="tl">
                    <a:srgbClr val="000000">
                      <a:alpha val="43137"/>
                    </a:srgbClr>
                  </a:outerShdw>
                </a:effectLst>
              </a:rPr>
              <a:t>Complex storm origin (Bluestein 2009)</a:t>
            </a:r>
          </a:p>
          <a:p>
            <a:pPr algn="r">
              <a:buNone/>
            </a:pPr>
            <a:r>
              <a:rPr lang="en-US" sz="2600" b="1" i="1" dirty="0" smtClean="0">
                <a:effectLst>
                  <a:outerShdw blurRad="38100" dist="38100" dir="2700000" algn="tl">
                    <a:srgbClr val="000000">
                      <a:alpha val="43137"/>
                    </a:srgbClr>
                  </a:outerShdw>
                </a:effectLst>
              </a:rPr>
              <a:t>Source: </a:t>
            </a:r>
            <a:r>
              <a:rPr lang="en-US" sz="2600" b="1" dirty="0" smtClean="0">
                <a:effectLst>
                  <a:outerShdw blurRad="38100" dist="38100" dir="2700000" algn="tl">
                    <a:srgbClr val="000000">
                      <a:alpha val="43137"/>
                    </a:srgbClr>
                  </a:outerShdw>
                </a:effectLst>
              </a:rPr>
              <a:t>Lemon and </a:t>
            </a:r>
            <a:r>
              <a:rPr lang="en-US" sz="2600" b="1" dirty="0" err="1" smtClean="0">
                <a:effectLst>
                  <a:outerShdw blurRad="38100" dist="38100" dir="2700000" algn="tl">
                    <a:srgbClr val="000000">
                      <a:alpha val="43137"/>
                    </a:srgbClr>
                  </a:outerShdw>
                </a:effectLst>
              </a:rPr>
              <a:t>Umscheid</a:t>
            </a:r>
            <a:r>
              <a:rPr lang="en-US" sz="2600" b="1" dirty="0" smtClean="0">
                <a:effectLst>
                  <a:outerShdw blurRad="38100" dist="38100" dir="2700000" algn="tl">
                    <a:srgbClr val="000000">
                      <a:alpha val="43137"/>
                    </a:srgbClr>
                  </a:outerShdw>
                </a:effectLst>
              </a:rPr>
              <a:t> (2008), Marshall (2008)</a:t>
            </a:r>
          </a:p>
        </p:txBody>
      </p:sp>
      <p:sp>
        <p:nvSpPr>
          <p:cNvPr id="11" name="TextBox 10"/>
          <p:cNvSpPr txBox="1"/>
          <p:nvPr/>
        </p:nvSpPr>
        <p:spPr>
          <a:xfrm>
            <a:off x="5638800" y="3581400"/>
            <a:ext cx="2394053" cy="369332"/>
          </a:xfrm>
          <a:prstGeom prst="rect">
            <a:avLst/>
          </a:prstGeom>
          <a:noFill/>
        </p:spPr>
        <p:txBody>
          <a:bodyPr wrap="none" rtlCol="0">
            <a:spAutoFit/>
          </a:bodyPr>
          <a:lstStyle/>
          <a:p>
            <a:r>
              <a:rPr lang="en-US" dirty="0" smtClean="0">
                <a:solidFill>
                  <a:schemeClr val="bg1"/>
                </a:solidFill>
              </a:rPr>
              <a:t>© 2007 Robert </a:t>
            </a:r>
            <a:r>
              <a:rPr lang="en-US" dirty="0" err="1" smtClean="0">
                <a:solidFill>
                  <a:schemeClr val="bg1"/>
                </a:solidFill>
              </a:rPr>
              <a:t>Fritchie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01_v2.png"/>
          <p:cNvPicPr>
            <a:picLocks noGrp="1" noChangeAspect="1"/>
          </p:cNvPicPr>
          <p:nvPr>
            <p:ph idx="1"/>
          </p:nvPr>
        </p:nvPicPr>
        <p:blipFill>
          <a:blip r:embed="rId3" cstate="print"/>
          <a:stretch>
            <a:fillRect/>
          </a:stretch>
        </p:blipFill>
        <p:spPr>
          <a:xfrm>
            <a:off x="1523999" y="0"/>
            <a:ext cx="6182821" cy="6858000"/>
          </a:xfrm>
        </p:spPr>
      </p:pic>
      <p:grpSp>
        <p:nvGrpSpPr>
          <p:cNvPr id="3" name="Group 11"/>
          <p:cNvGrpSpPr/>
          <p:nvPr/>
        </p:nvGrpSpPr>
        <p:grpSpPr>
          <a:xfrm>
            <a:off x="4572000" y="5410200"/>
            <a:ext cx="673774" cy="1346775"/>
            <a:chOff x="4572000" y="5410200"/>
            <a:chExt cx="673774" cy="1346775"/>
          </a:xfrm>
        </p:grpSpPr>
        <p:sp>
          <p:nvSpPr>
            <p:cNvPr id="5" name="TextBox 4"/>
            <p:cNvSpPr txBox="1"/>
            <p:nvPr/>
          </p:nvSpPr>
          <p:spPr>
            <a:xfrm>
              <a:off x="4572000" y="6172200"/>
              <a:ext cx="673774" cy="584775"/>
            </a:xfrm>
            <a:prstGeom prst="rect">
              <a:avLst/>
            </a:prstGeom>
            <a:noFill/>
          </p:spPr>
          <p:txBody>
            <a:bodyPr wrap="none" rtlCol="0">
              <a:spAutoFit/>
            </a:bodyPr>
            <a:lstStyle/>
            <a:p>
              <a:r>
                <a:rPr lang="en-US" sz="3200" b="1" dirty="0" smtClean="0">
                  <a:solidFill>
                    <a:srgbClr val="FF0000"/>
                  </a:solidFill>
                </a:rPr>
                <a:t>LLJ</a:t>
              </a:r>
              <a:endParaRPr lang="en-US" sz="3200" b="1" dirty="0">
                <a:solidFill>
                  <a:srgbClr val="FF0000"/>
                </a:solidFill>
              </a:endParaRPr>
            </a:p>
          </p:txBody>
        </p:sp>
        <p:cxnSp>
          <p:nvCxnSpPr>
            <p:cNvPr id="7" name="Straight Arrow Connector 6"/>
            <p:cNvCxnSpPr/>
            <p:nvPr/>
          </p:nvCxnSpPr>
          <p:spPr>
            <a:xfrm rot="5400000" flipH="1" flipV="1">
              <a:off x="4495403" y="5790803"/>
              <a:ext cx="762000" cy="79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381000" y="2808982"/>
            <a:ext cx="1018227" cy="1077218"/>
          </a:xfrm>
          <a:prstGeom prst="rect">
            <a:avLst/>
          </a:prstGeom>
          <a:noFill/>
        </p:spPr>
        <p:txBody>
          <a:bodyPr wrap="none" rtlCol="0">
            <a:spAutoFit/>
          </a:bodyPr>
          <a:lstStyle/>
          <a:p>
            <a:r>
              <a:rPr lang="en-US" sz="3200" dirty="0" smtClean="0"/>
              <a:t>0115</a:t>
            </a:r>
          </a:p>
          <a:p>
            <a:r>
              <a:rPr lang="en-US" sz="3200" dirty="0" smtClean="0"/>
              <a:t>UTC</a:t>
            </a:r>
            <a:endParaRPr lang="en-US" sz="3200" dirty="0"/>
          </a:p>
        </p:txBody>
      </p:sp>
      <p:sp>
        <p:nvSpPr>
          <p:cNvPr id="10" name="TextBox 9"/>
          <p:cNvSpPr txBox="1"/>
          <p:nvPr/>
        </p:nvSpPr>
        <p:spPr>
          <a:xfrm>
            <a:off x="304800" y="762000"/>
            <a:ext cx="1124026" cy="1077218"/>
          </a:xfrm>
          <a:prstGeom prst="rect">
            <a:avLst/>
          </a:prstGeom>
          <a:noFill/>
        </p:spPr>
        <p:txBody>
          <a:bodyPr wrap="none" rtlCol="0">
            <a:spAutoFit/>
          </a:bodyPr>
          <a:lstStyle/>
          <a:p>
            <a:r>
              <a:rPr lang="en-US" sz="3200" dirty="0" smtClean="0"/>
              <a:t>KDDC</a:t>
            </a:r>
          </a:p>
          <a:p>
            <a:r>
              <a:rPr lang="en-US" sz="3200" dirty="0" smtClean="0"/>
              <a:t>0.5°</a:t>
            </a:r>
            <a:endParaRPr lang="en-US" sz="3200" dirty="0"/>
          </a:p>
        </p:txBody>
      </p:sp>
      <p:sp>
        <p:nvSpPr>
          <p:cNvPr id="11" name="TextBox 10"/>
          <p:cNvSpPr txBox="1"/>
          <p:nvPr/>
        </p:nvSpPr>
        <p:spPr>
          <a:xfrm>
            <a:off x="7924800" y="2895600"/>
            <a:ext cx="1018227" cy="1077218"/>
          </a:xfrm>
          <a:prstGeom prst="rect">
            <a:avLst/>
          </a:prstGeom>
          <a:noFill/>
        </p:spPr>
        <p:txBody>
          <a:bodyPr wrap="none" rtlCol="0">
            <a:spAutoFit/>
          </a:bodyPr>
          <a:lstStyle/>
          <a:p>
            <a:r>
              <a:rPr lang="en-US" sz="3200" dirty="0" smtClean="0"/>
              <a:t>0230</a:t>
            </a:r>
          </a:p>
          <a:p>
            <a:r>
              <a:rPr lang="en-US" sz="3200" dirty="0" smtClean="0"/>
              <a:t>UTC</a:t>
            </a:r>
            <a:endParaRPr lang="en-US" sz="3200" dirty="0"/>
          </a:p>
        </p:txBody>
      </p:sp>
      <p:sp>
        <p:nvSpPr>
          <p:cNvPr id="2" name="Title 1"/>
          <p:cNvSpPr>
            <a:spLocks noGrp="1"/>
          </p:cNvSpPr>
          <p:nvPr>
            <p:ph type="title"/>
          </p:nvPr>
        </p:nvSpPr>
        <p:spPr>
          <a:xfrm>
            <a:off x="457200" y="0"/>
            <a:ext cx="8229600" cy="1143000"/>
          </a:xfrm>
        </p:spPr>
        <p:txBody>
          <a:bodyPr/>
          <a:lstStyle/>
          <a:p>
            <a:r>
              <a:rPr lang="en-US" dirty="0" smtClean="0"/>
              <a:t>Greensburg Storm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contrast="10000"/>
          </a:blip>
          <a:srcRect/>
          <a:stretch>
            <a:fillRect/>
          </a:stretch>
        </p:blipFill>
        <p:spPr bwMode="auto">
          <a:xfrm>
            <a:off x="2133600" y="0"/>
            <a:ext cx="7010400" cy="6853794"/>
          </a:xfrm>
          <a:prstGeom prst="rect">
            <a:avLst/>
          </a:prstGeom>
          <a:noFill/>
          <a:ln w="28575">
            <a:solidFill>
              <a:srgbClr val="FF0000"/>
            </a:solidFill>
            <a:miter lim="800000"/>
            <a:headEnd/>
            <a:tailEnd/>
          </a:ln>
        </p:spPr>
      </p:pic>
      <p:sp>
        <p:nvSpPr>
          <p:cNvPr id="2" name="Title 1"/>
          <p:cNvSpPr>
            <a:spLocks noGrp="1"/>
          </p:cNvSpPr>
          <p:nvPr>
            <p:ph type="title"/>
          </p:nvPr>
        </p:nvSpPr>
        <p:spPr>
          <a:xfrm>
            <a:off x="2133600" y="0"/>
            <a:ext cx="4191000" cy="1417638"/>
          </a:xfrm>
        </p:spPr>
        <p:txBody>
          <a:bodyPr>
            <a:normAutofit fontScale="90000"/>
          </a:bodyPr>
          <a:lstStyle/>
          <a:p>
            <a:r>
              <a:rPr lang="en-US" dirty="0" smtClean="0"/>
              <a:t>Greensburg Storm</a:t>
            </a:r>
            <a:br>
              <a:rPr lang="en-US" dirty="0" smtClean="0"/>
            </a:br>
            <a:r>
              <a:rPr lang="en-US" dirty="0" smtClean="0"/>
              <a:t>Tornado Tracks</a:t>
            </a:r>
            <a:endParaRPr lang="en-US" dirty="0"/>
          </a:p>
        </p:txBody>
      </p:sp>
      <p:grpSp>
        <p:nvGrpSpPr>
          <p:cNvPr id="3" name="Group 11"/>
          <p:cNvGrpSpPr/>
          <p:nvPr/>
        </p:nvGrpSpPr>
        <p:grpSpPr>
          <a:xfrm>
            <a:off x="2514600" y="4191000"/>
            <a:ext cx="6552818" cy="2667000"/>
            <a:chOff x="1524000" y="4191000"/>
            <a:chExt cx="6552818" cy="2667000"/>
          </a:xfrm>
        </p:grpSpPr>
        <p:sp>
          <p:nvSpPr>
            <p:cNvPr id="7" name="Oval 6"/>
            <p:cNvSpPr/>
            <p:nvPr/>
          </p:nvSpPr>
          <p:spPr>
            <a:xfrm>
              <a:off x="1524000" y="4191000"/>
              <a:ext cx="2667000" cy="2667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0600" y="5791200"/>
              <a:ext cx="3276218" cy="584775"/>
            </a:xfrm>
            <a:prstGeom prst="rect">
              <a:avLst/>
            </a:prstGeom>
            <a:noFill/>
            <a:ln>
              <a:noFill/>
            </a:ln>
          </p:spPr>
          <p:txBody>
            <a:bodyPr wrap="none" rtlCol="0">
              <a:spAutoFit/>
            </a:bodyPr>
            <a:lstStyle/>
            <a:p>
              <a:r>
                <a:rPr lang="en-US" sz="3200" dirty="0" smtClean="0">
                  <a:solidFill>
                    <a:srgbClr val="00B050"/>
                  </a:solidFill>
                </a:rPr>
                <a:t>Focus of this study</a:t>
              </a:r>
              <a:endParaRPr lang="en-US" sz="3200" dirty="0">
                <a:solidFill>
                  <a:srgbClr val="00B050"/>
                </a:solidFill>
              </a:endParaRPr>
            </a:p>
          </p:txBody>
        </p:sp>
        <p:cxnSp>
          <p:nvCxnSpPr>
            <p:cNvPr id="10" name="Straight Arrow Connector 9"/>
            <p:cNvCxnSpPr/>
            <p:nvPr/>
          </p:nvCxnSpPr>
          <p:spPr>
            <a:xfrm rot="10800000">
              <a:off x="4267200" y="6096000"/>
              <a:ext cx="53340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276600" y="1472625"/>
            <a:ext cx="2590800" cy="584775"/>
          </a:xfrm>
          <a:prstGeom prst="rect">
            <a:avLst/>
          </a:prstGeom>
          <a:noFill/>
        </p:spPr>
        <p:txBody>
          <a:bodyPr wrap="square" rtlCol="0">
            <a:spAutoFit/>
          </a:bodyPr>
          <a:lstStyle/>
          <a:p>
            <a:pPr algn="ctr"/>
            <a:r>
              <a:rPr lang="en-US" sz="1600" dirty="0" smtClean="0"/>
              <a:t>Graphic from  Lemon and </a:t>
            </a:r>
            <a:r>
              <a:rPr lang="en-US" sz="1600" dirty="0" err="1" smtClean="0"/>
              <a:t>Umscheid</a:t>
            </a:r>
            <a:r>
              <a:rPr lang="en-US" sz="1600" dirty="0" smtClean="0"/>
              <a:t> (SLS, 2008)</a:t>
            </a:r>
            <a:endParaRPr lang="en-US" sz="1600" dirty="0"/>
          </a:p>
        </p:txBody>
      </p:sp>
      <p:sp>
        <p:nvSpPr>
          <p:cNvPr id="14" name="5-Point Star 13"/>
          <p:cNvSpPr/>
          <p:nvPr/>
        </p:nvSpPr>
        <p:spPr>
          <a:xfrm>
            <a:off x="3962400" y="6248400"/>
            <a:ext cx="228600" cy="2286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1"/>
          </p:cNvCxnSpPr>
          <p:nvPr/>
        </p:nvCxnSpPr>
        <p:spPr>
          <a:xfrm rot="10800000">
            <a:off x="4267200" y="6400800"/>
            <a:ext cx="838200" cy="2725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05400" y="6488668"/>
            <a:ext cx="1952971" cy="369332"/>
          </a:xfrm>
          <a:prstGeom prst="rect">
            <a:avLst/>
          </a:prstGeom>
          <a:noFill/>
        </p:spPr>
        <p:txBody>
          <a:bodyPr wrap="none" rtlCol="0">
            <a:spAutoFit/>
          </a:bodyPr>
          <a:lstStyle/>
          <a:p>
            <a:r>
              <a:rPr lang="en-US" dirty="0" smtClean="0">
                <a:solidFill>
                  <a:schemeClr val="tx2"/>
                </a:solidFill>
              </a:rPr>
              <a:t>UMass X-</a:t>
            </a:r>
            <a:r>
              <a:rPr lang="en-US" dirty="0" err="1" smtClean="0">
                <a:solidFill>
                  <a:schemeClr val="tx2"/>
                </a:solidFill>
              </a:rPr>
              <a:t>Pol</a:t>
            </a:r>
            <a:r>
              <a:rPr lang="en-US" dirty="0" smtClean="0">
                <a:solidFill>
                  <a:schemeClr val="tx2"/>
                </a:solidFill>
              </a:rPr>
              <a:t> Radar</a:t>
            </a:r>
            <a:endParaRPr lang="en-US" dirty="0">
              <a:solidFill>
                <a:schemeClr val="tx2"/>
              </a:solidFill>
            </a:endParaRPr>
          </a:p>
        </p:txBody>
      </p:sp>
      <p:pic>
        <p:nvPicPr>
          <p:cNvPr id="2051" name="Picture 3" descr="C:\Documents and Settings\Robin Tanamachi\Local Settings\Temporary Internet Files\Content.IE5\I5MJMNEJ\MCMP00495_0000[1].wmf"/>
          <p:cNvPicPr>
            <a:picLocks noChangeAspect="1" noChangeArrowheads="1"/>
          </p:cNvPicPr>
          <p:nvPr/>
        </p:nvPicPr>
        <p:blipFill>
          <a:blip r:embed="rId3" cstate="print"/>
          <a:srcRect/>
          <a:stretch>
            <a:fillRect/>
          </a:stretch>
        </p:blipFill>
        <p:spPr bwMode="auto">
          <a:xfrm>
            <a:off x="152400" y="1447800"/>
            <a:ext cx="2927850" cy="2971800"/>
          </a:xfrm>
          <a:prstGeom prst="rect">
            <a:avLst/>
          </a:prstGeom>
          <a:noFill/>
        </p:spPr>
      </p:pic>
      <p:sp>
        <p:nvSpPr>
          <p:cNvPr id="15" name="Rectangle 14"/>
          <p:cNvSpPr/>
          <p:nvPr/>
        </p:nvSpPr>
        <p:spPr>
          <a:xfrm>
            <a:off x="990600" y="2819400"/>
            <a:ext cx="533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2667000"/>
            <a:ext cx="823623" cy="369332"/>
          </a:xfrm>
          <a:prstGeom prst="rect">
            <a:avLst/>
          </a:prstGeom>
          <a:noFill/>
        </p:spPr>
        <p:txBody>
          <a:bodyPr wrap="none" rtlCol="0">
            <a:spAutoFit/>
          </a:bodyPr>
          <a:lstStyle/>
          <a:p>
            <a:r>
              <a:rPr lang="en-US" dirty="0" smtClean="0"/>
              <a:t>Kansas</a:t>
            </a:r>
            <a:endParaRPr lang="en-US" dirty="0"/>
          </a:p>
        </p:txBody>
      </p:sp>
      <p:sp>
        <p:nvSpPr>
          <p:cNvPr id="19" name="TextBox 18"/>
          <p:cNvSpPr txBox="1"/>
          <p:nvPr/>
        </p:nvSpPr>
        <p:spPr>
          <a:xfrm>
            <a:off x="1219200" y="3733800"/>
            <a:ext cx="1143262" cy="369332"/>
          </a:xfrm>
          <a:prstGeom prst="rect">
            <a:avLst/>
          </a:prstGeom>
          <a:noFill/>
        </p:spPr>
        <p:txBody>
          <a:bodyPr wrap="none" rtlCol="0">
            <a:spAutoFit/>
          </a:bodyPr>
          <a:lstStyle/>
          <a:p>
            <a:r>
              <a:rPr lang="en-US" dirty="0" smtClean="0"/>
              <a:t>Oklahoma</a:t>
            </a:r>
            <a:endParaRPr lang="en-US" dirty="0"/>
          </a:p>
        </p:txBody>
      </p:sp>
      <p:sp>
        <p:nvSpPr>
          <p:cNvPr id="20" name="TextBox 19"/>
          <p:cNvSpPr txBox="1"/>
          <p:nvPr/>
        </p:nvSpPr>
        <p:spPr>
          <a:xfrm>
            <a:off x="914400" y="1676400"/>
            <a:ext cx="1057597" cy="369332"/>
          </a:xfrm>
          <a:prstGeom prst="rect">
            <a:avLst/>
          </a:prstGeom>
          <a:noFill/>
        </p:spPr>
        <p:txBody>
          <a:bodyPr wrap="none" rtlCol="0">
            <a:spAutoFit/>
          </a:bodyPr>
          <a:lstStyle/>
          <a:p>
            <a:r>
              <a:rPr lang="en-US" dirty="0" smtClean="0"/>
              <a:t>Nebraska</a:t>
            </a:r>
            <a:endParaRPr lang="en-US" dirty="0"/>
          </a:p>
        </p:txBody>
      </p:sp>
      <p:sp>
        <p:nvSpPr>
          <p:cNvPr id="21" name="TextBox 20"/>
          <p:cNvSpPr txBox="1"/>
          <p:nvPr/>
        </p:nvSpPr>
        <p:spPr>
          <a:xfrm>
            <a:off x="228600" y="3886200"/>
            <a:ext cx="683905" cy="369332"/>
          </a:xfrm>
          <a:prstGeom prst="rect">
            <a:avLst/>
          </a:prstGeom>
          <a:noFill/>
        </p:spPr>
        <p:txBody>
          <a:bodyPr wrap="none" rtlCol="0">
            <a:spAutoFit/>
          </a:bodyPr>
          <a:lstStyle/>
          <a:p>
            <a:r>
              <a:rPr lang="en-US" dirty="0" smtClean="0"/>
              <a:t>Texas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457200" y="1916112"/>
            <a:ext cx="4040188" cy="3951288"/>
          </a:xfrm>
        </p:spPr>
        <p:txBody>
          <a:bodyPr>
            <a:noAutofit/>
          </a:bodyPr>
          <a:lstStyle/>
          <a:p>
            <a:r>
              <a:rPr lang="en-US" sz="2800" b="1" dirty="0" smtClean="0"/>
              <a:t>X-band</a:t>
            </a:r>
            <a:r>
              <a:rPr lang="en-US" sz="2800" dirty="0" smtClean="0"/>
              <a:t> (3 cm wavelength)</a:t>
            </a:r>
          </a:p>
          <a:p>
            <a:r>
              <a:rPr lang="en-US" sz="2800" b="1" dirty="0" err="1" smtClean="0"/>
              <a:t>Beamwidth</a:t>
            </a:r>
            <a:r>
              <a:rPr lang="en-US" sz="2800" dirty="0" smtClean="0"/>
              <a:t>: 1.2°</a:t>
            </a:r>
          </a:p>
          <a:p>
            <a:r>
              <a:rPr lang="en-US" sz="2800" b="1" dirty="0" smtClean="0"/>
              <a:t>Max. unambiguous range: </a:t>
            </a:r>
            <a:r>
              <a:rPr lang="en-US" sz="2800" dirty="0" smtClean="0"/>
              <a:t>75 km</a:t>
            </a:r>
          </a:p>
          <a:p>
            <a:r>
              <a:rPr lang="en-US" sz="2800" b="1" dirty="0" smtClean="0"/>
              <a:t>Max. unambiguous velocity: </a:t>
            </a:r>
            <a:r>
              <a:rPr lang="en-US" sz="2800" dirty="0" smtClean="0"/>
              <a:t>19.2 m s</a:t>
            </a:r>
            <a:r>
              <a:rPr lang="en-US" sz="2800" baseline="30000" dirty="0" smtClean="0"/>
              <a:t>-1</a:t>
            </a:r>
          </a:p>
          <a:p>
            <a:r>
              <a:rPr lang="en-US" sz="2800" b="1" dirty="0" smtClean="0"/>
              <a:t>Range gate spacing:</a:t>
            </a:r>
            <a:r>
              <a:rPr lang="en-US" sz="2800" dirty="0" smtClean="0"/>
              <a:t> 150 m</a:t>
            </a:r>
          </a:p>
          <a:p>
            <a:endParaRPr lang="en-US" sz="2800" dirty="0"/>
          </a:p>
        </p:txBody>
      </p:sp>
      <p:sp>
        <p:nvSpPr>
          <p:cNvPr id="3" name="Title 2"/>
          <p:cNvSpPr>
            <a:spLocks noGrp="1"/>
          </p:cNvSpPr>
          <p:nvPr>
            <p:ph type="title"/>
          </p:nvPr>
        </p:nvSpPr>
        <p:spPr/>
        <p:txBody>
          <a:bodyPr>
            <a:normAutofit fontScale="90000"/>
          </a:bodyPr>
          <a:lstStyle/>
          <a:p>
            <a:r>
              <a:rPr lang="en-US" dirty="0" smtClean="0"/>
              <a:t>University of Massachusetts Mobile, X-band, </a:t>
            </a:r>
            <a:r>
              <a:rPr lang="en-US" dirty="0" err="1" smtClean="0"/>
              <a:t>Polarimetric</a:t>
            </a:r>
            <a:r>
              <a:rPr lang="en-US" dirty="0" smtClean="0"/>
              <a:t> Doppler Radar</a:t>
            </a:r>
            <a:endParaRPr lang="en-US" dirty="0"/>
          </a:p>
        </p:txBody>
      </p:sp>
      <p:sp>
        <p:nvSpPr>
          <p:cNvPr id="7" name="Text Placeholder 6"/>
          <p:cNvSpPr>
            <a:spLocks noGrp="1"/>
          </p:cNvSpPr>
          <p:nvPr>
            <p:ph type="body" sz="quarter" idx="3"/>
          </p:nvPr>
        </p:nvSpPr>
        <p:spPr>
          <a:xfrm>
            <a:off x="4648200" y="5334000"/>
            <a:ext cx="4041775" cy="639762"/>
          </a:xfrm>
        </p:spPr>
        <p:txBody>
          <a:bodyPr>
            <a:normAutofit fontScale="92500"/>
          </a:bodyPr>
          <a:lstStyle/>
          <a:p>
            <a:pPr algn="ctr"/>
            <a:r>
              <a:rPr lang="en-US" dirty="0" smtClean="0"/>
              <a:t>UMass X-</a:t>
            </a:r>
            <a:r>
              <a:rPr lang="en-US" dirty="0" err="1" smtClean="0"/>
              <a:t>Pol</a:t>
            </a:r>
            <a:r>
              <a:rPr lang="en-US" dirty="0" smtClean="0"/>
              <a:t> 2007 configuration</a:t>
            </a:r>
            <a:endParaRPr lang="en-US" dirty="0"/>
          </a:p>
        </p:txBody>
      </p:sp>
      <p:pic>
        <p:nvPicPr>
          <p:cNvPr id="10" name="Content Placeholder 9" descr="Storm Chasing 05-04-07 001.jpg"/>
          <p:cNvPicPr>
            <a:picLocks noGrp="1" noChangeAspect="1"/>
          </p:cNvPicPr>
          <p:nvPr>
            <p:ph sz="quarter" idx="4"/>
          </p:nvPr>
        </p:nvPicPr>
        <p:blipFill>
          <a:blip r:embed="rId3" cstate="print"/>
          <a:stretch>
            <a:fillRect/>
          </a:stretch>
        </p:blipFill>
        <p:spPr>
          <a:xfrm>
            <a:off x="4648200" y="2286000"/>
            <a:ext cx="4041775" cy="30313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orm Chasing 05-04-07 001.jpg"/>
          <p:cNvPicPr>
            <a:picLocks noGrp="1" noChangeAspect="1"/>
          </p:cNvPicPr>
          <p:nvPr>
            <p:ph idx="1"/>
          </p:nvPr>
        </p:nvPicPr>
        <p:blipFill>
          <a:blip r:embed="rId2" cstate="print"/>
          <a:stretch>
            <a:fillRect/>
          </a:stretch>
        </p:blipFill>
        <p:spPr>
          <a:xfrm>
            <a:off x="0" y="0"/>
            <a:ext cx="9144000" cy="6858000"/>
          </a:xfrm>
        </p:spPr>
      </p:pic>
      <p:grpSp>
        <p:nvGrpSpPr>
          <p:cNvPr id="2" name="Group 25"/>
          <p:cNvGrpSpPr/>
          <p:nvPr/>
        </p:nvGrpSpPr>
        <p:grpSpPr>
          <a:xfrm>
            <a:off x="1219200" y="1219200"/>
            <a:ext cx="4953000" cy="4724400"/>
            <a:chOff x="1219200" y="1219200"/>
            <a:chExt cx="4953000" cy="4724400"/>
          </a:xfrm>
        </p:grpSpPr>
        <p:pic>
          <p:nvPicPr>
            <p:cNvPr id="7" name="Picture 6" descr="Storm Chasing 05-04-07 002.jpg"/>
            <p:cNvPicPr>
              <a:picLocks noChangeAspect="1"/>
            </p:cNvPicPr>
            <p:nvPr/>
          </p:nvPicPr>
          <p:blipFill>
            <a:blip r:embed="rId3" cstate="print"/>
            <a:srcRect/>
            <a:stretch>
              <a:fillRect/>
            </a:stretch>
          </p:blipFill>
          <p:spPr>
            <a:xfrm>
              <a:off x="1219200" y="1219200"/>
              <a:ext cx="3312827" cy="2971800"/>
            </a:xfrm>
            <a:prstGeom prst="rect">
              <a:avLst/>
            </a:prstGeom>
            <a:ln w="12700">
              <a:solidFill>
                <a:srgbClr val="FF0000"/>
              </a:solidFill>
            </a:ln>
          </p:spPr>
        </p:pic>
        <p:sp>
          <p:nvSpPr>
            <p:cNvPr id="8" name="Rectangle 7"/>
            <p:cNvSpPr/>
            <p:nvPr/>
          </p:nvSpPr>
          <p:spPr>
            <a:xfrm>
              <a:off x="5029200" y="4800600"/>
              <a:ext cx="1143000" cy="1143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0800000">
              <a:off x="1219200" y="4191000"/>
              <a:ext cx="3810000" cy="1752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3581400" y="2209800"/>
              <a:ext cx="3581400" cy="1600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itle 26"/>
          <p:cNvSpPr>
            <a:spLocks noGrp="1"/>
          </p:cNvSpPr>
          <p:nvPr>
            <p:ph type="title"/>
          </p:nvPr>
        </p:nvSpPr>
        <p:spPr>
          <a:xfrm>
            <a:off x="1219200" y="274638"/>
            <a:ext cx="3429000" cy="1143000"/>
          </a:xfrm>
        </p:spPr>
        <p:txBody>
          <a:bodyPr/>
          <a:lstStyle/>
          <a:p>
            <a:r>
              <a:rPr lang="en-US" dirty="0" smtClean="0"/>
              <a:t>Serendipity?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we saw:</a:t>
            </a:r>
            <a:endParaRPr lang="en-US" dirty="0">
              <a:solidFill>
                <a:schemeClr val="bg1"/>
              </a:solidFill>
            </a:endParaRPr>
          </a:p>
        </p:txBody>
      </p:sp>
      <p:pic>
        <p:nvPicPr>
          <p:cNvPr id="4" name="Greensburg_Seminar_Clip.avi">
            <a:hlinkClick r:id="" action="ppaction://media"/>
          </p:cNvPr>
          <p:cNvPicPr>
            <a:picLocks noGrp="1" noRot="1" noChangeAspect="1"/>
          </p:cNvPicPr>
          <p:nvPr>
            <p:ph idx="1"/>
            <a:videoFile r:link="rId1"/>
          </p:nvPr>
        </p:nvPicPr>
        <p:blipFill>
          <a:blip r:embed="rId3" cstate="print"/>
          <a:stretch>
            <a:fillRect/>
          </a:stretch>
        </p:blipFill>
        <p:spPr>
          <a:xfrm>
            <a:off x="1143000" y="1576388"/>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DDC_minus_UMass.png"/>
          <p:cNvPicPr>
            <a:picLocks noChangeAspect="1"/>
          </p:cNvPicPr>
          <p:nvPr/>
        </p:nvPicPr>
        <p:blipFill>
          <a:blip r:embed="rId3" cstate="print"/>
          <a:srcRect r="23092"/>
          <a:stretch>
            <a:fillRect/>
          </a:stretch>
        </p:blipFill>
        <p:spPr>
          <a:xfrm>
            <a:off x="990600" y="1371600"/>
            <a:ext cx="7168494" cy="5486400"/>
          </a:xfrm>
          <a:prstGeom prst="rect">
            <a:avLst/>
          </a:prstGeom>
        </p:spPr>
      </p:pic>
      <p:pic>
        <p:nvPicPr>
          <p:cNvPr id="9" name="Content Placeholder 8" descr="KDDC_plus_UMass.png"/>
          <p:cNvPicPr>
            <a:picLocks noGrp="1" noChangeAspect="1"/>
          </p:cNvPicPr>
          <p:nvPr>
            <p:ph idx="1"/>
          </p:nvPr>
        </p:nvPicPr>
        <p:blipFill>
          <a:blip r:embed="rId4" cstate="print"/>
          <a:stretch>
            <a:fillRect/>
          </a:stretch>
        </p:blipFill>
        <p:spPr>
          <a:xfrm>
            <a:off x="990600" y="1371600"/>
            <a:ext cx="7162464" cy="5486400"/>
          </a:xfrm>
        </p:spPr>
      </p:pic>
      <p:sp>
        <p:nvSpPr>
          <p:cNvPr id="2" name="Title 1"/>
          <p:cNvSpPr>
            <a:spLocks noGrp="1"/>
          </p:cNvSpPr>
          <p:nvPr>
            <p:ph type="title"/>
          </p:nvPr>
        </p:nvSpPr>
        <p:spPr>
          <a:xfrm>
            <a:off x="457200" y="0"/>
            <a:ext cx="8229600" cy="1143000"/>
          </a:xfrm>
        </p:spPr>
        <p:txBody>
          <a:bodyPr/>
          <a:lstStyle/>
          <a:p>
            <a:r>
              <a:rPr lang="en-US" dirty="0" smtClean="0"/>
              <a:t>Radar coverage comparison</a:t>
            </a:r>
            <a:endParaRPr lang="en-US" dirty="0"/>
          </a:p>
        </p:txBody>
      </p:sp>
      <p:sp>
        <p:nvSpPr>
          <p:cNvPr id="12" name="TextBox 11"/>
          <p:cNvSpPr txBox="1"/>
          <p:nvPr/>
        </p:nvSpPr>
        <p:spPr>
          <a:xfrm>
            <a:off x="4267200" y="914400"/>
            <a:ext cx="3874330" cy="369332"/>
          </a:xfrm>
          <a:prstGeom prst="rect">
            <a:avLst/>
          </a:prstGeom>
          <a:noFill/>
        </p:spPr>
        <p:txBody>
          <a:bodyPr wrap="none" rtlCol="0">
            <a:spAutoFit/>
          </a:bodyPr>
          <a:lstStyle/>
          <a:p>
            <a:r>
              <a:rPr lang="en-US" dirty="0" smtClean="0">
                <a:solidFill>
                  <a:schemeClr val="tx2"/>
                </a:solidFill>
              </a:rPr>
              <a:t>UMass X-</a:t>
            </a:r>
            <a:r>
              <a:rPr lang="en-US" dirty="0" err="1" smtClean="0">
                <a:solidFill>
                  <a:schemeClr val="tx2"/>
                </a:solidFill>
              </a:rPr>
              <a:t>Pol</a:t>
            </a:r>
            <a:r>
              <a:rPr lang="en-US" dirty="0" smtClean="0">
                <a:solidFill>
                  <a:schemeClr val="tx2"/>
                </a:solidFill>
              </a:rPr>
              <a:t> reflectivity, 3.0°, 0226 UTC</a:t>
            </a:r>
            <a:endParaRPr lang="en-US" dirty="0">
              <a:solidFill>
                <a:schemeClr val="tx2"/>
              </a:solidFill>
            </a:endParaRPr>
          </a:p>
        </p:txBody>
      </p:sp>
      <p:sp>
        <p:nvSpPr>
          <p:cNvPr id="11" name="TextBox 10"/>
          <p:cNvSpPr txBox="1"/>
          <p:nvPr/>
        </p:nvSpPr>
        <p:spPr>
          <a:xfrm>
            <a:off x="1066800" y="914400"/>
            <a:ext cx="3236142" cy="369332"/>
          </a:xfrm>
          <a:prstGeom prst="rect">
            <a:avLst/>
          </a:prstGeom>
          <a:noFill/>
        </p:spPr>
        <p:txBody>
          <a:bodyPr wrap="none" rtlCol="0">
            <a:spAutoFit/>
          </a:bodyPr>
          <a:lstStyle/>
          <a:p>
            <a:r>
              <a:rPr lang="en-US" dirty="0" smtClean="0"/>
              <a:t>KDDC reflectivity, 0.5°, 0225 UTC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1648</Words>
  <Application>Microsoft Office PowerPoint</Application>
  <PresentationFormat>On-screen Show (4:3)</PresentationFormat>
  <Paragraphs>205</Paragraphs>
  <Slides>25</Slides>
  <Notes>11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Mobile, X-band Doppler radar data collected in the 4 May 2007 Greensburg, Kansas tornadic storm</vt:lpstr>
      <vt:lpstr>Motivation</vt:lpstr>
      <vt:lpstr>Greensburg Tornado: 5 May 2007</vt:lpstr>
      <vt:lpstr>Greensburg Storm</vt:lpstr>
      <vt:lpstr>Greensburg Storm Tornado Tracks</vt:lpstr>
      <vt:lpstr>University of Massachusetts Mobile, X-band, Polarimetric Doppler Radar</vt:lpstr>
      <vt:lpstr>Serendipity?</vt:lpstr>
      <vt:lpstr>What we saw:</vt:lpstr>
      <vt:lpstr>Radar coverage comparison</vt:lpstr>
      <vt:lpstr>Slide 10</vt:lpstr>
      <vt:lpstr>Slide 11</vt:lpstr>
      <vt:lpstr>Slide 12</vt:lpstr>
      <vt:lpstr>Slide 13</vt:lpstr>
      <vt:lpstr>Greensburg radar coverage</vt:lpstr>
      <vt:lpstr>UMass X-Pol data: caveats</vt:lpstr>
      <vt:lpstr>Slide 16</vt:lpstr>
      <vt:lpstr>Slide 17</vt:lpstr>
      <vt:lpstr>Slide 18</vt:lpstr>
      <vt:lpstr>Slide 19</vt:lpstr>
      <vt:lpstr>Slide 20</vt:lpstr>
      <vt:lpstr>Slide 21</vt:lpstr>
      <vt:lpstr>Slide 22</vt:lpstr>
      <vt:lpstr>Future work</vt:lpstr>
      <vt:lpstr>Acknowledgments</vt:lpstr>
      <vt:lpstr>VORTEX2: 25 May 2010 near Tribune, Kansas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Robin</cp:lastModifiedBy>
  <cp:revision>88</cp:revision>
  <dcterms:created xsi:type="dcterms:W3CDTF">2010-08-12T13:16:11Z</dcterms:created>
  <dcterms:modified xsi:type="dcterms:W3CDTF">2010-08-13T13:35:29Z</dcterms:modified>
</cp:coreProperties>
</file>