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6" r:id="rId3"/>
    <p:sldId id="299" r:id="rId4"/>
    <p:sldId id="300" r:id="rId5"/>
    <p:sldId id="303" r:id="rId6"/>
    <p:sldId id="272" r:id="rId7"/>
    <p:sldId id="301" r:id="rId8"/>
    <p:sldId id="302" r:id="rId9"/>
    <p:sldId id="276" r:id="rId10"/>
    <p:sldId id="257" r:id="rId11"/>
    <p:sldId id="287" r:id="rId12"/>
    <p:sldId id="288" r:id="rId13"/>
    <p:sldId id="317" r:id="rId14"/>
    <p:sldId id="290" r:id="rId15"/>
    <p:sldId id="318" r:id="rId16"/>
    <p:sldId id="310" r:id="rId17"/>
    <p:sldId id="292" r:id="rId18"/>
    <p:sldId id="269" r:id="rId19"/>
    <p:sldId id="270" r:id="rId20"/>
    <p:sldId id="278" r:id="rId21"/>
    <p:sldId id="309" r:id="rId22"/>
    <p:sldId id="307" r:id="rId23"/>
    <p:sldId id="261" r:id="rId24"/>
    <p:sldId id="289" r:id="rId25"/>
    <p:sldId id="311" r:id="rId26"/>
    <p:sldId id="31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85" autoAdjust="0"/>
  </p:normalViewPr>
  <p:slideViewPr>
    <p:cSldViewPr>
      <p:cViewPr varScale="1">
        <p:scale>
          <a:sx n="83" d="100"/>
          <a:sy n="83" d="100"/>
        </p:scale>
        <p:origin x="-7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25928-94CE-45E9-8E0B-243D931A4529}" type="datetimeFigureOut">
              <a:rPr lang="en-US" smtClean="0"/>
              <a:pPr/>
              <a:t>8/10/2010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CBDD-6B60-4A80-8B6A-6863F52710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Ensemble forecasts have many advantages over deterministic forecasts.  Unlike deterministic forecasts, ensemble forecasts facilitate the </a:t>
            </a:r>
            <a:r>
              <a:rPr lang="en-US" sz="1200" kern="1200" smtClean="0">
                <a:solidFill>
                  <a:schemeClr val="tx1"/>
                </a:solidFill>
                <a:latin typeface="+mn-lt"/>
                <a:ea typeface="+mn-ea"/>
                <a:cs typeface="+mn-cs"/>
              </a:rPr>
              <a:t>creation of probabilistic </a:t>
            </a:r>
            <a:r>
              <a:rPr lang="en-US" sz="1200" kern="1200" dirty="0" smtClean="0">
                <a:solidFill>
                  <a:schemeClr val="tx1"/>
                </a:solidFill>
                <a:latin typeface="+mn-lt"/>
                <a:ea typeface="+mn-ea"/>
                <a:cs typeface="+mn-cs"/>
              </a:rPr>
              <a:t>forecasts and provide a measure of uncertainty.  Ensemble forecasts are more useful than single deterministic forecasts because small errors in a single forecast’s initial conditions will grow exponentially over time, making the forecast increasingly unreliable (</a:t>
            </a:r>
            <a:r>
              <a:rPr lang="en-US" sz="1200" kern="1200" dirty="0" err="1" smtClean="0">
                <a:solidFill>
                  <a:schemeClr val="tx1"/>
                </a:solidFill>
                <a:latin typeface="+mn-lt"/>
                <a:ea typeface="+mn-ea"/>
                <a:cs typeface="+mn-cs"/>
              </a:rPr>
              <a:t>Hamill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Colucci</a:t>
            </a:r>
            <a:r>
              <a:rPr lang="en-US" sz="1200" kern="1200" dirty="0" smtClean="0">
                <a:solidFill>
                  <a:schemeClr val="tx1"/>
                </a:solidFill>
                <a:latin typeface="+mn-lt"/>
                <a:ea typeface="+mn-ea"/>
                <a:cs typeface="+mn-cs"/>
              </a:rPr>
              <a:t> 1997).  Also, ensemble mean forecasts tend to be more skillful than any single member forecast (Smith and Mullen 1993, Ebert 2001, </a:t>
            </a:r>
            <a:r>
              <a:rPr lang="en-US" sz="1200" kern="1200" dirty="0" err="1" smtClean="0">
                <a:solidFill>
                  <a:schemeClr val="tx1"/>
                </a:solidFill>
                <a:latin typeface="+mn-lt"/>
                <a:ea typeface="+mn-ea"/>
                <a:cs typeface="+mn-cs"/>
              </a:rPr>
              <a:t>Chakraborty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Krishnamurti</a:t>
            </a:r>
            <a:r>
              <a:rPr lang="en-US" sz="1200" kern="1200" dirty="0" smtClean="0">
                <a:solidFill>
                  <a:schemeClr val="tx1"/>
                </a:solidFill>
                <a:latin typeface="+mn-lt"/>
                <a:ea typeface="+mn-ea"/>
                <a:cs typeface="+mn-cs"/>
              </a:rPr>
              <a:t> 2006).</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table</a:t>
            </a:r>
            <a:r>
              <a:rPr lang="en-US" sz="1200" kern="1200" dirty="0" smtClean="0">
                <a:solidFill>
                  <a:schemeClr val="tx1"/>
                </a:solidFill>
                <a:latin typeface="+mn-lt"/>
                <a:ea typeface="+mn-ea"/>
                <a:cs typeface="+mn-cs"/>
              </a:rPr>
              <a:t> shows the overall decomposed BSs at each threshold for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GSD,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Instead of showing each of the ten GSD forecasts, the results in the table are the averaged results for the ten members.  For all thresholds, the BSs for the new methods were always smaller (closer to zero) than the GSD and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BSs.  As thresholds increase, however, the degree by which the scores differ becomes small.  The new methods always had higher BSSs and lower bias scores than GSD and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When compared to the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BSs,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Ave_thr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Ave_bin</a:t>
            </a:r>
            <a:r>
              <a:rPr lang="en-US" sz="1200" kern="1200" dirty="0" smtClean="0">
                <a:solidFill>
                  <a:schemeClr val="tx1"/>
                </a:solidFill>
                <a:latin typeface="+mn-lt"/>
                <a:ea typeface="+mn-ea"/>
                <a:cs typeface="+mn-cs"/>
              </a:rPr>
              <a:t> still have more favorable scores.  When the BSs of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the three related methods were compared to the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scores, however, the differences were not statistically significant.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decomposed BS equation shows that in order to have a low BS, the reliability and uncertainty terms should be small and the resolution term should be large.  All of the new presented methods using the two-parameter point forecast approach had larger resolution terms than GSD,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had the smallest reliability term of all the methods.  The reliability diagrams (Fig. 3-2) clearly showed that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had worse reliability than the other methods, which the reliability component of the Brier decomposition confirmed. Finally, the uncertainty term decreased with increasing thresholds, but it did not differ between methods because the uncertainty is only a function of the sample climatology and is thus independent of forecast method.</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second forecasting approach was developed using neighborhood methods (e.g., Ebert 2009, </a:t>
            </a:r>
            <a:r>
              <a:rPr lang="en-US" sz="1200" kern="1200" dirty="0" err="1" smtClean="0">
                <a:solidFill>
                  <a:schemeClr val="tx1"/>
                </a:solidFill>
                <a:latin typeface="+mn-lt"/>
                <a:ea typeface="+mn-ea"/>
                <a:cs typeface="+mn-cs"/>
              </a:rPr>
              <a:t>Gilleland</a:t>
            </a:r>
            <a:r>
              <a:rPr lang="en-US" sz="1200" kern="1200" dirty="0" smtClean="0">
                <a:solidFill>
                  <a:schemeClr val="tx1"/>
                </a:solidFill>
                <a:latin typeface="+mn-lt"/>
                <a:ea typeface="+mn-ea"/>
                <a:cs typeface="+mn-cs"/>
              </a:rPr>
              <a:t> et al. 2009, Schwartz et al. 2009, among others).  Within a specified square area around a center point (a 3x3 point area, 5x5, 7x7, etc.), the maximum or average precipitation amount was determined and placed in a bin.  It is worth noting that specifying a 1x1 point “area” reduces the approach to binning precipitation at a single point, i.e. to the GSD approach.</a:t>
            </a:r>
          </a:p>
          <a:p>
            <a:r>
              <a:rPr lang="en-US" sz="1200" kern="1200" dirty="0" smtClean="0">
                <a:solidFill>
                  <a:schemeClr val="tx1"/>
                </a:solidFill>
                <a:latin typeface="+mn-lt"/>
                <a:ea typeface="+mn-ea"/>
                <a:cs typeface="+mn-cs"/>
              </a:rPr>
              <a:t>This approach not only uses the binned precipitation amount but also the number of points within the neighborhood that have forecast precipitation amounts greater than a threshold.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similar methods considered forecasts from 10 ensemble members, but because this neighborhood approach (abbreviated as </a:t>
            </a:r>
            <a:r>
              <a:rPr lang="en-US" sz="1200" kern="1200" dirty="0" err="1" smtClean="0">
                <a:solidFill>
                  <a:schemeClr val="tx1"/>
                </a:solidFill>
                <a:latin typeface="+mn-lt"/>
                <a:ea typeface="+mn-ea"/>
                <a:cs typeface="+mn-cs"/>
              </a:rPr>
              <a:t>Max_nbh</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uses each of the points within the neighborhood, all of these points can be thought of as a spatially generated “ensemble” (e.g. </a:t>
            </a:r>
            <a:r>
              <a:rPr lang="en-US" sz="1200" kern="1200" dirty="0" err="1" smtClean="0">
                <a:solidFill>
                  <a:schemeClr val="tx1"/>
                </a:solidFill>
                <a:latin typeface="+mn-lt"/>
                <a:ea typeface="+mn-ea"/>
                <a:cs typeface="+mn-cs"/>
              </a:rPr>
              <a:t>Theis</a:t>
            </a:r>
            <a:r>
              <a:rPr lang="en-US" sz="1200" kern="1200" dirty="0" smtClean="0">
                <a:solidFill>
                  <a:schemeClr val="tx1"/>
                </a:solidFill>
                <a:latin typeface="+mn-lt"/>
                <a:ea typeface="+mn-ea"/>
                <a:cs typeface="+mn-cs"/>
              </a:rPr>
              <a:t> et al. 2005) yielding more than just 10 members and thus the potential for better results.  The size of the neighborhood/square determines the number of points considered in the method, so different tables were created based on neighborhood size for each of the ten members.  This approach is different than the method tested in Schwartz et al. (2009) which issued POP forecasts for entire neighborhood areas, while in the present study the POP forecast is for individual points.</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1x1 BSs for </a:t>
            </a:r>
            <a:r>
              <a:rPr lang="en-US" sz="1200" kern="1200" dirty="0" err="1" smtClean="0">
                <a:solidFill>
                  <a:schemeClr val="tx1"/>
                </a:solidFill>
                <a:latin typeface="+mn-lt"/>
                <a:ea typeface="+mn-ea"/>
                <a:cs typeface="+mn-cs"/>
              </a:rPr>
              <a:t>Max_nbh</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matched those of the GSD method (shown in Table 3-3), because a 1x1 “neighborhood” is a single point.  As neighborhood size increased, the reliability decreased, but resolution increased to a larger extent.  The best BSs generally occurred for a 15x15 point neighborhood for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(Table 3-5), after which the loss of reliability began to outweigh improvements in resolution.  For </a:t>
            </a:r>
            <a:r>
              <a:rPr lang="en-US" sz="1200" kern="1200" dirty="0" err="1" smtClean="0">
                <a:solidFill>
                  <a:schemeClr val="tx1"/>
                </a:solidFill>
                <a:latin typeface="+mn-lt"/>
                <a:ea typeface="+mn-ea"/>
                <a:cs typeface="+mn-cs"/>
              </a:rPr>
              <a:t>Max_nbh</a:t>
            </a:r>
            <a:r>
              <a:rPr lang="en-US" sz="1200" kern="1200" dirty="0" smtClean="0">
                <a:solidFill>
                  <a:schemeClr val="tx1"/>
                </a:solidFill>
                <a:latin typeface="+mn-lt"/>
                <a:ea typeface="+mn-ea"/>
                <a:cs typeface="+mn-cs"/>
              </a:rPr>
              <a:t>, the best BSs occurred for a 13x13 neighborhood.  The best BSs for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however, were lower (better) than the best scores for </a:t>
            </a:r>
            <a:r>
              <a:rPr lang="en-US" sz="1200" kern="1200" dirty="0" err="1" smtClean="0">
                <a:solidFill>
                  <a:schemeClr val="tx1"/>
                </a:solidFill>
                <a:latin typeface="+mn-lt"/>
                <a:ea typeface="+mn-ea"/>
                <a:cs typeface="+mn-cs"/>
              </a:rPr>
              <a:t>Max_nbh</a:t>
            </a:r>
            <a:r>
              <a:rPr lang="en-US" sz="1200" kern="1200" dirty="0" smtClean="0">
                <a:solidFill>
                  <a:schemeClr val="tx1"/>
                </a:solidFill>
                <a:latin typeface="+mn-lt"/>
                <a:ea typeface="+mn-ea"/>
                <a:cs typeface="+mn-cs"/>
              </a:rPr>
              <a:t> suggesting that averaging of nearby points provides a more skillful forecast than selecting the maximum precipitation within the neighborhood.</a:t>
            </a:r>
          </a:p>
          <a:p>
            <a:r>
              <a:rPr lang="en-US" sz="1200" kern="1200" dirty="0" smtClean="0">
                <a:solidFill>
                  <a:schemeClr val="tx1"/>
                </a:solidFill>
                <a:latin typeface="+mn-lt"/>
                <a:ea typeface="+mn-ea"/>
                <a:cs typeface="+mn-cs"/>
              </a:rPr>
              <a:t>The 15x15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results (Table 3-5) showed that some BSs were greater than the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scores, while others were less.  The lowest scores for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were below 0.1000, which was more skillful than the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also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values.  This result is surprising, because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considered all 10 ensemble members when creating POPs, but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considered only an individual member.  The neighborhood approach provided additional information so that POP forecasts made from single deterministic forecasts were comparable (or sometimes superior) to POP forecasts made using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Improvement over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can also be seen in </a:t>
            </a:r>
            <a:r>
              <a:rPr lang="en-US" sz="1200" kern="1200" dirty="0" err="1" smtClean="0">
                <a:solidFill>
                  <a:schemeClr val="tx1"/>
                </a:solidFill>
                <a:latin typeface="+mn-lt"/>
                <a:ea typeface="+mn-ea"/>
                <a:cs typeface="+mn-cs"/>
              </a:rPr>
              <a:t>scatterplots</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15x15 and </a:t>
            </a:r>
            <a:r>
              <a:rPr lang="en-US" sz="1200" kern="1200" dirty="0" err="1" smtClean="0">
                <a:solidFill>
                  <a:schemeClr val="tx1"/>
                </a:solidFill>
                <a:latin typeface="+mn-lt"/>
                <a:ea typeface="+mn-ea"/>
                <a:cs typeface="+mn-cs"/>
              </a:rPr>
              <a:t>Cali_trad’s</a:t>
            </a:r>
            <a:r>
              <a:rPr lang="en-US" sz="1200" kern="1200" dirty="0" smtClean="0">
                <a:solidFill>
                  <a:schemeClr val="tx1"/>
                </a:solidFill>
                <a:latin typeface="+mn-lt"/>
                <a:ea typeface="+mn-ea"/>
                <a:cs typeface="+mn-cs"/>
              </a:rPr>
              <a:t> BSs (Fig. 3-5) where each point is a BS comparison of the methods for a case and time.  The majority of points are above the diagonal, indicating that the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forecasts had lower BSs and thus higher skill than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 final forecasting approach was examined that combined several of the previous methods.  Considering each contributing method as an ensemble member that consists itself of ensemble members, this approach can be viewed as a “super-ensemble” generated by post-processing.  Because POP fields over the domain for the different methods evidenced forecast spread, we believed that a combination of the forecasts might result in a forecast superior to the individual methods.  </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By averaging the POPs for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and increasing the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neighborhood from 3x3 to 15x15 (Table 3-7), the BS improved from 0.0995 to 0.0959 for the 0.01 inch threshold.    The forecasts were superior to any of the forecasts from other methods examined thus far.  When compared to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the results for this combination approach were statistically significantly improved at the 90% confidence level with a p-value of 0.07884.  In addition to the improvement in BSs, the bias values also improved for each threshold.</a:t>
            </a:r>
          </a:p>
          <a:p>
            <a:r>
              <a:rPr lang="en-US" sz="1200" kern="1200" dirty="0" smtClean="0">
                <a:solidFill>
                  <a:schemeClr val="tx1"/>
                </a:solidFill>
                <a:latin typeface="+mn-lt"/>
                <a:ea typeface="+mn-ea"/>
                <a:cs typeface="+mn-cs"/>
              </a:rPr>
              <a:t>When the neighborhood was increased from 3x3 to 15x15 grid points, the reliability worsened, but the resolution improved to a greater extent.  This behavior was observed in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as well.  The reliability was lower (better) for the ensemble of methods compared to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however, likely due to the contribution of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which had better reliability scores than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for larger neighborhoods.  Thus, the combination of methods had low reliability (comparable to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high resolution (like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By including </a:t>
            </a:r>
            <a:r>
              <a:rPr lang="en-US" sz="1200" kern="1200" dirty="0" err="1" smtClean="0">
                <a:solidFill>
                  <a:schemeClr val="tx1"/>
                </a:solidFill>
                <a:latin typeface="+mn-lt"/>
                <a:ea typeface="+mn-ea"/>
                <a:cs typeface="+mn-cs"/>
              </a:rPr>
              <a:t>Ave_thr</a:t>
            </a:r>
            <a:r>
              <a:rPr lang="en-US" sz="1200" kern="1200" dirty="0" smtClean="0">
                <a:solidFill>
                  <a:schemeClr val="tx1"/>
                </a:solidFill>
                <a:latin typeface="+mn-lt"/>
                <a:ea typeface="+mn-ea"/>
                <a:cs typeface="+mn-cs"/>
              </a:rPr>
              <a:t> in this combination method, the skill increased marginally.  When </a:t>
            </a:r>
            <a:r>
              <a:rPr lang="en-US" sz="1200" kern="1200" dirty="0" err="1" smtClean="0">
                <a:solidFill>
                  <a:schemeClr val="tx1"/>
                </a:solidFill>
                <a:latin typeface="+mn-lt"/>
                <a:ea typeface="+mn-ea"/>
                <a:cs typeface="+mn-cs"/>
              </a:rPr>
              <a:t>Max_bin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Ave_bin</a:t>
            </a:r>
            <a:r>
              <a:rPr lang="en-US" sz="1200" kern="1200" dirty="0" smtClean="0">
                <a:solidFill>
                  <a:schemeClr val="tx1"/>
                </a:solidFill>
                <a:latin typeface="+mn-lt"/>
                <a:ea typeface="+mn-ea"/>
                <a:cs typeface="+mn-cs"/>
              </a:rPr>
              <a:t> were added in, skill did not improve, likely because these methods had lower skill than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Ave_thr</a:t>
            </a:r>
            <a:r>
              <a:rPr lang="en-US" sz="1200" kern="1200" dirty="0" smtClean="0">
                <a:solidFill>
                  <a:schemeClr val="tx1"/>
                </a:solidFill>
                <a:latin typeface="+mn-lt"/>
                <a:ea typeface="+mn-ea"/>
                <a:cs typeface="+mn-cs"/>
              </a:rPr>
              <a:t>.</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including the 3P approach as an additional member in the combination approach, the skill increased slightly.  However, as noted previously, the skill of the 3P approach was very good, and sensitivity tests showed that enhancing its weight in the combination increased the skill further.  By including versions of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and the 3P method where their precipitation fields were multiplied by a “reduction factor” in the combination method, skill was increased further.  By multiplying the forecast precipitation amounts by scalars which were determined (through sensitivity tests) to improve BSs at the 0.01 inch threshold specifically, the reduction factor helped correct forecast overestimation.  Effectively, the reduction is a readjustment of the original selection.  The sensitivity tests involved first multiplying the characteristic precipitation amount used for the binning and agreement parameters by reduction factors such as 0.25, 0.50, and 0.75, and determining which factor yielded improved BSs.  The factors were then tested in 0.05 increments, until an “ideal” factor was found.  These ideal factors ranged from 0.15 to 0.30, depending on the method, and were meant only to improve the 0.01 inch threshold results.  In most cases, the other thresholds experienced an increase in BSs as a result of the reduction factor.</a:t>
            </a:r>
          </a:p>
        </p:txBody>
      </p:sp>
      <p:sp>
        <p:nvSpPr>
          <p:cNvPr id="4" name="Slide Number Placeholder 3"/>
          <p:cNvSpPr>
            <a:spLocks noGrp="1"/>
          </p:cNvSpPr>
          <p:nvPr>
            <p:ph type="sldNum" sz="quarter" idx="10"/>
          </p:nvPr>
        </p:nvSpPr>
        <p:spPr/>
        <p:txBody>
          <a:bodyPr/>
          <a:lstStyle/>
          <a:p>
            <a:fld id="{5CF8CBDD-6B60-4A80-8B6A-6863F5271072}"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The present study is an extension of the POP approach used in GS04 and GBE07 to a 10-member WRF ensemble, while providing a comparison to a calibrated traditionally-used equal weighting approach used to determine POPs from ensembles.  Exploratory tests were performed using a range of approaches, and some related variant methods were considered using data from early in the convection season.  The POP was evaluated based on the performance at each domain grid point.  Quantification of the skill of the new approaches emphasized the use of BSs and ROC areas.</a:t>
            </a:r>
          </a:p>
          <a:p>
            <a:r>
              <a:rPr lang="en-US" sz="1200" kern="1200" dirty="0" smtClean="0">
                <a:solidFill>
                  <a:schemeClr val="tx1"/>
                </a:solidFill>
                <a:latin typeface="+mn-lt"/>
                <a:ea typeface="+mn-ea"/>
                <a:cs typeface="+mn-cs"/>
              </a:rPr>
              <a:t>Because the approaches are based on post-processing of simulated precipitation fields, tests were performed using both 20 km and 4 km grid representations of the precipitation field.  </a:t>
            </a:r>
            <a:r>
              <a:rPr lang="en-US" sz="1200" kern="1200" dirty="0" err="1" smtClean="0">
                <a:solidFill>
                  <a:schemeClr val="tx1"/>
                </a:solidFill>
                <a:latin typeface="+mn-lt"/>
                <a:ea typeface="+mn-ea"/>
                <a:cs typeface="+mn-cs"/>
              </a:rPr>
              <a:t>Hamill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Colucci</a:t>
            </a:r>
            <a:r>
              <a:rPr lang="en-US" sz="1200" kern="1200" dirty="0" smtClean="0">
                <a:solidFill>
                  <a:schemeClr val="tx1"/>
                </a:solidFill>
                <a:latin typeface="+mn-lt"/>
                <a:ea typeface="+mn-ea"/>
                <a:cs typeface="+mn-cs"/>
              </a:rPr>
              <a:t> (1997) showed that calibration over observations can improve forecasts using a statistical technique, and the present paper found other techniques that improve forecasts.</a:t>
            </a:r>
          </a:p>
          <a:p>
            <a:r>
              <a:rPr lang="en-US" sz="1200" kern="1200" dirty="0" smtClean="0">
                <a:solidFill>
                  <a:schemeClr val="tx1"/>
                </a:solidFill>
                <a:latin typeface="+mn-lt"/>
                <a:ea typeface="+mn-ea"/>
                <a:cs typeface="+mn-cs"/>
              </a:rPr>
              <a:t>For all methods, the most pronounced improvements in POP skill occurred for the lowest threshold, with skill diminishing above a threshold of 0.25 inch.  Hence, the methods may be better at delineating areas experiencing precipitation and determining the location and timing of convective initiation compared to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Comparison of POP maps against those generated by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Uncali_trad</a:t>
            </a:r>
            <a:r>
              <a:rPr lang="en-US" sz="1200" kern="1200" dirty="0" smtClean="0">
                <a:solidFill>
                  <a:schemeClr val="tx1"/>
                </a:solidFill>
                <a:latin typeface="+mn-lt"/>
                <a:ea typeface="+mn-ea"/>
                <a:cs typeface="+mn-cs"/>
              </a:rPr>
              <a:t> may provide additional guidance into relevant aspects of the forecasted precipitation.</a:t>
            </a:r>
          </a:p>
          <a:p>
            <a:r>
              <a:rPr lang="en-US" sz="1200" kern="1200" dirty="0" smtClean="0">
                <a:solidFill>
                  <a:schemeClr val="tx1"/>
                </a:solidFill>
                <a:latin typeface="+mn-lt"/>
                <a:ea typeface="+mn-ea"/>
                <a:cs typeface="+mn-cs"/>
              </a:rPr>
              <a:t>By examining binned precipitation amounts and the number of ensemble members with precipitation greater than a threshold (the two-parameter point forecast approach), tabular POP forecasts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Ave_thr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Max_bin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Ave_bin</a:t>
            </a:r>
            <a:r>
              <a:rPr lang="en-US" sz="1200" kern="1200" dirty="0" smtClean="0">
                <a:solidFill>
                  <a:schemeClr val="tx1"/>
                </a:solidFill>
                <a:latin typeface="+mn-lt"/>
                <a:ea typeface="+mn-ea"/>
                <a:cs typeface="+mn-cs"/>
              </a:rPr>
              <a:t> were created.  While most of these methods had lower BSs than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(e.g. 0.1013 for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compared to 0.1040 for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the differences between these methods and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were not statistically significantly different.</a:t>
            </a:r>
          </a:p>
          <a:p>
            <a:r>
              <a:rPr lang="en-US" sz="1200" kern="1200" dirty="0" smtClean="0">
                <a:solidFill>
                  <a:schemeClr val="tx1"/>
                </a:solidFill>
                <a:latin typeface="+mn-lt"/>
                <a:ea typeface="+mn-ea"/>
                <a:cs typeface="+mn-cs"/>
              </a:rPr>
              <a:t>The two-parameter neighborhood approach (which is conceptually similar to that of </a:t>
            </a:r>
            <a:r>
              <a:rPr lang="en-US" sz="1200" kern="1200" dirty="0" err="1" smtClean="0">
                <a:solidFill>
                  <a:schemeClr val="tx1"/>
                </a:solidFill>
                <a:latin typeface="+mn-lt"/>
                <a:ea typeface="+mn-ea"/>
                <a:cs typeface="+mn-cs"/>
              </a:rPr>
              <a:t>Theis</a:t>
            </a:r>
            <a:r>
              <a:rPr lang="en-US" sz="1200" kern="1200" dirty="0" smtClean="0">
                <a:solidFill>
                  <a:schemeClr val="tx1"/>
                </a:solidFill>
                <a:latin typeface="+mn-lt"/>
                <a:ea typeface="+mn-ea"/>
                <a:cs typeface="+mn-cs"/>
              </a:rPr>
              <a:t> et al. (2005) when the calibration is not applied) provided skillful results that exceeded expectations.  As discussed in </a:t>
            </a:r>
            <a:r>
              <a:rPr lang="en-US" sz="1200" kern="1200" dirty="0" err="1" smtClean="0">
                <a:solidFill>
                  <a:schemeClr val="tx1"/>
                </a:solidFill>
                <a:latin typeface="+mn-lt"/>
                <a:ea typeface="+mn-ea"/>
                <a:cs typeface="+mn-cs"/>
              </a:rPr>
              <a:t>Theis</a:t>
            </a:r>
            <a:r>
              <a:rPr lang="en-US" sz="1200" kern="1200" dirty="0" smtClean="0">
                <a:solidFill>
                  <a:schemeClr val="tx1"/>
                </a:solidFill>
                <a:latin typeface="+mn-lt"/>
                <a:ea typeface="+mn-ea"/>
                <a:cs typeface="+mn-cs"/>
              </a:rPr>
              <a:t> et al. (2005), the approach (consisting of the methods </a:t>
            </a:r>
            <a:r>
              <a:rPr lang="en-US" sz="1200" kern="1200" dirty="0" err="1" smtClean="0">
                <a:solidFill>
                  <a:schemeClr val="tx1"/>
                </a:solidFill>
                <a:latin typeface="+mn-lt"/>
                <a:ea typeface="+mn-ea"/>
                <a:cs typeface="+mn-cs"/>
              </a:rPr>
              <a:t>Max_nbh</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Ave_nbh</a:t>
            </a:r>
            <a:r>
              <a:rPr lang="en-US" sz="1200" kern="1200" dirty="0" smtClean="0">
                <a:solidFill>
                  <a:schemeClr val="tx1"/>
                </a:solidFill>
                <a:latin typeface="+mn-lt"/>
                <a:ea typeface="+mn-ea"/>
                <a:cs typeface="+mn-cs"/>
              </a:rPr>
              <a:t>) is effectively an ensemble that is generated based on the spatial distribution of points in a neighborhood.  Ensembles generated in this manner produced POPs as skillful as those from the 10-member ensemble forecast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This suggests that the approach is very attractive operationally, and we are currently testing options to refine it in order to improve its performance.  Because post-processing of a single deterministic simulation can provide skill comparable to that obtained by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computer resources used for the ensemble simulation might be better used for further refinement of the model grid spacing or for improved model physical formulation.  The ensemble information can be obtained from POPs using post-processing to generate spatially based ensembles.  Still, it is possible that when using an ensemble with more than 10 members (as was used in the present study) or when using an ensemble with different design characteristics, the POP of a single member may not yield forecasts as good as that from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neighborhood approach can be thought of in more than one way.  For instance, within a neighborhood with squares of (</a:t>
            </a:r>
            <a:r>
              <a:rPr lang="en-US" sz="1200" kern="1200" dirty="0" err="1" smtClean="0">
                <a:solidFill>
                  <a:schemeClr val="tx1"/>
                </a:solidFill>
                <a:latin typeface="+mn-lt"/>
                <a:ea typeface="+mn-ea"/>
                <a:cs typeface="+mn-cs"/>
              </a:rPr>
              <a:t>NxN</a:t>
            </a:r>
            <a:r>
              <a:rPr lang="en-US" sz="1200" kern="1200" dirty="0" smtClean="0">
                <a:solidFill>
                  <a:schemeClr val="tx1"/>
                </a:solidFill>
                <a:latin typeface="+mn-lt"/>
                <a:ea typeface="+mn-ea"/>
                <a:cs typeface="+mn-cs"/>
              </a:rPr>
              <a:t>) points, a set of grid points with the same relative orientation to the grid points (I,J) can be considered an ensemble of (</a:t>
            </a:r>
            <a:r>
              <a:rPr lang="en-US" sz="1200" kern="1200" dirty="0" err="1" smtClean="0">
                <a:solidFill>
                  <a:schemeClr val="tx1"/>
                </a:solidFill>
                <a:latin typeface="+mn-lt"/>
                <a:ea typeface="+mn-ea"/>
                <a:cs typeface="+mn-cs"/>
              </a:rPr>
              <a:t>NxN</a:t>
            </a:r>
            <a:r>
              <a:rPr lang="en-US" sz="1200" kern="1200" dirty="0" smtClean="0">
                <a:solidFill>
                  <a:schemeClr val="tx1"/>
                </a:solidFill>
                <a:latin typeface="+mn-lt"/>
                <a:ea typeface="+mn-ea"/>
                <a:cs typeface="+mn-cs"/>
              </a:rPr>
              <a:t>) members.  Alternatively, the neighborhood may be viewed as shifting the grid (</a:t>
            </a:r>
            <a:r>
              <a:rPr lang="en-US" sz="1200" kern="1200" dirty="0" err="1" smtClean="0">
                <a:solidFill>
                  <a:schemeClr val="tx1"/>
                </a:solidFill>
                <a:latin typeface="+mn-lt"/>
                <a:ea typeface="+mn-ea"/>
                <a:cs typeface="+mn-cs"/>
              </a:rPr>
              <a:t>NxN</a:t>
            </a:r>
            <a:r>
              <a:rPr lang="en-US" sz="1200" kern="1200" dirty="0" smtClean="0">
                <a:solidFill>
                  <a:schemeClr val="tx1"/>
                </a:solidFill>
                <a:latin typeface="+mn-lt"/>
                <a:ea typeface="+mn-ea"/>
                <a:cs typeface="+mn-cs"/>
              </a:rPr>
              <a:t>) times relative to the observed point (I,J) by one grid point.  Hence, for an example using N=3, the ensemble effectively represents the original grid (no displacement) and 8 displacements of the simulated domain by one grid point northward, westward, eastward, southward, southeast, southwest, northeast and northwest.</a:t>
            </a:r>
          </a:p>
          <a:p>
            <a:r>
              <a:rPr lang="en-US" sz="1200" kern="1200" dirty="0" smtClean="0">
                <a:solidFill>
                  <a:schemeClr val="tx1"/>
                </a:solidFill>
                <a:latin typeface="+mn-lt"/>
                <a:ea typeface="+mn-ea"/>
                <a:cs typeface="+mn-cs"/>
              </a:rPr>
              <a:t>A limited comparison of skill between 20 km and 4 km gridded precipitation forecasts indicated better POP skill for the 4 km setting.  While this pattern needs to be confirmed in future studies, it may suggest an additional consideration in evaluating the merit of fine grid resolution single runs versus coarse grid ensembles.  Questions remain about the best usage of computer resources for predicting convective QPF.   For instance, is it better to run a single deterministic refined grid simulation or a coarser grid ensemble?  Clark et al. (2009) found that finer grid </a:t>
            </a:r>
            <a:r>
              <a:rPr lang="en-US" sz="1200" kern="1200" dirty="0" err="1" smtClean="0">
                <a:solidFill>
                  <a:schemeClr val="tx1"/>
                </a:solidFill>
                <a:latin typeface="+mn-lt"/>
                <a:ea typeface="+mn-ea"/>
                <a:cs typeface="+mn-cs"/>
              </a:rPr>
              <a:t>spacings</a:t>
            </a:r>
            <a:r>
              <a:rPr lang="en-US" sz="1200" kern="1200" dirty="0" smtClean="0">
                <a:solidFill>
                  <a:schemeClr val="tx1"/>
                </a:solidFill>
                <a:latin typeface="+mn-lt"/>
                <a:ea typeface="+mn-ea"/>
                <a:cs typeface="+mn-cs"/>
              </a:rPr>
              <a:t> tended to provide more accurate forecasts than forecasts on coarser grid </a:t>
            </a:r>
            <a:r>
              <a:rPr lang="en-US" sz="1200" kern="1200" dirty="0" err="1" smtClean="0">
                <a:solidFill>
                  <a:schemeClr val="tx1"/>
                </a:solidFill>
                <a:latin typeface="+mn-lt"/>
                <a:ea typeface="+mn-ea"/>
                <a:cs typeface="+mn-cs"/>
              </a:rPr>
              <a:t>spacings</a:t>
            </a:r>
            <a:r>
              <a:rPr lang="en-US" sz="1200" kern="1200" dirty="0" smtClean="0">
                <a:solidFill>
                  <a:schemeClr val="tx1"/>
                </a:solidFill>
                <a:latin typeface="+mn-lt"/>
                <a:ea typeface="+mn-ea"/>
                <a:cs typeface="+mn-cs"/>
              </a:rPr>
              <a:t>.  Faster error growth at finer grid </a:t>
            </a:r>
            <a:r>
              <a:rPr lang="en-US" sz="1200" kern="1200" dirty="0" err="1" smtClean="0">
                <a:solidFill>
                  <a:schemeClr val="tx1"/>
                </a:solidFill>
                <a:latin typeface="+mn-lt"/>
                <a:ea typeface="+mn-ea"/>
                <a:cs typeface="+mn-cs"/>
              </a:rPr>
              <a:t>spacings</a:t>
            </a:r>
            <a:r>
              <a:rPr lang="en-US" sz="1200" kern="1200" dirty="0" smtClean="0">
                <a:solidFill>
                  <a:schemeClr val="tx1"/>
                </a:solidFill>
                <a:latin typeface="+mn-lt"/>
                <a:ea typeface="+mn-ea"/>
                <a:cs typeface="+mn-cs"/>
              </a:rPr>
              <a:t> led to more reliable forecasts.  In the present study, the finer grid spacing forecasts had better Brier scores than those of the coarser grid spacing.  </a:t>
            </a:r>
          </a:p>
          <a:p>
            <a:r>
              <a:rPr lang="en-US" sz="1200" kern="1200" dirty="0" smtClean="0">
                <a:solidFill>
                  <a:schemeClr val="tx1"/>
                </a:solidFill>
                <a:latin typeface="+mn-lt"/>
                <a:ea typeface="+mn-ea"/>
                <a:cs typeface="+mn-cs"/>
              </a:rPr>
              <a:t>A three-parameter approach considered binned precipitation amounts and a representation of the number of ensemble members (in the 10-member ensemble and the neighborhood ensemble) with precipitation greater than a threshold in order to produce POP forecasts of even higher skill than the two-parameter point forecast approach and the two-parameter neighborhood approach.  When all three approaches were considered together with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and their appropriate reduction factors, the resulting combination approach produced forecasts that were statistically significantly better (p-value = 0.04831) compared to </a:t>
            </a:r>
            <a:r>
              <a:rPr lang="en-US" sz="1200" kern="1200" dirty="0" err="1" smtClean="0">
                <a:solidFill>
                  <a:schemeClr val="tx1"/>
                </a:solidFill>
                <a:latin typeface="+mn-lt"/>
                <a:ea typeface="+mn-ea"/>
                <a:cs typeface="+mn-cs"/>
              </a:rPr>
              <a:t>Cali_trad’s</a:t>
            </a:r>
            <a:r>
              <a:rPr lang="en-US" sz="1200" kern="1200" dirty="0" smtClean="0">
                <a:solidFill>
                  <a:schemeClr val="tx1"/>
                </a:solidFill>
                <a:latin typeface="+mn-lt"/>
                <a:ea typeface="+mn-ea"/>
                <a:cs typeface="+mn-cs"/>
              </a:rPr>
              <a:t> forecasts at the 95% confidence level.</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are methods to determining probabilistic information from deterministic forecasts, however.  </a:t>
            </a:r>
            <a:r>
              <a:rPr lang="en-US" sz="1200" kern="1200" dirty="0" smtClean="0">
                <a:solidFill>
                  <a:schemeClr val="tx1"/>
                </a:solidFill>
                <a:latin typeface="+mn-lt"/>
                <a:ea typeface="+mn-ea"/>
                <a:cs typeface="+mn-cs"/>
              </a:rPr>
              <a:t>GS04 and GBE07 used a precipitation-binning technique in a deterministic forecast to show that, at grid points where the “binned” quantity of forecasted precipitation was larger, the probability that those grid points would receive at least a small amount of precipitation was greater than where the forecasted precipitation amount was smaller.  They attributed this to the fact that when the models predicted larger amounts of precipitation the atmospheric state was such that precipitation was more likely to occur.  In GS04, it was noted that POP values increased even further if two different models showed an intersection of grid points with rainfall in a specified bin.  Their findings indicated that the QPF-POP relationship might yield an even better forecast if the relationship was applied to ensemble forecasts.</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specific goal of this study is to apply post-processing techniques similar to the GS04 technique to ensemble forecasts and to examine how the results compare to those from more traditional approaches.</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Ensemble forecast output for the early warm season was generated by the 2007 and 2008 NOAA Hazardous Weather </a:t>
            </a:r>
            <a:r>
              <a:rPr lang="en-US" sz="1200" kern="1200" dirty="0" err="1" smtClean="0">
                <a:solidFill>
                  <a:schemeClr val="tx1"/>
                </a:solidFill>
                <a:latin typeface="+mn-lt"/>
                <a:ea typeface="+mn-ea"/>
                <a:cs typeface="+mn-cs"/>
              </a:rPr>
              <a:t>Testbed</a:t>
            </a:r>
            <a:r>
              <a:rPr lang="en-US" sz="1200" kern="1200" dirty="0" smtClean="0">
                <a:solidFill>
                  <a:schemeClr val="tx1"/>
                </a:solidFill>
                <a:latin typeface="+mn-lt"/>
                <a:ea typeface="+mn-ea"/>
                <a:cs typeface="+mn-cs"/>
              </a:rPr>
              <a:t> Spring Experiments, which took place during April-June of both years.  The ensemble consisted of ten WRF-ARW members with 4-km grid spacing run by the Center for Analysis and Prediction of Storms (CAPS) located at the University of Oklahoma.</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new approaches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determining POPs typically involved the creation of 2D POP tables based on forecasted precipitation amount within a bin (as in GS04) and the number of ensemble members forecasting agreement on amount of precipitation above a threshold amount (as traditionally used for ensemble-based POP forecasts).  In this paper, the term “ensemble” will not only refer to the traditional definition of sets of model variants as defined previously but will also include a number of related grid points within an area (i.e. neighborhood).  Conceptually, POP tables can be of higher dimensions if additional variants of the properties are considered.  In the present study the first of the above two properties is given either by taking the maximum forecasted amount from any ensemble member at that point, or by taking the ensemble average.  Using a characteristic precipitation amount was necessary because each of the ensemble members provides a precipitation amount, and a single representative precipitation amount was needed at each grid point to apply the binning approach as used by GS04.  In the tables, the second property used to construct POP forecasts was the percentage of ensemble members forecasting precipitation amounts above specified thresholds (agreement).</a:t>
            </a:r>
          </a:p>
        </p:txBody>
      </p:sp>
      <p:sp>
        <p:nvSpPr>
          <p:cNvPr id="4" name="Slide Number Placeholder 3"/>
          <p:cNvSpPr>
            <a:spLocks noGrp="1"/>
          </p:cNvSpPr>
          <p:nvPr>
            <p:ph type="sldNum" sz="quarter" idx="10"/>
          </p:nvPr>
        </p:nvSpPr>
        <p:spPr/>
        <p:txBody>
          <a:bodyPr/>
          <a:lstStyle/>
          <a:p>
            <a:fld id="{5CF8CBDD-6B60-4A80-8B6A-6863F52710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Seven precipitation bins were used (with units in inches), including &lt;0.01, 0.01-0.05, 0.05-0.10, 0.10-0.25, 0.25-0.50, 0.50-1.00, and &gt;1.0.  The POPs in the tables were assigned by finding the hit rate (or correct-alarm ratio) for each case in the training dataset.  The hit rate is defined as h/f, where f is the number of grid points with precipitation forecasted for a given bin/member scenario, and h is the number of “hits”, or points where the observed precipitation also exceeded the specified threshold.  NCEP Stage IV precipitation observations (Baldwin and Mitchell 1997) were used to designate hits at a forecast point if the observed rainfall amount was greater than a threshold.  </a:t>
            </a:r>
          </a:p>
        </p:txBody>
      </p:sp>
      <p:sp>
        <p:nvSpPr>
          <p:cNvPr id="4" name="Slide Number Placeholder 3"/>
          <p:cNvSpPr>
            <a:spLocks noGrp="1"/>
          </p:cNvSpPr>
          <p:nvPr>
            <p:ph type="sldNum" sz="quarter" idx="10"/>
          </p:nvPr>
        </p:nvSpPr>
        <p:spPr/>
        <p:txBody>
          <a:bodyPr/>
          <a:lstStyle/>
          <a:p>
            <a:fld id="{5CF8CBDD-6B60-4A80-8B6A-6863F52710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An illustrative 2D POP table created for the 0.01 inch observed precipitation threshold using the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method is shown in this</a:t>
            </a:r>
            <a:r>
              <a:rPr lang="en-US" sz="1200" kern="1200" baseline="0" dirty="0" smtClean="0">
                <a:solidFill>
                  <a:schemeClr val="tx1"/>
                </a:solidFill>
                <a:latin typeface="+mn-lt"/>
                <a:ea typeface="+mn-ea"/>
                <a:cs typeface="+mn-cs"/>
              </a:rPr>
              <a:t> table</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This table was created by considering the 2008 dataset, so these POPs could be tested on the smaller 2007 dataset.  </a:t>
            </a:r>
            <a:r>
              <a:rPr lang="en-US" sz="1200" kern="1200" dirty="0" smtClean="0">
                <a:solidFill>
                  <a:schemeClr val="tx1"/>
                </a:solidFill>
                <a:latin typeface="+mn-lt"/>
                <a:ea typeface="+mn-ea"/>
                <a:cs typeface="+mn-cs"/>
              </a:rPr>
              <a:t>As the amount of simulated precipitation increased, the POP tended to increase for each of the three thresholds.  In the few instances where POPs decreased with higher</a:t>
            </a:r>
            <a:r>
              <a:rPr lang="en-US" sz="1200" kern="1200" baseline="0" dirty="0" smtClean="0">
                <a:solidFill>
                  <a:schemeClr val="tx1"/>
                </a:solidFill>
                <a:latin typeface="+mn-lt"/>
                <a:ea typeface="+mn-ea"/>
                <a:cs typeface="+mn-cs"/>
              </a:rPr>
              <a:t> forecasted binned precipitation</a:t>
            </a:r>
            <a:r>
              <a:rPr lang="en-US" sz="1200" kern="1200" dirty="0" smtClean="0">
                <a:solidFill>
                  <a:schemeClr val="tx1"/>
                </a:solidFill>
                <a:latin typeface="+mn-lt"/>
                <a:ea typeface="+mn-ea"/>
                <a:cs typeface="+mn-cs"/>
              </a:rPr>
              <a:t>, there were relatively few points associated with the percentage calculation, which may have accounted for the unusual behavior.</a:t>
            </a:r>
          </a:p>
          <a:p>
            <a:r>
              <a:rPr lang="en-US" sz="1200" kern="1200" dirty="0" smtClean="0">
                <a:solidFill>
                  <a:schemeClr val="tx1"/>
                </a:solidFill>
                <a:latin typeface="+mn-lt"/>
                <a:ea typeface="+mn-ea"/>
                <a:cs typeface="+mn-cs"/>
              </a:rPr>
              <a:t>As the percentage of ensemble members with precipitation amounts greater than the threshold (a traditional way of defining POPs from ensembles) increased, the POPs also generally increased.  The increase of POPs associated with both increasing accumulated precipitation and ensemble member agreement percentage resulted in the highest POPs (lower-right corner of the table).  Conversely, a combination of low precipitation amounts and low member agreement percentages yielded low POPs (upper-left side of the table).  Points in the second column of Table 3-2 are restricted by definition of the method; if the maximum precipitation was less than 0.01 inch (essentially no precipitation), then all members had accumulated precipitation less than the lowest threshold.  This definition results in a very low POP value for this scenario which is fitting because we would expect a very low likelihood of precipitation when none of the ensemble members are forecasting measurable precipitation.</a:t>
            </a:r>
          </a:p>
          <a:p>
            <a:r>
              <a:rPr lang="en-US" sz="1200" kern="1200" dirty="0" smtClean="0">
                <a:solidFill>
                  <a:schemeClr val="tx1"/>
                </a:solidFill>
                <a:latin typeface="+mn-lt"/>
                <a:ea typeface="+mn-ea"/>
                <a:cs typeface="+mn-cs"/>
              </a:rPr>
              <a:t>The right-most column of the</a:t>
            </a:r>
            <a:r>
              <a:rPr lang="en-US" sz="1200" kern="1200" baseline="0" dirty="0" smtClean="0">
                <a:solidFill>
                  <a:schemeClr val="tx1"/>
                </a:solidFill>
                <a:latin typeface="+mn-lt"/>
                <a:ea typeface="+mn-ea"/>
                <a:cs typeface="+mn-cs"/>
              </a:rPr>
              <a:t> table</a:t>
            </a:r>
            <a:r>
              <a:rPr lang="en-US" sz="1200" kern="1200" dirty="0" smtClean="0">
                <a:solidFill>
                  <a:schemeClr val="tx1"/>
                </a:solidFill>
                <a:latin typeface="+mn-lt"/>
                <a:ea typeface="+mn-ea"/>
                <a:cs typeface="+mn-cs"/>
              </a:rPr>
              <a:t> is a summation over all bins for each member agreement percentage, indicating what the POP would be for each member percentage if binning of the precipitation amount was not considered.  These POPs increase with increasing member agreement percentage and are the values used for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 can also be thought of as a traditional method (defined as equally-weighted forecasts yielding POPs of 0%, 10%, 20%, etc.) that has been adjusted using observations, and as the marginal distribution of the joint probability distribution.  </a:t>
            </a:r>
            <a:r>
              <a:rPr lang="en-US" sz="1200" kern="1200" dirty="0" err="1" smtClean="0">
                <a:solidFill>
                  <a:schemeClr val="tx1"/>
                </a:solidFill>
                <a:latin typeface="+mn-lt"/>
                <a:ea typeface="+mn-ea"/>
                <a:cs typeface="+mn-cs"/>
              </a:rPr>
              <a:t>Max_thr</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Ave_thr</a:t>
            </a:r>
            <a:r>
              <a:rPr lang="en-US" sz="1200" kern="1200" dirty="0" smtClean="0">
                <a:solidFill>
                  <a:schemeClr val="tx1"/>
                </a:solidFill>
                <a:latin typeface="+mn-lt"/>
                <a:ea typeface="+mn-ea"/>
                <a:cs typeface="+mn-cs"/>
              </a:rPr>
              <a:t> by definition provide a refinement of </a:t>
            </a:r>
            <a:r>
              <a:rPr lang="en-US" sz="1200" kern="1200" dirty="0" err="1" smtClean="0">
                <a:solidFill>
                  <a:schemeClr val="tx1"/>
                </a:solidFill>
                <a:latin typeface="+mn-lt"/>
                <a:ea typeface="+mn-ea"/>
                <a:cs typeface="+mn-cs"/>
              </a:rPr>
              <a:t>Cali_trad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bottom row of the</a:t>
            </a:r>
            <a:r>
              <a:rPr lang="en-US" sz="1200" kern="1200" baseline="0" dirty="0" smtClean="0">
                <a:solidFill>
                  <a:schemeClr val="tx1"/>
                </a:solidFill>
                <a:latin typeface="+mn-lt"/>
                <a:ea typeface="+mn-ea"/>
                <a:cs typeface="+mn-cs"/>
              </a:rPr>
              <a:t> table</a:t>
            </a:r>
            <a:r>
              <a:rPr lang="en-US" sz="1200" kern="1200" dirty="0" smtClean="0">
                <a:solidFill>
                  <a:schemeClr val="tx1"/>
                </a:solidFill>
                <a:latin typeface="+mn-lt"/>
                <a:ea typeface="+mn-ea"/>
                <a:cs typeface="+mn-cs"/>
              </a:rPr>
              <a:t> is a summation over all member percentages, similar to what would be determined from the GS04 approach.  This row provides a single POP representative of each precipitation bin (i.e. reflecting the ensemble average POP).  The POPs increase with increasing bin amounts.  These POPs are used when making reliability and ROC diagrams, because they allow for bin-representative points on the diagrams, like the diagrams in GS04 and GBE07.</a:t>
            </a:r>
          </a:p>
          <a:p>
            <a:r>
              <a:rPr lang="en-US" sz="1200" kern="1200" dirty="0" smtClean="0">
                <a:solidFill>
                  <a:schemeClr val="tx1"/>
                </a:solidFill>
                <a:latin typeface="+mn-lt"/>
                <a:ea typeface="+mn-ea"/>
                <a:cs typeface="+mn-cs"/>
              </a:rPr>
              <a:t>A common trend in the POP tables was a decrease in the number of domain grid points with increasing precipitation amount and member agreement percentage.  Few points had both high amounts and member agreement percentages, and the POPs were generally very high (between 80% and 100%) for these points.  The high POPs indicate that precipitation was almost inevitable when most or all members forecasted heavy amounts.</a:t>
            </a:r>
          </a:p>
          <a:p>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Max_thr</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Cali_trad</a:t>
            </a:r>
            <a:endParaRPr lang="en-US" dirty="0"/>
          </a:p>
        </p:txBody>
      </p:sp>
      <p:sp>
        <p:nvSpPr>
          <p:cNvPr id="4" name="Slide Number Placeholder 3"/>
          <p:cNvSpPr>
            <a:spLocks noGrp="1"/>
          </p:cNvSpPr>
          <p:nvPr>
            <p:ph type="sldNum" sz="quarter" idx="10"/>
          </p:nvPr>
        </p:nvSpPr>
        <p:spPr/>
        <p:txBody>
          <a:bodyPr/>
          <a:lstStyle/>
          <a:p>
            <a:fld id="{5CF8CBDD-6B60-4A80-8B6A-6863F527107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30557-F89F-4E49-8434-0D1539403404}"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0557-F89F-4E49-8434-0D1539403404}"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0557-F89F-4E49-8434-0D1539403404}"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0557-F89F-4E49-8434-0D1539403404}"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30557-F89F-4E49-8434-0D1539403404}"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30557-F89F-4E49-8434-0D1539403404}"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30557-F89F-4E49-8434-0D1539403404}" type="datetimeFigureOut">
              <a:rPr lang="en-US" smtClean="0"/>
              <a:pPr/>
              <a:t>8/10/2010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30557-F89F-4E49-8434-0D1539403404}" type="datetimeFigureOut">
              <a:rPr lang="en-US" smtClean="0"/>
              <a:pPr/>
              <a:t>8/10/2010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30557-F89F-4E49-8434-0D1539403404}" type="datetimeFigureOut">
              <a:rPr lang="en-US" smtClean="0"/>
              <a:pPr/>
              <a:t>8/10/2010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30557-F89F-4E49-8434-0D1539403404}"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30557-F89F-4E49-8434-0D1539403404}"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A76A8-F49A-44BB-BDD6-9DC892A145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0557-F89F-4E49-8434-0D1539403404}" type="datetimeFigureOut">
              <a:rPr lang="en-US" smtClean="0"/>
              <a:pPr/>
              <a:t>8/10/2010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A76A8-F49A-44BB-BDD6-9DC892A145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a:bodyPr>
          <a:lstStyle/>
          <a:p>
            <a:r>
              <a:rPr lang="en-US" dirty="0" smtClean="0"/>
              <a:t>Improving Probabilistic Ensemble Forecasts of Convection through the Application of QPF-POP Relationships</a:t>
            </a:r>
            <a:endParaRPr lang="en-US" dirty="0"/>
          </a:p>
        </p:txBody>
      </p:sp>
      <p:sp>
        <p:nvSpPr>
          <p:cNvPr id="3" name="Subtitle 2"/>
          <p:cNvSpPr>
            <a:spLocks noGrp="1"/>
          </p:cNvSpPr>
          <p:nvPr>
            <p:ph type="subTitle" idx="1"/>
          </p:nvPr>
        </p:nvSpPr>
        <p:spPr>
          <a:xfrm>
            <a:off x="1371600" y="3886200"/>
            <a:ext cx="6400800" cy="2514600"/>
          </a:xfrm>
        </p:spPr>
        <p:txBody>
          <a:bodyPr>
            <a:normAutofit fontScale="92500" lnSpcReduction="20000"/>
          </a:bodyPr>
          <a:lstStyle/>
          <a:p>
            <a:r>
              <a:rPr lang="en-US" dirty="0" smtClean="0">
                <a:solidFill>
                  <a:schemeClr val="tx1"/>
                </a:solidFill>
              </a:rPr>
              <a:t>Christopher J. Schaffer</a:t>
            </a:r>
            <a:r>
              <a:rPr lang="en-US" baseline="30000" dirty="0" smtClean="0">
                <a:solidFill>
                  <a:schemeClr val="tx1"/>
                </a:solidFill>
              </a:rPr>
              <a:t>1</a:t>
            </a:r>
          </a:p>
          <a:p>
            <a:r>
              <a:rPr lang="en-US" dirty="0" smtClean="0">
                <a:solidFill>
                  <a:schemeClr val="tx1"/>
                </a:solidFill>
              </a:rPr>
              <a:t>William A. Gallus Jr.</a:t>
            </a:r>
            <a:r>
              <a:rPr lang="en-US" baseline="30000" dirty="0" smtClean="0">
                <a:solidFill>
                  <a:schemeClr val="tx1"/>
                </a:solidFill>
              </a:rPr>
              <a:t>2</a:t>
            </a:r>
          </a:p>
          <a:p>
            <a:r>
              <a:rPr lang="en-US" dirty="0" err="1" smtClean="0">
                <a:solidFill>
                  <a:schemeClr val="tx1"/>
                </a:solidFill>
              </a:rPr>
              <a:t>Moti</a:t>
            </a:r>
            <a:r>
              <a:rPr lang="en-US" dirty="0" smtClean="0">
                <a:solidFill>
                  <a:schemeClr val="tx1"/>
                </a:solidFill>
              </a:rPr>
              <a:t> Segal</a:t>
            </a:r>
            <a:r>
              <a:rPr lang="en-US" baseline="30000" dirty="0" smtClean="0">
                <a:solidFill>
                  <a:schemeClr val="tx1"/>
                </a:solidFill>
              </a:rPr>
              <a:t>2</a:t>
            </a:r>
          </a:p>
          <a:p>
            <a:endParaRPr lang="en-US" baseline="30000" dirty="0" smtClean="0">
              <a:solidFill>
                <a:schemeClr val="tx1"/>
              </a:solidFill>
            </a:endParaRPr>
          </a:p>
          <a:p>
            <a:r>
              <a:rPr lang="en-US" sz="2600" baseline="30000" dirty="0" smtClean="0">
                <a:solidFill>
                  <a:schemeClr val="tx1"/>
                </a:solidFill>
              </a:rPr>
              <a:t>1 </a:t>
            </a:r>
            <a:r>
              <a:rPr lang="en-US" sz="2600" dirty="0" smtClean="0">
                <a:solidFill>
                  <a:schemeClr val="tx1"/>
                </a:solidFill>
              </a:rPr>
              <a:t>National Weather Service, WFO Goodland</a:t>
            </a:r>
          </a:p>
          <a:p>
            <a:r>
              <a:rPr lang="en-US" sz="2600" baseline="30000" dirty="0" smtClean="0">
                <a:solidFill>
                  <a:schemeClr val="tx1"/>
                </a:solidFill>
              </a:rPr>
              <a:t>2 </a:t>
            </a:r>
            <a:r>
              <a:rPr lang="en-US" sz="2600" dirty="0" smtClean="0">
                <a:solidFill>
                  <a:schemeClr val="tx1"/>
                </a:solidFill>
              </a:rPr>
              <a:t>Iowa State University, Ames, IA</a:t>
            </a:r>
            <a:endParaRPr lang="en-US" sz="2600" baseline="30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72"/>
          <p:cNvGraphicFramePr>
            <a:graphicFrameLocks noGrp="1"/>
          </p:cNvGraphicFramePr>
          <p:nvPr/>
        </p:nvGraphicFramePr>
        <p:xfrm>
          <a:off x="0" y="0"/>
          <a:ext cx="9144000" cy="6931345"/>
        </p:xfrm>
        <a:graphic>
          <a:graphicData uri="http://schemas.openxmlformats.org/drawingml/2006/table">
            <a:tbl>
              <a:tblPr/>
              <a:tblGrid>
                <a:gridCol w="1016000"/>
                <a:gridCol w="1016000"/>
                <a:gridCol w="1016000"/>
                <a:gridCol w="1016000"/>
                <a:gridCol w="1016000"/>
                <a:gridCol w="1016000"/>
                <a:gridCol w="1016000"/>
                <a:gridCol w="1016000"/>
                <a:gridCol w="1016000"/>
              </a:tblGrid>
              <a:tr h="1029461">
                <a:tc>
                  <a:txBody>
                    <a:bodyPr/>
                    <a:lstStyle/>
                    <a:p>
                      <a:pPr marL="0" marR="0" lvl="0" indent="0" algn="l" defTabSz="396875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&lt;0.01</a:t>
                      </a: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0.01-0.05</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0.05-0.10</a:t>
                      </a: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0.10-0.25</a:t>
                      </a: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0.25-0.50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0.50-1.0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&gt;1.0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Col Ave </a:t>
                      </a:r>
                      <a:r>
                        <a:rPr kumimoji="0" lang="en-US" sz="1300" b="1" i="0" u="none" strike="noStrike" cap="none" normalizeH="0" baseline="0" dirty="0" smtClean="0">
                          <a:ln>
                            <a:noFill/>
                          </a:ln>
                          <a:solidFill>
                            <a:schemeClr val="tx1"/>
                          </a:solidFill>
                          <a:effectLst/>
                          <a:latin typeface="Arial" charset="0"/>
                          <a:cs typeface="Arial" charset="0"/>
                        </a:rPr>
                        <a:t>(</a:t>
                      </a:r>
                      <a:r>
                        <a:rPr kumimoji="0" lang="en-US" sz="1300" b="1" i="0" u="none" strike="noStrike" cap="none" normalizeH="0" baseline="0" dirty="0" err="1" smtClean="0">
                          <a:ln>
                            <a:noFill/>
                          </a:ln>
                          <a:solidFill>
                            <a:schemeClr val="tx1"/>
                          </a:solidFill>
                          <a:effectLst/>
                          <a:latin typeface="Arial" charset="0"/>
                          <a:cs typeface="Arial" charset="0"/>
                        </a:rPr>
                        <a:t>Cali_trad</a:t>
                      </a:r>
                      <a:r>
                        <a:rPr kumimoji="0" lang="en-US" sz="1300" b="1" i="0" u="none" strike="noStrike" cap="none" normalizeH="0" baseline="0" dirty="0" smtClean="0">
                          <a:ln>
                            <a:noFill/>
                          </a:ln>
                          <a:solidFill>
                            <a:schemeClr val="tx1"/>
                          </a:solidFill>
                          <a:effectLst/>
                          <a:latin typeface="Arial" charset="0"/>
                          <a:cs typeface="Arial" charset="0"/>
                        </a:rPr>
                        <a:t>)</a:t>
                      </a:r>
                      <a:endParaRPr kumimoji="0" lang="en-US" sz="13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44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0%</a:t>
                      </a: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2.8</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2.8</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11.4</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15.4</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18.1</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18.6</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19.7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28.7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12.8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20%</a:t>
                      </a:r>
                      <a:endParaRPr kumimoji="0" lang="en-US" sz="2400" b="1"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14.3</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19.2</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22.3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23.8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26.7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31.3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16.1</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23.5</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26.2</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30.5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30.6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39.1</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23.4</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18.5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25</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31.5</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36.3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39.9</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39.9</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29.3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19.4</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27.6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36</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42.5</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45.8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46.8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35.5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19.7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28.3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39.3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47.4</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52.9</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55.3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41.6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31.4</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42.5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53.1</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57</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61.7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47.9</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21.5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47.2</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56.9</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63.3</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66.3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54.5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15.8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35.4</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53.6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66.8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71.4</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77.6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65.5</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962">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100%</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16.8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27.6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55.2</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73.3</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83.9</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89.2</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78.6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460">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Row Ave</a:t>
                      </a:r>
                      <a:endParaRPr kumimoji="0" lang="en-US" sz="2400" b="1"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2.8</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13.7</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23.7</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36.6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53.1</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65.6</a:t>
                      </a:r>
                      <a:endParaRPr kumimoji="0" lang="en-US" sz="2400" b="0" i="0" u="none" strike="noStrike" cap="none" normalizeH="0" baseline="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74.5</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239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19.4</a:t>
                      </a:r>
                      <a:endParaRPr kumimoji="0" lang="en-US" sz="2400" b="0" i="0" u="none" strike="noStrike" cap="none" normalizeH="0" baseline="0" dirty="0" smtClean="0">
                        <a:ln>
                          <a:noFill/>
                        </a:ln>
                        <a:solidFill>
                          <a:schemeClr val="tx1"/>
                        </a:solidFill>
                        <a:effectLst/>
                        <a:latin typeface="Arial" charset="0"/>
                      </a:endParaRPr>
                    </a:p>
                  </a:txBody>
                  <a:tcPr marL="72384" marR="72384" marT="31022" marB="3102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hristopher Schaffer\Desktop\Master's thesis\imageMaxthr20070423_2_1.jpg"/>
          <p:cNvPicPr>
            <a:picLocks noChangeAspect="1" noChangeArrowheads="1"/>
          </p:cNvPicPr>
          <p:nvPr/>
        </p:nvPicPr>
        <p:blipFill>
          <a:blip r:embed="rId3" cstate="print"/>
          <a:srcRect/>
          <a:stretch>
            <a:fillRect/>
          </a:stretch>
        </p:blipFill>
        <p:spPr bwMode="auto">
          <a:xfrm>
            <a:off x="304800" y="1143000"/>
            <a:ext cx="8629455" cy="5486400"/>
          </a:xfrm>
          <a:prstGeom prst="rect">
            <a:avLst/>
          </a:prstGeom>
          <a:noFill/>
        </p:spPr>
      </p:pic>
      <p:sp>
        <p:nvSpPr>
          <p:cNvPr id="3" name="Title 1"/>
          <p:cNvSpPr txBox="1">
            <a:spLocks/>
          </p:cNvSpPr>
          <p:nvPr/>
        </p:nvSpPr>
        <p:spPr>
          <a:xfrm>
            <a:off x="457200" y="0"/>
            <a:ext cx="7924800" cy="1401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Max_thr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POPs</a:t>
            </a:r>
            <a:r>
              <a:rPr kumimoji="0" lang="en-US" sz="4400" b="0" i="0" u="none" strike="noStrike" kern="1200" cap="none" spc="0" normalizeH="0" noProof="0" dirty="0" smtClean="0">
                <a:ln>
                  <a:noFill/>
                </a:ln>
                <a:solidFill>
                  <a:schemeClr val="tx1"/>
                </a:solidFill>
                <a:effectLst/>
                <a:uLnTx/>
                <a:uFillTx/>
                <a:latin typeface="+mj-lt"/>
                <a:ea typeface="+mj-ea"/>
                <a:cs typeface="+mj-cs"/>
              </a:rPr>
              <a:t> for April 23, 2007</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aseline="0" dirty="0" smtClean="0">
                <a:latin typeface="+mj-lt"/>
                <a:ea typeface="+mj-ea"/>
                <a:cs typeface="+mj-cs"/>
              </a:rPr>
              <a:t>06Z – 12Z</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hristopher Schaffer\Desktop\Master's thesis\imageCali20070423_2_1.jpg"/>
          <p:cNvPicPr>
            <a:picLocks noChangeAspect="1" noChangeArrowheads="1"/>
          </p:cNvPicPr>
          <p:nvPr/>
        </p:nvPicPr>
        <p:blipFill>
          <a:blip r:embed="rId3" cstate="print"/>
          <a:srcRect/>
          <a:stretch>
            <a:fillRect/>
          </a:stretch>
        </p:blipFill>
        <p:spPr bwMode="auto">
          <a:xfrm>
            <a:off x="381000" y="1143000"/>
            <a:ext cx="8515091" cy="5486400"/>
          </a:xfrm>
          <a:prstGeom prst="rect">
            <a:avLst/>
          </a:prstGeom>
          <a:noFill/>
        </p:spPr>
      </p:pic>
      <p:sp>
        <p:nvSpPr>
          <p:cNvPr id="4" name="Title 1"/>
          <p:cNvSpPr txBox="1">
            <a:spLocks/>
          </p:cNvSpPr>
          <p:nvPr/>
        </p:nvSpPr>
        <p:spPr>
          <a:xfrm>
            <a:off x="457200" y="0"/>
            <a:ext cx="7924800" cy="1401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Cali_trad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POPs</a:t>
            </a:r>
            <a:r>
              <a:rPr kumimoji="0" lang="en-US" sz="4400" b="0" i="0" u="none" strike="noStrike" kern="1200" cap="none" spc="0" normalizeH="0" noProof="0" dirty="0" smtClean="0">
                <a:ln>
                  <a:noFill/>
                </a:ln>
                <a:solidFill>
                  <a:schemeClr val="tx1"/>
                </a:solidFill>
                <a:effectLst/>
                <a:uLnTx/>
                <a:uFillTx/>
                <a:latin typeface="+mj-lt"/>
                <a:ea typeface="+mj-ea"/>
                <a:cs typeface="+mj-cs"/>
              </a:rPr>
              <a:t> for April 23, 2007</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aseline="0" dirty="0" smtClean="0">
                <a:latin typeface="+mj-lt"/>
                <a:ea typeface="+mj-ea"/>
                <a:cs typeface="+mj-cs"/>
              </a:rPr>
              <a:t>06Z – 12Z</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Christopher Schaffer\Desktop\Master's thesis\imageDiff20070423_2_1.jpg"/>
          <p:cNvPicPr>
            <a:picLocks noChangeArrowheads="1"/>
          </p:cNvPicPr>
          <p:nvPr/>
        </p:nvPicPr>
        <p:blipFill>
          <a:blip r:embed="rId2" cstate="print"/>
          <a:srcRect/>
          <a:stretch>
            <a:fillRect/>
          </a:stretch>
        </p:blipFill>
        <p:spPr bwMode="auto">
          <a:xfrm>
            <a:off x="304800" y="1143000"/>
            <a:ext cx="8513064" cy="5486400"/>
          </a:xfrm>
          <a:prstGeom prst="rect">
            <a:avLst/>
          </a:prstGeom>
          <a:noFill/>
        </p:spPr>
      </p:pic>
      <p:sp>
        <p:nvSpPr>
          <p:cNvPr id="3" name="Title 1"/>
          <p:cNvSpPr txBox="1">
            <a:spLocks/>
          </p:cNvSpPr>
          <p:nvPr/>
        </p:nvSpPr>
        <p:spPr>
          <a:xfrm>
            <a:off x="1143000" y="350838"/>
            <a:ext cx="6477000" cy="1401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Max_thr</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Cali_trad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80772"/>
          <a:ext cx="8762999" cy="6662001"/>
        </p:xfrm>
        <a:graphic>
          <a:graphicData uri="http://schemas.openxmlformats.org/drawingml/2006/table">
            <a:tbl>
              <a:tblPr/>
              <a:tblGrid>
                <a:gridCol w="1251857"/>
                <a:gridCol w="1251857"/>
                <a:gridCol w="1251857"/>
                <a:gridCol w="1251857"/>
                <a:gridCol w="1251857"/>
                <a:gridCol w="1251857"/>
                <a:gridCol w="1251857"/>
              </a:tblGrid>
              <a:tr h="306547">
                <a:tc>
                  <a:txBody>
                    <a:bodyPr/>
                    <a:lstStyle/>
                    <a:p>
                      <a:pPr marL="0" marR="0" algn="ctr">
                        <a:lnSpc>
                          <a:spcPct val="115000"/>
                        </a:lnSpc>
                        <a:spcBef>
                          <a:spcPts val="0"/>
                        </a:spcBef>
                        <a:spcAft>
                          <a:spcPts val="0"/>
                        </a:spcAft>
                      </a:pPr>
                      <a:endParaRPr lang="en-US" sz="1800" dirty="0">
                        <a:solidFill>
                          <a:srgbClr val="000000"/>
                        </a:solidFill>
                        <a:latin typeface="Times New Roman"/>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Score</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547">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Method</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BS</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err="1">
                          <a:solidFill>
                            <a:srgbClr val="000000"/>
                          </a:solidFill>
                          <a:latin typeface="Times New Roman"/>
                          <a:ea typeface="Calibri"/>
                          <a:cs typeface="Times New Roman"/>
                        </a:rPr>
                        <a:t>Reli</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err="1">
                          <a:solidFill>
                            <a:srgbClr val="000000"/>
                          </a:solidFill>
                          <a:latin typeface="Times New Roman"/>
                          <a:ea typeface="Calibri"/>
                          <a:cs typeface="Times New Roman"/>
                        </a:rPr>
                        <a:t>Resol</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err="1">
                          <a:solidFill>
                            <a:srgbClr val="000000"/>
                          </a:solidFill>
                          <a:latin typeface="Times New Roman"/>
                          <a:ea typeface="Calibri"/>
                          <a:cs typeface="Times New Roman"/>
                        </a:rPr>
                        <a:t>Uncert</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BSS</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Bias</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3095">
                <a:tc>
                  <a:txBody>
                    <a:bodyPr/>
                    <a:lstStyle/>
                    <a:p>
                      <a:pPr marL="0" marR="0" algn="r">
                        <a:lnSpc>
                          <a:spcPct val="115000"/>
                        </a:lnSpc>
                        <a:spcBef>
                          <a:spcPts val="0"/>
                        </a:spcBef>
                        <a:spcAft>
                          <a:spcPts val="0"/>
                        </a:spcAft>
                      </a:pPr>
                      <a:r>
                        <a:rPr lang="en-US" sz="1800" b="1" dirty="0" smtClean="0">
                          <a:solidFill>
                            <a:srgbClr val="000000"/>
                          </a:solidFill>
                          <a:latin typeface="Times New Roman"/>
                          <a:ea typeface="Times New Roman"/>
                          <a:cs typeface="Times New Roman"/>
                        </a:rPr>
                        <a:t>GSD</a:t>
                      </a:r>
                    </a:p>
                    <a:p>
                      <a:pPr marL="0" marR="0" algn="r">
                        <a:lnSpc>
                          <a:spcPct val="115000"/>
                        </a:lnSpc>
                        <a:spcBef>
                          <a:spcPts val="0"/>
                        </a:spcBef>
                        <a:spcAft>
                          <a:spcPts val="0"/>
                        </a:spcAft>
                      </a:pPr>
                      <a:r>
                        <a:rPr lang="en-US" sz="1800" dirty="0" smtClean="0">
                          <a:solidFill>
                            <a:srgbClr val="000000"/>
                          </a:solidFill>
                          <a:latin typeface="Times New Roman"/>
                          <a:ea typeface="Times New Roman"/>
                          <a:cs typeface="Times New Roman"/>
                        </a:rPr>
                        <a:t>0.01 </a:t>
                      </a:r>
                      <a:r>
                        <a:rPr lang="en-US" sz="1800" dirty="0">
                          <a:solidFill>
                            <a:srgbClr val="000000"/>
                          </a:solidFill>
                          <a:latin typeface="Times New Roman"/>
                          <a:ea typeface="Times New Roman"/>
                          <a:cs typeface="Times New Roman"/>
                        </a:rPr>
                        <a:t>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0.1175</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0.0073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0.0354</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Times New Roman"/>
                          <a:cs typeface="Times New Roman"/>
                        </a:rPr>
                        <a:t>0.1456</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0.1932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1.3488</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dirty="0">
                          <a:solidFill>
                            <a:srgbClr val="000000"/>
                          </a:solidFill>
                          <a:latin typeface="Times New Roman"/>
                          <a:ea typeface="Times New Roman"/>
                          <a:cs typeface="Times New Roman"/>
                        </a:rPr>
                        <a:t>0.10 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0.0653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0.0046</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0.0161</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0.0767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0.1489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1.6043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Times New Roman"/>
                          <a:cs typeface="Times New Roman"/>
                        </a:rPr>
                        <a:t>0.25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0.0386</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0.0029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0.0072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0.0429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Times New Roman"/>
                          <a:cs typeface="Times New Roman"/>
                        </a:rPr>
                        <a:t>0.1006</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Times New Roman"/>
                          <a:cs typeface="Times New Roman"/>
                        </a:rPr>
                        <a:t>1.9621</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3095">
                <a:tc>
                  <a:txBody>
                    <a:bodyPr/>
                    <a:lstStyle/>
                    <a:p>
                      <a:pPr marL="0" marR="0" algn="r">
                        <a:lnSpc>
                          <a:spcPct val="115000"/>
                        </a:lnSpc>
                        <a:spcBef>
                          <a:spcPts val="0"/>
                        </a:spcBef>
                        <a:spcAft>
                          <a:spcPts val="0"/>
                        </a:spcAft>
                      </a:pPr>
                      <a:r>
                        <a:rPr lang="en-US" sz="1800" b="1" dirty="0" err="1" smtClean="0">
                          <a:solidFill>
                            <a:srgbClr val="000000"/>
                          </a:solidFill>
                          <a:latin typeface="Times New Roman"/>
                          <a:ea typeface="Calibri"/>
                          <a:cs typeface="Times New Roman"/>
                        </a:rPr>
                        <a:t>Uncali_trad</a:t>
                      </a:r>
                      <a:r>
                        <a:rPr lang="en-US" sz="1800" dirty="0" smtClean="0">
                          <a:solidFill>
                            <a:srgbClr val="000000"/>
                          </a:solidFill>
                          <a:latin typeface="Times New Roman"/>
                          <a:ea typeface="Calibri"/>
                          <a:cs typeface="Times New Roman"/>
                        </a:rPr>
                        <a:t> </a:t>
                      </a:r>
                    </a:p>
                    <a:p>
                      <a:pPr marL="0" marR="0" algn="r">
                        <a:lnSpc>
                          <a:spcPct val="115000"/>
                        </a:lnSpc>
                        <a:spcBef>
                          <a:spcPts val="0"/>
                        </a:spcBef>
                        <a:spcAft>
                          <a:spcPts val="0"/>
                        </a:spcAft>
                      </a:pPr>
                      <a:r>
                        <a:rPr lang="en-US" sz="1800" dirty="0" smtClean="0">
                          <a:solidFill>
                            <a:srgbClr val="000000"/>
                          </a:solidFill>
                          <a:latin typeface="Times New Roman"/>
                          <a:ea typeface="Calibri"/>
                          <a:cs typeface="Times New Roman"/>
                        </a:rPr>
                        <a:t>0.01 </a:t>
                      </a:r>
                      <a:r>
                        <a:rPr lang="en-US" sz="1800" dirty="0">
                          <a:solidFill>
                            <a:srgbClr val="000000"/>
                          </a:solidFill>
                          <a:latin typeface="Times New Roman"/>
                          <a:ea typeface="Calibri"/>
                          <a:cs typeface="Times New Roman"/>
                        </a:rPr>
                        <a:t>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0.1234</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0.0257</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0.0480</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0.1456</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0.1530</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1.4707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Calibri"/>
                          <a:cs typeface="Times New Roman"/>
                        </a:rPr>
                        <a:t>0.10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0.0705</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0.0152</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0.0214</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0.0767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0.0810</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1.6305</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Calibri"/>
                          <a:cs typeface="Times New Roman"/>
                        </a:rPr>
                        <a:t>0.25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0.0440</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0.0105</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0.0095</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0.0429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-0.0243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1.9159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3095">
                <a:tc>
                  <a:txBody>
                    <a:bodyPr/>
                    <a:lstStyle/>
                    <a:p>
                      <a:pPr marL="0" marR="0" algn="r">
                        <a:lnSpc>
                          <a:spcPct val="115000"/>
                        </a:lnSpc>
                        <a:spcBef>
                          <a:spcPts val="0"/>
                        </a:spcBef>
                        <a:spcAft>
                          <a:spcPts val="0"/>
                        </a:spcAft>
                      </a:pPr>
                      <a:r>
                        <a:rPr lang="en-US" sz="1800" b="1" dirty="0" err="1">
                          <a:solidFill>
                            <a:srgbClr val="000000"/>
                          </a:solidFill>
                          <a:latin typeface="Times New Roman"/>
                          <a:ea typeface="Calibri"/>
                          <a:cs typeface="Times New Roman"/>
                        </a:rPr>
                        <a:t>Cali_trad</a:t>
                      </a:r>
                      <a:r>
                        <a:rPr lang="en-US" sz="1800" dirty="0">
                          <a:solidFill>
                            <a:srgbClr val="000000"/>
                          </a:solidFill>
                          <a:latin typeface="Times New Roman"/>
                          <a:ea typeface="Calibri"/>
                          <a:cs typeface="Times New Roman"/>
                        </a:rPr>
                        <a:t> 0.01 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0.1040</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0.0064</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0.0480</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0.1456</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0.2855</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1.2609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Calibri"/>
                          <a:cs typeface="Times New Roman"/>
                        </a:rPr>
                        <a:t>0.10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0.0593</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0.0040</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0.0214</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0.0767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0.2267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1.4582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Calibri"/>
                          <a:cs typeface="Times New Roman"/>
                        </a:rPr>
                        <a:t>0.25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0.0363</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0.0028</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0.0095</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0.0429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0.1547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1.7572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3095">
                <a:tc>
                  <a:txBody>
                    <a:bodyPr/>
                    <a:lstStyle/>
                    <a:p>
                      <a:pPr marL="0" marR="0" algn="r">
                        <a:lnSpc>
                          <a:spcPct val="115000"/>
                        </a:lnSpc>
                        <a:spcBef>
                          <a:spcPts val="0"/>
                        </a:spcBef>
                        <a:spcAft>
                          <a:spcPts val="0"/>
                        </a:spcAft>
                      </a:pPr>
                      <a:r>
                        <a:rPr lang="en-US" sz="1800" b="1" dirty="0" err="1">
                          <a:solidFill>
                            <a:srgbClr val="000000"/>
                          </a:solidFill>
                          <a:latin typeface="Times New Roman"/>
                          <a:ea typeface="Calibri"/>
                          <a:cs typeface="Times New Roman"/>
                        </a:rPr>
                        <a:t>Max_thr</a:t>
                      </a:r>
                      <a:r>
                        <a:rPr lang="en-US" sz="1800" dirty="0">
                          <a:solidFill>
                            <a:srgbClr val="000000"/>
                          </a:solidFill>
                          <a:latin typeface="Times New Roman"/>
                          <a:ea typeface="Calibri"/>
                          <a:cs typeface="Times New Roman"/>
                        </a:rPr>
                        <a:t> 0.01 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b="1" i="1" dirty="0">
                          <a:solidFill>
                            <a:srgbClr val="000000"/>
                          </a:solidFill>
                          <a:latin typeface="Times New Roman"/>
                          <a:ea typeface="Calibri"/>
                          <a:cs typeface="Times New Roman"/>
                        </a:rPr>
                        <a:t>0.1013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0.0097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0.0540</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0.1456</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0.3041</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1.2501</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a:solidFill>
                            <a:srgbClr val="000000"/>
                          </a:solidFill>
                          <a:latin typeface="Times New Roman"/>
                          <a:ea typeface="Calibri"/>
                          <a:cs typeface="Times New Roman"/>
                        </a:rPr>
                        <a:t>0.10 inch</a:t>
                      </a:r>
                      <a:endParaRPr lang="en-US" sz="18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b="1">
                          <a:solidFill>
                            <a:srgbClr val="000000"/>
                          </a:solidFill>
                          <a:latin typeface="Times New Roman"/>
                          <a:ea typeface="Calibri"/>
                          <a:cs typeface="Times New Roman"/>
                        </a:rPr>
                        <a:t>0.0586</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0.0059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0.0240</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0.0767</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a:solidFill>
                            <a:srgbClr val="000000"/>
                          </a:solidFill>
                          <a:latin typeface="Times New Roman"/>
                          <a:ea typeface="Calibri"/>
                          <a:cs typeface="Times New Roman"/>
                        </a:rPr>
                        <a:t>0.2357</a:t>
                      </a:r>
                      <a:endParaRPr lang="en-US" sz="190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1.4192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578">
                <a:tc>
                  <a:txBody>
                    <a:bodyPr/>
                    <a:lstStyle/>
                    <a:p>
                      <a:pPr marL="0" marR="0" algn="r">
                        <a:lnSpc>
                          <a:spcPct val="115000"/>
                        </a:lnSpc>
                        <a:spcBef>
                          <a:spcPts val="0"/>
                        </a:spcBef>
                        <a:spcAft>
                          <a:spcPts val="0"/>
                        </a:spcAft>
                      </a:pPr>
                      <a:r>
                        <a:rPr lang="en-US" sz="1800" dirty="0">
                          <a:solidFill>
                            <a:srgbClr val="000000"/>
                          </a:solidFill>
                          <a:latin typeface="Times New Roman"/>
                          <a:ea typeface="Calibri"/>
                          <a:cs typeface="Times New Roman"/>
                        </a:rPr>
                        <a:t>0.25 inch</a:t>
                      </a:r>
                      <a:endParaRPr lang="en-US" sz="18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b="1" dirty="0">
                          <a:solidFill>
                            <a:srgbClr val="000000"/>
                          </a:solidFill>
                          <a:latin typeface="Times New Roman"/>
                          <a:ea typeface="Calibri"/>
                          <a:cs typeface="Times New Roman"/>
                        </a:rPr>
                        <a:t>0.0359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0.0037</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0.0108</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0.0429</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0.1633</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900" dirty="0">
                          <a:solidFill>
                            <a:srgbClr val="000000"/>
                          </a:solidFill>
                          <a:latin typeface="Times New Roman"/>
                          <a:ea typeface="Calibri"/>
                          <a:cs typeface="Times New Roman"/>
                        </a:rPr>
                        <a:t>1.6722</a:t>
                      </a:r>
                      <a:endParaRPr lang="en-US" sz="1900" dirty="0">
                        <a:latin typeface="Calibri"/>
                        <a:ea typeface="Calibri"/>
                        <a:cs typeface="Times New Roman"/>
                      </a:endParaRPr>
                    </a:p>
                  </a:txBody>
                  <a:tcPr marL="36812" marR="368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#2</a:t>
            </a:r>
            <a:endParaRPr lang="en-US" dirty="0"/>
          </a:p>
        </p:txBody>
      </p:sp>
      <p:sp>
        <p:nvSpPr>
          <p:cNvPr id="3" name="Title 1"/>
          <p:cNvSpPr txBox="1">
            <a:spLocks/>
          </p:cNvSpPr>
          <p:nvPr/>
        </p:nvSpPr>
        <p:spPr>
          <a:xfrm>
            <a:off x="533400" y="16764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Two-parameter neighborhood approach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lvl="0"/>
            <a:r>
              <a:rPr lang="en-US" dirty="0" smtClean="0"/>
              <a:t>Two-parameter neighborhood approach</a:t>
            </a:r>
            <a:endParaRPr lang="en-US" dirty="0"/>
          </a:p>
        </p:txBody>
      </p:sp>
      <p:sp>
        <p:nvSpPr>
          <p:cNvPr id="3" name="Content Placeholder 2"/>
          <p:cNvSpPr txBox="1">
            <a:spLocks/>
          </p:cNvSpPr>
          <p:nvPr/>
        </p:nvSpPr>
        <p:spPr>
          <a:xfrm>
            <a:off x="152400" y="1189037"/>
            <a:ext cx="8534400" cy="4525963"/>
          </a:xfrm>
          <a:prstGeom prst="rect">
            <a:avLst/>
          </a:prstGeom>
        </p:spPr>
        <p:txBody>
          <a:bodyPr/>
          <a:lstStyle/>
          <a:p>
            <a:pPr marL="342900" indent="-342900">
              <a:spcBef>
                <a:spcPct val="20000"/>
              </a:spcBef>
              <a:buFont typeface="Arial" pitchFamily="34" charset="0"/>
              <a:buChar char="•"/>
              <a:defRPr/>
            </a:pPr>
            <a:r>
              <a:rPr lang="en-US" sz="3200" dirty="0" smtClean="0"/>
              <a:t>Neighborhoods: </a:t>
            </a:r>
            <a:r>
              <a:rPr lang="en-US" sz="3200" dirty="0" err="1" smtClean="0"/>
              <a:t>Theis</a:t>
            </a:r>
            <a:r>
              <a:rPr lang="en-US" sz="3200" dirty="0" smtClean="0"/>
              <a:t> et al. (2005), Ebert (2009)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Within a specified square area around a center point, the max or </a:t>
            </a:r>
            <a:r>
              <a:rPr lang="en-US" sz="3200" dirty="0" err="1" smtClean="0"/>
              <a:t>ave</a:t>
            </a:r>
            <a:r>
              <a:rPr lang="en-US" sz="3200" dirty="0" smtClean="0"/>
              <a:t> </a:t>
            </a:r>
            <a:r>
              <a:rPr lang="en-US" sz="3200" dirty="0" err="1" smtClean="0"/>
              <a:t>precip</a:t>
            </a:r>
            <a:r>
              <a:rPr lang="en-US" sz="3200" dirty="0" smtClean="0"/>
              <a:t>. amount is determined and binned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Number</a:t>
            </a:r>
            <a:r>
              <a:rPr kumimoji="0" lang="en-US" sz="3200" b="0" i="0" u="none" strike="noStrike" kern="1200" cap="none" spc="0" normalizeH="0" noProof="0" dirty="0" smtClean="0">
                <a:ln>
                  <a:noFill/>
                </a:ln>
                <a:solidFill>
                  <a:schemeClr val="tx1"/>
                </a:solidFill>
                <a:effectLst/>
                <a:uLnTx/>
                <a:uFillTx/>
                <a:latin typeface="+mn-lt"/>
                <a:ea typeface="+mn-ea"/>
                <a:cs typeface="+mn-cs"/>
              </a:rPr>
              <a:t> of points within the neighborhood that have forecast </a:t>
            </a:r>
            <a:r>
              <a:rPr kumimoji="0" lang="en-US" sz="3200" b="0" i="0" u="none" strike="noStrike" kern="1200" cap="none" spc="0" normalizeH="0" noProof="0" dirty="0" err="1" smtClean="0">
                <a:ln>
                  <a:noFill/>
                </a:ln>
                <a:solidFill>
                  <a:schemeClr val="tx1"/>
                </a:solidFill>
                <a:effectLst/>
                <a:uLnTx/>
                <a:uFillTx/>
                <a:latin typeface="+mn-lt"/>
                <a:ea typeface="+mn-ea"/>
                <a:cs typeface="+mn-cs"/>
              </a:rPr>
              <a:t>precip</a:t>
            </a:r>
            <a:r>
              <a:rPr kumimoji="0" lang="en-US" sz="3200" b="0" i="0" u="none" strike="noStrike" kern="1200" cap="none" spc="0" normalizeH="0" noProof="0" dirty="0" smtClean="0">
                <a:ln>
                  <a:noFill/>
                </a:ln>
                <a:solidFill>
                  <a:schemeClr val="tx1"/>
                </a:solidFill>
                <a:effectLst/>
                <a:uLnTx/>
                <a:uFillTx/>
                <a:latin typeface="+mn-lt"/>
                <a:ea typeface="+mn-ea"/>
                <a:cs typeface="+mn-cs"/>
              </a:rPr>
              <a:t>. amounts greater than a threshold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Spatially generated ensemble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Forecasts for each member</a:t>
            </a:r>
            <a:endParaRPr lang="en-US" sz="3200" noProof="0" dirty="0" smtClean="0"/>
          </a:p>
        </p:txBody>
      </p:sp>
      <p:graphicFrame>
        <p:nvGraphicFramePr>
          <p:cNvPr id="4" name="Table 3"/>
          <p:cNvGraphicFramePr>
            <a:graphicFrameLocks noGrp="1"/>
          </p:cNvGraphicFramePr>
          <p:nvPr/>
        </p:nvGraphicFramePr>
        <p:xfrm>
          <a:off x="6553200" y="4800600"/>
          <a:ext cx="2133600" cy="1905000"/>
        </p:xfrm>
        <a:graphic>
          <a:graphicData uri="http://schemas.openxmlformats.org/drawingml/2006/table">
            <a:tbl>
              <a:tblPr firstRow="1" bandRow="1">
                <a:tableStyleId>{5C22544A-7EE6-4342-B048-85BDC9FD1C3A}</a:tableStyleId>
              </a:tblPr>
              <a:tblGrid>
                <a:gridCol w="711200"/>
                <a:gridCol w="711200"/>
                <a:gridCol w="711200"/>
              </a:tblGrid>
              <a:tr h="635000">
                <a:tc>
                  <a:txBody>
                    <a:bodyPr/>
                    <a:lstStyle/>
                    <a:p>
                      <a:pPr algn="ctr"/>
                      <a:r>
                        <a:rPr lang="en-US" b="1" baseline="0" dirty="0" smtClean="0">
                          <a:solidFill>
                            <a:schemeClr val="tx1"/>
                          </a:solidFill>
                        </a:rPr>
                        <a:t>1</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2</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3</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635000">
                <a:tc>
                  <a:txBody>
                    <a:bodyPr/>
                    <a:lstStyle/>
                    <a:p>
                      <a:pPr algn="ctr"/>
                      <a:r>
                        <a:rPr lang="en-US" b="1" baseline="0" dirty="0" smtClean="0">
                          <a:solidFill>
                            <a:schemeClr val="tx1"/>
                          </a:solidFill>
                        </a:rPr>
                        <a:t>4</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5</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6</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635000">
                <a:tc>
                  <a:txBody>
                    <a:bodyPr/>
                    <a:lstStyle/>
                    <a:p>
                      <a:pPr algn="ctr"/>
                      <a:r>
                        <a:rPr lang="en-US" b="1" baseline="0" dirty="0" smtClean="0">
                          <a:solidFill>
                            <a:schemeClr val="tx1"/>
                          </a:solidFill>
                        </a:rPr>
                        <a:t>7</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8</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b="1" baseline="0" dirty="0" smtClean="0">
                          <a:solidFill>
                            <a:schemeClr val="tx1"/>
                          </a:solidFill>
                        </a:rPr>
                        <a:t>9</a:t>
                      </a:r>
                      <a:endParaRPr lang="en-US" b="1"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5" name="TextBox 4"/>
          <p:cNvSpPr txBox="1"/>
          <p:nvPr/>
        </p:nvSpPr>
        <p:spPr>
          <a:xfrm>
            <a:off x="6553200" y="4431268"/>
            <a:ext cx="2133600" cy="400110"/>
          </a:xfrm>
          <a:prstGeom prst="rect">
            <a:avLst/>
          </a:prstGeom>
          <a:noFill/>
        </p:spPr>
        <p:txBody>
          <a:bodyPr wrap="square" rtlCol="0">
            <a:spAutoFit/>
          </a:bodyPr>
          <a:lstStyle/>
          <a:p>
            <a:r>
              <a:rPr lang="en-US" sz="2000" dirty="0" smtClean="0"/>
              <a:t>3x3 Neighborhood</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219200"/>
          <a:ext cx="8839200" cy="5152644"/>
        </p:xfrm>
        <a:graphic>
          <a:graphicData uri="http://schemas.openxmlformats.org/drawingml/2006/table">
            <a:tbl>
              <a:tblPr/>
              <a:tblGrid>
                <a:gridCol w="1104900"/>
                <a:gridCol w="1104900"/>
                <a:gridCol w="1104900"/>
                <a:gridCol w="1104900"/>
                <a:gridCol w="1104900"/>
                <a:gridCol w="1104900"/>
                <a:gridCol w="1104900"/>
                <a:gridCol w="1104900"/>
              </a:tblGrid>
              <a:tr h="190500">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Member</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Score</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gn="ctr">
                        <a:lnSpc>
                          <a:spcPct val="115000"/>
                        </a:lnSpc>
                        <a:spcBef>
                          <a:spcPts val="0"/>
                        </a:spcBef>
                        <a:spcAft>
                          <a:spcPts val="0"/>
                        </a:spcAft>
                      </a:pPr>
                      <a:endParaRPr lang="en-US" sz="1800" dirty="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BS</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Reli</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Resol</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Uncert</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BSS</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Bias</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ROC area</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0.01 inch</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Mem1</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0.1043</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0.0279</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0.0691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0.2836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1.4890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0.862</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Mem2</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0.1113</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0.0299</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0.0642</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0.1456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0.2354</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1.4252</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0.850</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Mem3</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0.1091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0.0261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0.0626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0.1456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0.2507</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1.0603</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0.829</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Mem4</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0.1102</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0.0271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0.0625</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0.1456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0.2430</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1.1854</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0.835</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Mem5</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0.1109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0.0280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0.0628</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0.2385</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1.2827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0.836</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Mem6</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0.0990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0.0232</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0.0699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0.3203</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1.1532</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0.860</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Mem7</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0.1037</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0.0270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0.0690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0.2881</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1.4137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0.863</a:t>
                      </a:r>
                      <a:endParaRPr lang="en-US" sz="2400" dirty="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Mem8</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0.0988</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0.0235</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0.0703</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0.3218</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1.1730</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0.861</a:t>
                      </a:r>
                      <a:endParaRPr lang="en-US" sz="2400" dirty="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Mem9</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0.0996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0.0239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0.0699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0.3163</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0.9587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0.861</a:t>
                      </a:r>
                      <a:endParaRPr lang="en-US" sz="2400" dirty="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Mem10</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0.1007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0.0252</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0.0701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0.3085</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Calibri"/>
                          <a:cs typeface="Times New Roman"/>
                        </a:rPr>
                        <a:t>1.3627</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Calibri"/>
                          <a:cs typeface="Times New Roman"/>
                        </a:rPr>
                        <a:t>0.869</a:t>
                      </a:r>
                      <a:endParaRPr lang="en-US" sz="2400" dirty="0">
                        <a:latin typeface="Calibri"/>
                        <a:ea typeface="Calibri"/>
                        <a:cs typeface="Times New Roman"/>
                      </a:endParaRPr>
                    </a:p>
                  </a:txBody>
                  <a:tcPr marL="68580" marR="68580" marT="0" marB="0" anchor="ctr">
                    <a:lnL>
                      <a:noFill/>
                    </a:lnL>
                    <a:lnR>
                      <a:noFill/>
                    </a:lnR>
                    <a:lnT>
                      <a:noFill/>
                    </a:lnT>
                    <a:lnB>
                      <a:noFill/>
                    </a:lnB>
                  </a:tcPr>
                </a:tc>
              </a:tr>
            </a:tbl>
          </a:graphicData>
        </a:graphic>
      </p:graphicFrame>
      <p:sp>
        <p:nvSpPr>
          <p:cNvPr id="3" name="Rectangle 1"/>
          <p:cNvSpPr>
            <a:spLocks noChangeArrowheads="1"/>
          </p:cNvSpPr>
          <p:nvPr/>
        </p:nvSpPr>
        <p:spPr bwMode="auto">
          <a:xfrm>
            <a:off x="1066800" y="386715"/>
            <a:ext cx="7315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Statistics for</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Ave_nbh</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(15x15 </a:t>
            </a:r>
            <a:r>
              <a:rPr kumimoji="0" lang="en-US" sz="40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g.p</a:t>
            </a:r>
            <a:r>
              <a:rPr kumimoji="0" lang="en-US" sz="4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th1"/>
          <p:cNvPicPr/>
          <p:nvPr/>
        </p:nvPicPr>
        <p:blipFill>
          <a:blip r:embed="rId3" cstate="print"/>
          <a:srcRect t="10769"/>
          <a:stretch>
            <a:fillRect/>
          </a:stretch>
        </p:blipFill>
        <p:spPr bwMode="auto">
          <a:xfrm>
            <a:off x="1600200" y="1371600"/>
            <a:ext cx="5791200" cy="5334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Scatterplot</a:t>
            </a:r>
            <a:r>
              <a:rPr lang="en-US" sz="4400" dirty="0" smtClean="0">
                <a:latin typeface="+mj-lt"/>
                <a:ea typeface="+mj-ea"/>
                <a:cs typeface="+mj-cs"/>
              </a:rPr>
              <a:t> of Brier scores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(0.01 inch threshold)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th2"/>
          <p:cNvPicPr>
            <a:picLocks noChangeAspect="1"/>
          </p:cNvPicPr>
          <p:nvPr/>
        </p:nvPicPr>
        <p:blipFill>
          <a:blip r:embed="rId2" cstate="print"/>
          <a:srcRect t="11667"/>
          <a:stretch>
            <a:fillRect/>
          </a:stretch>
        </p:blipFill>
        <p:spPr bwMode="auto">
          <a:xfrm>
            <a:off x="152400" y="1676400"/>
            <a:ext cx="4556485" cy="4038600"/>
          </a:xfrm>
          <a:prstGeom prst="rect">
            <a:avLst/>
          </a:prstGeom>
          <a:noFill/>
          <a:ln w="9525">
            <a:noFill/>
            <a:miter lim="800000"/>
            <a:headEnd/>
            <a:tailEnd/>
          </a:ln>
        </p:spPr>
      </p:pic>
      <p:pic>
        <p:nvPicPr>
          <p:cNvPr id="3" name="Picture 2" descr="image_th3"/>
          <p:cNvPicPr>
            <a:picLocks noChangeAspect="1"/>
          </p:cNvPicPr>
          <p:nvPr/>
        </p:nvPicPr>
        <p:blipFill>
          <a:blip r:embed="rId3" cstate="print"/>
          <a:srcRect t="11667"/>
          <a:stretch>
            <a:fillRect/>
          </a:stretch>
        </p:blipFill>
        <p:spPr bwMode="auto">
          <a:xfrm>
            <a:off x="4587515" y="1676400"/>
            <a:ext cx="4556485" cy="4038600"/>
          </a:xfrm>
          <a:prstGeom prst="rect">
            <a:avLst/>
          </a:prstGeom>
          <a:noFill/>
          <a:ln w="9525">
            <a:noFill/>
            <a:miter lim="800000"/>
            <a:headEnd/>
            <a:tailEnd/>
          </a:ln>
        </p:spPr>
      </p:pic>
      <p:sp>
        <p:nvSpPr>
          <p:cNvPr id="4" name="Title 1"/>
          <p:cNvSpPr txBox="1">
            <a:spLocks/>
          </p:cNvSpPr>
          <p:nvPr/>
        </p:nvSpPr>
        <p:spPr>
          <a:xfrm>
            <a:off x="457200" y="274638"/>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Scatterplot</a:t>
            </a:r>
            <a:r>
              <a:rPr lang="en-US" sz="4400" dirty="0" smtClean="0">
                <a:latin typeface="+mj-lt"/>
                <a:ea typeface="+mj-ea"/>
                <a:cs typeface="+mj-cs"/>
              </a:rPr>
              <a:t> of Brier scores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(0.10 and 0.25 inch thresholds)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vs. Deterministic</a:t>
            </a:r>
            <a:endParaRPr lang="en-US" dirty="0"/>
          </a:p>
        </p:txBody>
      </p:sp>
      <p:sp>
        <p:nvSpPr>
          <p:cNvPr id="3" name="Content Placeholder 2"/>
          <p:cNvSpPr>
            <a:spLocks noGrp="1"/>
          </p:cNvSpPr>
          <p:nvPr>
            <p:ph idx="1"/>
          </p:nvPr>
        </p:nvSpPr>
        <p:spPr/>
        <p:txBody>
          <a:bodyPr/>
          <a:lstStyle/>
          <a:p>
            <a:r>
              <a:rPr lang="en-US" dirty="0" smtClean="0"/>
              <a:t>Probabilistic forecasts provide uncertainty</a:t>
            </a:r>
          </a:p>
          <a:p>
            <a:r>
              <a:rPr lang="en-US" dirty="0" smtClean="0"/>
              <a:t>Small errors in forecast’s initial conditions grow exponentially (</a:t>
            </a:r>
            <a:r>
              <a:rPr lang="en-US" dirty="0" err="1" smtClean="0"/>
              <a:t>Hamill</a:t>
            </a:r>
            <a:r>
              <a:rPr lang="en-US" dirty="0" smtClean="0"/>
              <a:t> and </a:t>
            </a:r>
            <a:r>
              <a:rPr lang="en-US" dirty="0" err="1" smtClean="0"/>
              <a:t>Colucci</a:t>
            </a:r>
            <a:r>
              <a:rPr lang="en-US" dirty="0" smtClean="0"/>
              <a:t> 1997)</a:t>
            </a:r>
          </a:p>
          <a:p>
            <a:r>
              <a:rPr lang="en-US" dirty="0" smtClean="0"/>
              <a:t>Ensemble mean forecasts tend to be more skillful (Smith and Mullen 1993, Ebert 2001, </a:t>
            </a:r>
            <a:r>
              <a:rPr lang="en-US" dirty="0" err="1" smtClean="0"/>
              <a:t>Chakraborty</a:t>
            </a:r>
            <a:r>
              <a:rPr lang="en-US" dirty="0" smtClean="0"/>
              <a:t> and </a:t>
            </a:r>
            <a:r>
              <a:rPr lang="en-US" dirty="0" err="1" smtClean="0"/>
              <a:t>Krishnamurti</a:t>
            </a:r>
            <a:r>
              <a:rPr lang="en-US" dirty="0" smtClean="0"/>
              <a:t> 2006)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#3</a:t>
            </a:r>
            <a:endParaRPr lang="en-US" dirty="0"/>
          </a:p>
        </p:txBody>
      </p:sp>
      <p:sp>
        <p:nvSpPr>
          <p:cNvPr id="3" name="Title 1"/>
          <p:cNvSpPr txBox="1">
            <a:spLocks/>
          </p:cNvSpPr>
          <p:nvPr/>
        </p:nvSpPr>
        <p:spPr>
          <a:xfrm>
            <a:off x="533400" y="16764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Combination of methods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Combination of methods</a:t>
            </a:r>
            <a:endParaRPr lang="en-US" dirty="0"/>
          </a:p>
        </p:txBody>
      </p:sp>
      <p:sp>
        <p:nvSpPr>
          <p:cNvPr id="3"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Considers</a:t>
            </a:r>
            <a:r>
              <a:rPr kumimoji="0" lang="en-US" sz="3200" b="0" i="0" u="none" strike="noStrike" kern="1200" cap="none" spc="0" normalizeH="0" noProof="0" dirty="0" smtClean="0">
                <a:ln>
                  <a:noFill/>
                </a:ln>
                <a:solidFill>
                  <a:schemeClr val="tx1"/>
                </a:solidFill>
                <a:effectLst/>
                <a:uLnTx/>
                <a:uFillTx/>
                <a:latin typeface="+mn-lt"/>
                <a:ea typeface="+mn-ea"/>
                <a:cs typeface="+mn-cs"/>
              </a:rPr>
              <a:t> each method as an ensemble member that itself consists of ensemble members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Uses the different POP tables to determine POPs for each method, then averages POPs</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Different</a:t>
            </a:r>
            <a:r>
              <a:rPr kumimoji="0" lang="en-US" sz="3200" b="0" i="0" u="none" strike="noStrike" kern="1200" cap="none" spc="0" normalizeH="0" noProof="0" dirty="0" smtClean="0">
                <a:ln>
                  <a:noFill/>
                </a:ln>
                <a:solidFill>
                  <a:schemeClr val="tx1"/>
                </a:solidFill>
                <a:effectLst/>
                <a:uLnTx/>
                <a:uFillTx/>
                <a:latin typeface="+mn-lt"/>
                <a:ea typeface="+mn-ea"/>
                <a:cs typeface="+mn-cs"/>
              </a:rPr>
              <a:t> trends in POP fields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Many variations of the</a:t>
            </a:r>
            <a:r>
              <a:rPr kumimoji="0" lang="en-US" sz="3200" b="0" i="0" u="none" strike="noStrike" kern="1200" cap="none" spc="0" normalizeH="0" noProof="0" dirty="0" smtClean="0">
                <a:ln>
                  <a:noFill/>
                </a:ln>
                <a:solidFill>
                  <a:schemeClr val="tx1"/>
                </a:solidFill>
                <a:effectLst/>
                <a:uLnTx/>
                <a:uFillTx/>
                <a:latin typeface="+mn-lt"/>
                <a:ea typeface="+mn-ea"/>
                <a:cs typeface="+mn-cs"/>
              </a:rPr>
              <a:t> approach</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569720"/>
          <a:ext cx="8763000" cy="3890772"/>
        </p:xfrm>
        <a:graphic>
          <a:graphicData uri="http://schemas.openxmlformats.org/drawingml/2006/table">
            <a:tbl>
              <a:tblPr/>
              <a:tblGrid>
                <a:gridCol w="1095375"/>
                <a:gridCol w="1095375"/>
                <a:gridCol w="1095375"/>
                <a:gridCol w="1095375"/>
                <a:gridCol w="1095375"/>
                <a:gridCol w="1095375"/>
                <a:gridCol w="1095375"/>
                <a:gridCol w="1095375"/>
              </a:tblGrid>
              <a:tr h="190500">
                <a:tc>
                  <a:txBody>
                    <a:bodyPr/>
                    <a:lstStyle/>
                    <a:p>
                      <a:pPr marL="0" marR="0" algn="ctr">
                        <a:lnSpc>
                          <a:spcPct val="115000"/>
                        </a:lnSpc>
                        <a:spcBef>
                          <a:spcPts val="0"/>
                        </a:spcBef>
                        <a:spcAft>
                          <a:spcPts val="0"/>
                        </a:spcAft>
                      </a:pPr>
                      <a:endParaRPr lang="en-US" sz="1800" dirty="0">
                        <a:solidFill>
                          <a:srgbClr val="000000"/>
                        </a:solidFill>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Times New Roman"/>
                        </a:rPr>
                        <a:t>Score</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Threshold</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Times New Roman"/>
                        </a:rPr>
                        <a:t>BS</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Times New Roman"/>
                        </a:rPr>
                        <a:t>Reli</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Times New Roman"/>
                        </a:rPr>
                        <a:t>Resol</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Times New Roman"/>
                        </a:rPr>
                        <a:t>Uncert</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Times New Roman"/>
                          <a:ea typeface="Times New Roman"/>
                          <a:cs typeface="Times New Roman"/>
                        </a:rPr>
                        <a:t>BSS</a:t>
                      </a:r>
                      <a:endParaRPr lang="en-US" sz="18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Times New Roman"/>
                        </a:rPr>
                        <a:t>Bias</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Times New Roman"/>
                          <a:ea typeface="Times New Roman"/>
                          <a:cs typeface="Times New Roman"/>
                        </a:rPr>
                        <a:t>ROC area</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0"/>
                        </a:spcAft>
                      </a:pPr>
                      <a:r>
                        <a:rPr lang="en-US" sz="1800" dirty="0" smtClean="0">
                          <a:solidFill>
                            <a:srgbClr val="000000"/>
                          </a:solidFill>
                          <a:latin typeface="Times New Roman"/>
                          <a:ea typeface="Calibri"/>
                          <a:cs typeface="Times New Roman"/>
                        </a:rPr>
                        <a:t>3x3</a:t>
                      </a:r>
                      <a:endParaRPr lang="en-US" sz="18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0.01 inch</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0.0995</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0.0097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0.0559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0.1456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0.3170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1.3098</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0.818</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0.10 inch</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0.0573</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0.0061</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0.0255</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0.0767</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0.2529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1.5435</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0.872</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0.25 inch</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0.0349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0.0039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0.0119</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0.0429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0.1870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1.8700</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0.894</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dirty="0" smtClean="0">
                          <a:solidFill>
                            <a:srgbClr val="000000"/>
                          </a:solidFill>
                          <a:latin typeface="Times New Roman"/>
                          <a:ea typeface="Calibri"/>
                          <a:cs typeface="Times New Roman"/>
                        </a:rPr>
                        <a:t>15x15</a:t>
                      </a:r>
                      <a:endParaRPr lang="en-US" sz="18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dirty="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dirty="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endParaRPr lang="en-US" sz="2400">
                        <a:solidFill>
                          <a:srgbClr val="000000"/>
                        </a:solidFill>
                        <a:latin typeface="Times New Roman"/>
                        <a:ea typeface="Times New Roman"/>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0.01 inch</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0.0959</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0.0104</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0.0601</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0.1456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0.3411</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1.2512</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0.875</a:t>
                      </a:r>
                      <a:endParaRPr lang="en-US" sz="240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a:solidFill>
                            <a:srgbClr val="000000"/>
                          </a:solidFill>
                          <a:latin typeface="Times New Roman"/>
                          <a:ea typeface="Calibri"/>
                          <a:cs typeface="Times New Roman"/>
                        </a:rPr>
                        <a:t>0.10 inch</a:t>
                      </a:r>
                      <a:endParaRPr lang="en-US" sz="18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0.0556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0.0066</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a:solidFill>
                            <a:srgbClr val="000000"/>
                          </a:solidFill>
                          <a:latin typeface="Times New Roman"/>
                          <a:ea typeface="Times New Roman"/>
                          <a:cs typeface="Times New Roman"/>
                        </a:rPr>
                        <a:t>0.0278</a:t>
                      </a:r>
                      <a:endParaRPr lang="en-US" sz="240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0.0767</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0.2759</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1.4126</a:t>
                      </a:r>
                      <a:endParaRPr lang="en-US" sz="2400" dirty="0">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0.903</a:t>
                      </a:r>
                      <a:endParaRPr lang="en-US" sz="2400" dirty="0">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gn="ctr">
                        <a:lnSpc>
                          <a:spcPct val="115000"/>
                        </a:lnSpc>
                        <a:spcBef>
                          <a:spcPts val="0"/>
                        </a:spcBef>
                        <a:spcAft>
                          <a:spcPts val="0"/>
                        </a:spcAft>
                      </a:pPr>
                      <a:r>
                        <a:rPr lang="en-US" sz="1800" dirty="0">
                          <a:solidFill>
                            <a:srgbClr val="000000"/>
                          </a:solidFill>
                          <a:latin typeface="Times New Roman"/>
                          <a:ea typeface="Calibri"/>
                          <a:cs typeface="Times New Roman"/>
                        </a:rPr>
                        <a:t>0.25 inch</a:t>
                      </a:r>
                      <a:endParaRPr lang="en-US" sz="18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0.0340</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0.0042</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0.0131</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0.0429</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0.2083</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1.6498</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000000"/>
                          </a:solidFill>
                          <a:latin typeface="Times New Roman"/>
                          <a:ea typeface="Times New Roman"/>
                          <a:cs typeface="Times New Roman"/>
                        </a:rPr>
                        <a:t>0.916</a:t>
                      </a:r>
                      <a:endParaRPr lang="en-US" sz="2400" dirty="0">
                        <a:latin typeface="Calibri"/>
                        <a:ea typeface="Calibri"/>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08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5" name="Rectangle 9"/>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8090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8" name="Rectangle 12"/>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809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909"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381000"/>
            <a:ext cx="6766784" cy="1038225"/>
          </a:xfrm>
          <a:prstGeom prst="rect">
            <a:avLst/>
          </a:prstGeom>
          <a:noFill/>
        </p:spPr>
      </p:pic>
      <p:sp>
        <p:nvSpPr>
          <p:cNvPr id="15" name="TextBox 14"/>
          <p:cNvSpPr txBox="1"/>
          <p:nvPr/>
        </p:nvSpPr>
        <p:spPr>
          <a:xfrm>
            <a:off x="762000" y="5648980"/>
            <a:ext cx="7696200" cy="523220"/>
          </a:xfrm>
          <a:prstGeom prst="rect">
            <a:avLst/>
          </a:prstGeom>
          <a:noFill/>
        </p:spPr>
        <p:txBody>
          <a:bodyPr wrap="square" rtlCol="0">
            <a:spAutoFit/>
          </a:bodyPr>
          <a:lstStyle/>
          <a:p>
            <a:r>
              <a:rPr lang="en-US" sz="2800" dirty="0" smtClean="0"/>
              <a:t>P-value (compared to </a:t>
            </a:r>
            <a:r>
              <a:rPr lang="en-US" sz="2800" dirty="0" err="1" smtClean="0"/>
              <a:t>Cali_trad</a:t>
            </a:r>
            <a:r>
              <a:rPr lang="en-US" sz="2800" dirty="0" smtClean="0"/>
              <a:t>):  0.07884 (90% C.I.)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hristopher Schaffer\Desktop\Master's thesis\imagePOP20070423_2_1combo.jpg"/>
          <p:cNvPicPr>
            <a:picLocks noChangeAspect="1" noChangeArrowheads="1"/>
          </p:cNvPicPr>
          <p:nvPr/>
        </p:nvPicPr>
        <p:blipFill>
          <a:blip r:embed="rId2" cstate="print"/>
          <a:srcRect/>
          <a:stretch>
            <a:fillRect/>
          </a:stretch>
        </p:blipFill>
        <p:spPr bwMode="auto">
          <a:xfrm>
            <a:off x="304800" y="1219200"/>
            <a:ext cx="8587679" cy="5486400"/>
          </a:xfrm>
          <a:prstGeom prst="rect">
            <a:avLst/>
          </a:prstGeom>
          <a:noFill/>
        </p:spPr>
      </p:pic>
      <p:sp>
        <p:nvSpPr>
          <p:cNvPr id="3" name="Title 1"/>
          <p:cNvSpPr txBox="1">
            <a:spLocks/>
          </p:cNvSpPr>
          <p:nvPr/>
        </p:nvSpPr>
        <p:spPr>
          <a:xfrm>
            <a:off x="1143000" y="350838"/>
            <a:ext cx="6477000" cy="1401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Combination approach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hristopher Schaffer\Desktop\Master's thesis\imageMaxthr20070423_2_1.jpg"/>
          <p:cNvPicPr>
            <a:picLocks noChangeAspect="1" noChangeArrowheads="1"/>
          </p:cNvPicPr>
          <p:nvPr/>
        </p:nvPicPr>
        <p:blipFill>
          <a:blip r:embed="rId2" cstate="print"/>
          <a:srcRect/>
          <a:stretch>
            <a:fillRect/>
          </a:stretch>
        </p:blipFill>
        <p:spPr bwMode="auto">
          <a:xfrm>
            <a:off x="228600" y="1219200"/>
            <a:ext cx="8629455" cy="5486400"/>
          </a:xfrm>
          <a:prstGeom prst="rect">
            <a:avLst/>
          </a:prstGeom>
          <a:noFill/>
        </p:spPr>
      </p:pic>
      <p:sp>
        <p:nvSpPr>
          <p:cNvPr id="3" name="Title 1"/>
          <p:cNvSpPr txBox="1">
            <a:spLocks/>
          </p:cNvSpPr>
          <p:nvPr/>
        </p:nvSpPr>
        <p:spPr>
          <a:xfrm>
            <a:off x="1143000" y="350838"/>
            <a:ext cx="6477000" cy="14017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Max_thr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Conclusions</a:t>
            </a:r>
            <a:endParaRPr lang="en-US" dirty="0"/>
          </a:p>
        </p:txBody>
      </p:sp>
      <p:sp>
        <p:nvSpPr>
          <p:cNvPr id="3" name="Content Placeholder 2"/>
          <p:cNvSpPr txBox="1">
            <a:spLocks/>
          </p:cNvSpPr>
          <p:nvPr/>
        </p:nvSpPr>
        <p:spPr>
          <a:xfrm>
            <a:off x="0" y="1295400"/>
            <a:ext cx="9144000" cy="5105400"/>
          </a:xfrm>
          <a:prstGeom prst="rect">
            <a:avLst/>
          </a:prstGeom>
        </p:spPr>
        <p:txBody>
          <a:bodyPr/>
          <a:lstStyle/>
          <a:p>
            <a:pPr marL="800100" lvl="1" indent="-342900">
              <a:spcBef>
                <a:spcPct val="20000"/>
              </a:spcBef>
              <a:buFont typeface="Arial" pitchFamily="34" charset="0"/>
              <a:buChar char="•"/>
            </a:pPr>
            <a:r>
              <a:rPr lang="en-US" sz="2400" dirty="0" smtClean="0"/>
              <a:t>Two-parameter point forecast approach</a:t>
            </a:r>
          </a:p>
          <a:p>
            <a:pPr marL="1257300" lvl="2" indent="-342900">
              <a:spcBef>
                <a:spcPct val="20000"/>
              </a:spcBef>
              <a:buFont typeface="Arial" pitchFamily="34" charset="0"/>
              <a:buChar char="•"/>
            </a:pPr>
            <a:r>
              <a:rPr lang="en-US" sz="2400" dirty="0" smtClean="0"/>
              <a:t>Improvements over </a:t>
            </a:r>
            <a:r>
              <a:rPr lang="en-US" sz="2400" dirty="0" err="1" smtClean="0"/>
              <a:t>Cali_trad</a:t>
            </a:r>
            <a:r>
              <a:rPr lang="en-US" sz="2400" dirty="0" smtClean="0"/>
              <a:t>, which encouraged the development of other approaches  </a:t>
            </a:r>
          </a:p>
          <a:p>
            <a:pPr marL="800100" lvl="1" indent="-342900">
              <a:spcBef>
                <a:spcPct val="20000"/>
              </a:spcBef>
              <a:buFont typeface="Arial" pitchFamily="34" charset="0"/>
              <a:buChar char="•"/>
            </a:pPr>
            <a:r>
              <a:rPr lang="en-US" sz="2400" dirty="0" smtClean="0"/>
              <a:t>Two-parameter neighborhood approach</a:t>
            </a:r>
          </a:p>
          <a:p>
            <a:pPr marL="1257300" lvl="2" indent="-342900">
              <a:spcBef>
                <a:spcPct val="20000"/>
              </a:spcBef>
              <a:buFont typeface="Arial" pitchFamily="34" charset="0"/>
              <a:buChar char="•"/>
            </a:pPr>
            <a:r>
              <a:rPr lang="en-US" sz="2400" dirty="0" smtClean="0"/>
              <a:t>Deterministic, but comparable to </a:t>
            </a:r>
            <a:r>
              <a:rPr lang="en-US" sz="2400" dirty="0" err="1" smtClean="0"/>
              <a:t>Cali_trad</a:t>
            </a:r>
            <a:endParaRPr lang="en-US" sz="2400" dirty="0" smtClean="0"/>
          </a:p>
          <a:p>
            <a:pPr marL="1257300" lvl="2" indent="-342900">
              <a:spcBef>
                <a:spcPct val="20000"/>
              </a:spcBef>
              <a:buFont typeface="Arial" pitchFamily="34" charset="0"/>
              <a:buChar char="•"/>
            </a:pPr>
            <a:r>
              <a:rPr lang="en-US" sz="2400" dirty="0" smtClean="0"/>
              <a:t>Improvements due to spatial ensembles</a:t>
            </a:r>
          </a:p>
          <a:p>
            <a:pPr marL="1257300" lvl="2" indent="-342900">
              <a:spcBef>
                <a:spcPct val="20000"/>
              </a:spcBef>
              <a:buFont typeface="Arial" pitchFamily="34" charset="0"/>
              <a:buChar char="•"/>
            </a:pPr>
            <a:r>
              <a:rPr lang="en-US" sz="2400" dirty="0" smtClean="0"/>
              <a:t>Increased neighborhood size led to better Brier scores</a:t>
            </a:r>
          </a:p>
          <a:p>
            <a:pPr marL="800100" lvl="1" indent="-342900">
              <a:spcBef>
                <a:spcPct val="20000"/>
              </a:spcBef>
              <a:buFont typeface="Arial" pitchFamily="34" charset="0"/>
              <a:buChar char="•"/>
            </a:pPr>
            <a:r>
              <a:rPr lang="en-US" sz="2400" dirty="0" smtClean="0"/>
              <a:t>Combination approach</a:t>
            </a:r>
          </a:p>
          <a:p>
            <a:pPr marL="1257300" lvl="2" indent="-342900">
              <a:spcBef>
                <a:spcPct val="20000"/>
              </a:spcBef>
              <a:buFont typeface="Arial" pitchFamily="34" charset="0"/>
              <a:buChar char="•"/>
            </a:pPr>
            <a:r>
              <a:rPr lang="en-US" sz="2400" dirty="0" smtClean="0"/>
              <a:t>Brings several methods/approaches together by averaging POPs</a:t>
            </a:r>
          </a:p>
          <a:p>
            <a:pPr marL="1257300" lvl="2" indent="-342900">
              <a:spcBef>
                <a:spcPct val="20000"/>
              </a:spcBef>
              <a:buFont typeface="Arial" pitchFamily="34" charset="0"/>
              <a:buChar char="•"/>
            </a:pPr>
            <a:r>
              <a:rPr lang="en-US" sz="2400" dirty="0" smtClean="0"/>
              <a:t>Statistically significantly different Brier scores compared to </a:t>
            </a:r>
            <a:r>
              <a:rPr lang="en-US" sz="2400" dirty="0" err="1" smtClean="0"/>
              <a:t>Cali_trad</a:t>
            </a:r>
            <a:r>
              <a:rPr lang="en-US" sz="2400" dirty="0" smtClean="0"/>
              <a:t> at 90% C.I.</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0"/>
            <a:ext cx="8229600" cy="1143000"/>
          </a:xfrm>
        </p:spPr>
        <p:txBody>
          <a:bodyPr>
            <a:noAutofit/>
          </a:bodyPr>
          <a:lstStyle/>
          <a:p>
            <a:r>
              <a:rPr lang="en-US" sz="2400" dirty="0" smtClean="0"/>
              <a:t>This research was funded in part by National Science Foundation grants ATM-0537043 and ATM-0848200, with funds from the American Recovery and Reinvestment Act of 2009. </a:t>
            </a:r>
            <a:endParaRPr lang="en-US" sz="2400" dirty="0"/>
          </a:p>
        </p:txBody>
      </p:sp>
      <p:sp>
        <p:nvSpPr>
          <p:cNvPr id="3" name="Content Placeholder 2"/>
          <p:cNvSpPr txBox="1">
            <a:spLocks/>
          </p:cNvSpPr>
          <p:nvPr/>
        </p:nvSpPr>
        <p:spPr>
          <a:xfrm>
            <a:off x="457200" y="1295400"/>
            <a:ext cx="8229600" cy="510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p:txBody>
      </p:sp>
      <p:sp>
        <p:nvSpPr>
          <p:cNvPr id="5" name="TextBox 4"/>
          <p:cNvSpPr txBox="1"/>
          <p:nvPr/>
        </p:nvSpPr>
        <p:spPr>
          <a:xfrm>
            <a:off x="457200" y="2126159"/>
            <a:ext cx="8305800" cy="769441"/>
          </a:xfrm>
          <a:prstGeom prst="rect">
            <a:avLst/>
          </a:prstGeom>
          <a:noFill/>
        </p:spPr>
        <p:txBody>
          <a:bodyPr wrap="square" rtlCol="0">
            <a:spAutoFit/>
          </a:bodyPr>
          <a:lstStyle/>
          <a:p>
            <a:pPr algn="ctr"/>
            <a:r>
              <a:rPr lang="en-US" sz="4400" dirty="0" smtClean="0"/>
              <a:t>christopher.schaffer@noaa.gov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Gallus and Segal (2004) and </a:t>
            </a:r>
            <a:br>
              <a:rPr lang="en-US" dirty="0" smtClean="0"/>
            </a:br>
            <a:r>
              <a:rPr lang="en-US" dirty="0" smtClean="0"/>
              <a:t>Gallus et al. (2007)</a:t>
            </a:r>
            <a:endParaRPr lang="en-US" dirty="0"/>
          </a:p>
        </p:txBody>
      </p:sp>
      <p:sp>
        <p:nvSpPr>
          <p:cNvPr id="3" name="Content Placeholder 2"/>
          <p:cNvSpPr>
            <a:spLocks noGrp="1"/>
          </p:cNvSpPr>
          <p:nvPr>
            <p:ph idx="1"/>
          </p:nvPr>
        </p:nvSpPr>
        <p:spPr/>
        <p:txBody>
          <a:bodyPr/>
          <a:lstStyle/>
          <a:p>
            <a:r>
              <a:rPr lang="en-US" dirty="0" smtClean="0"/>
              <a:t>Precipitation-binning technique for deterministic forecasts</a:t>
            </a:r>
          </a:p>
          <a:p>
            <a:r>
              <a:rPr lang="en-US" dirty="0" smtClean="0"/>
              <a:t>Larger forecasted precipitation =&gt; greater probability to receive precipitation</a:t>
            </a:r>
          </a:p>
          <a:p>
            <a:r>
              <a:rPr lang="en-US" dirty="0" smtClean="0"/>
              <a:t>POPs increased further if different models showed an intersection of grid points with rain in a bin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study</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Goals</a:t>
            </a:r>
          </a:p>
          <a:p>
            <a:pPr lvl="1"/>
            <a:r>
              <a:rPr lang="en-US" sz="3600" dirty="0" smtClean="0"/>
              <a:t>Apply post-processing techniques similar to the Gallus and Segal (2004) technique to ensemble forecasts</a:t>
            </a:r>
          </a:p>
          <a:p>
            <a:pPr lvl="1"/>
            <a:r>
              <a:rPr lang="en-US" sz="3600" dirty="0" smtClean="0"/>
              <a:t>Examine how the forecasts compare to those from more traditional approaches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228600" y="1143000"/>
            <a:ext cx="8915400" cy="5181600"/>
          </a:xfrm>
        </p:spPr>
        <p:txBody>
          <a:bodyPr>
            <a:normAutofit/>
          </a:bodyPr>
          <a:lstStyle/>
          <a:p>
            <a:r>
              <a:rPr lang="en-US" dirty="0" smtClean="0"/>
              <a:t>NOAA Hazardous Weather </a:t>
            </a:r>
            <a:r>
              <a:rPr lang="en-US" dirty="0" err="1" smtClean="0"/>
              <a:t>Testbed</a:t>
            </a:r>
            <a:r>
              <a:rPr lang="en-US" dirty="0" smtClean="0"/>
              <a:t> (HWT) Spring Experiments (2007 and 2008)</a:t>
            </a:r>
          </a:p>
          <a:p>
            <a:r>
              <a:rPr lang="en-US" dirty="0" smtClean="0"/>
              <a:t>Ensemble of ten WRF-ARW members with 4 km grid spacing run by Center for Analysis and Prediction of Storms (CAPS)</a:t>
            </a:r>
          </a:p>
          <a:p>
            <a:r>
              <a:rPr lang="en-US" dirty="0" smtClean="0"/>
              <a:t>30 hours per case (five 6-hour time periods); 00Z</a:t>
            </a:r>
          </a:p>
          <a:p>
            <a:r>
              <a:rPr lang="en-US" dirty="0" smtClean="0"/>
              <a:t>Present study uses a </a:t>
            </a:r>
            <a:r>
              <a:rPr lang="en-US" dirty="0" err="1" smtClean="0"/>
              <a:t>subdomain</a:t>
            </a:r>
            <a:r>
              <a:rPr lang="en-US" dirty="0" smtClean="0"/>
              <a:t> of 2007/2008</a:t>
            </a:r>
          </a:p>
          <a:p>
            <a:r>
              <a:rPr lang="en-US" dirty="0" smtClean="0"/>
              <a:t>Coarsened onto 20 km grid spacing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domain"/>
          <p:cNvPicPr/>
          <p:nvPr/>
        </p:nvPicPr>
        <p:blipFill>
          <a:blip r:embed="rId2" cstate="print"/>
          <a:srcRect/>
          <a:stretch>
            <a:fillRect/>
          </a:stretch>
        </p:blipFill>
        <p:spPr bwMode="auto">
          <a:xfrm>
            <a:off x="533400" y="838200"/>
            <a:ext cx="8077200" cy="5638800"/>
          </a:xfrm>
          <a:prstGeom prst="rect">
            <a:avLst/>
          </a:prstGeom>
          <a:noFill/>
          <a:ln w="9525">
            <a:noFill/>
            <a:miter lim="800000"/>
            <a:headEnd/>
            <a:tailEnd/>
          </a:ln>
        </p:spPr>
      </p:pic>
      <p:sp>
        <p:nvSpPr>
          <p:cNvPr id="3" name="TextBox 2"/>
          <p:cNvSpPr txBox="1"/>
          <p:nvPr/>
        </p:nvSpPr>
        <p:spPr>
          <a:xfrm>
            <a:off x="1752600" y="6488668"/>
            <a:ext cx="5867400" cy="369332"/>
          </a:xfrm>
          <a:prstGeom prst="rect">
            <a:avLst/>
          </a:prstGeom>
          <a:noFill/>
        </p:spPr>
        <p:txBody>
          <a:bodyPr wrap="square" rtlCol="0">
            <a:spAutoFit/>
          </a:bodyPr>
          <a:lstStyle/>
          <a:p>
            <a:r>
              <a:rPr lang="en-US" dirty="0" smtClean="0"/>
              <a:t>1980 km x 1840 km rather than 3000 km x 2500 km (2007)</a:t>
            </a:r>
            <a:endParaRPr lang="en-US" dirty="0"/>
          </a:p>
        </p:txBody>
      </p:sp>
      <p:sp>
        <p:nvSpPr>
          <p:cNvPr id="4" name="Title 1"/>
          <p:cNvSpPr txBox="1">
            <a:spLocks/>
          </p:cNvSpPr>
          <p:nvPr/>
        </p:nvSpPr>
        <p:spPr>
          <a:xfrm>
            <a:off x="0" y="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Subdomain</a:t>
            </a:r>
            <a:r>
              <a:rPr lang="en-US" sz="4400" dirty="0" smtClean="0">
                <a:latin typeface="+mj-lt"/>
                <a:ea typeface="+mj-ea"/>
                <a:cs typeface="+mj-cs"/>
              </a:rPr>
              <a:t> of Present Study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600200"/>
            <a:ext cx="8229600" cy="4343399"/>
          </a:xfrm>
        </p:spPr>
        <p:txBody>
          <a:bodyPr>
            <a:normAutofit/>
          </a:bodyPr>
          <a:lstStyle/>
          <a:p>
            <a:r>
              <a:rPr lang="en-US" dirty="0" smtClean="0"/>
              <a:t>Creation of 2D POP tables</a:t>
            </a:r>
          </a:p>
          <a:p>
            <a:pPr lvl="1"/>
            <a:r>
              <a:rPr lang="en-US" dirty="0" smtClean="0"/>
              <a:t>Forecasted precipitation amount within a bin</a:t>
            </a:r>
          </a:p>
          <a:p>
            <a:pPr lvl="2"/>
            <a:r>
              <a:rPr lang="en-US" dirty="0" smtClean="0"/>
              <a:t>Maximum or average amount </a:t>
            </a:r>
          </a:p>
          <a:p>
            <a:pPr lvl="1"/>
            <a:r>
              <a:rPr lang="en-US" dirty="0" smtClean="0"/>
              <a:t>Number of ensemble members forecasting agreement on precipitation amounts above a threshold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continued</a:t>
            </a:r>
            <a:endParaRPr lang="en-US" dirty="0"/>
          </a:p>
        </p:txBody>
      </p:sp>
      <p:sp>
        <p:nvSpPr>
          <p:cNvPr id="3" name="Content Placeholder 2"/>
          <p:cNvSpPr>
            <a:spLocks noGrp="1"/>
          </p:cNvSpPr>
          <p:nvPr>
            <p:ph idx="1"/>
          </p:nvPr>
        </p:nvSpPr>
        <p:spPr>
          <a:xfrm>
            <a:off x="457200" y="1295400"/>
            <a:ext cx="8229600" cy="4495800"/>
          </a:xfrm>
        </p:spPr>
        <p:txBody>
          <a:bodyPr>
            <a:normAutofit/>
          </a:bodyPr>
          <a:lstStyle/>
          <a:p>
            <a:r>
              <a:rPr lang="en-US" dirty="0" smtClean="0"/>
              <a:t>Seven precipitation bins</a:t>
            </a:r>
          </a:p>
          <a:p>
            <a:r>
              <a:rPr lang="en-US" dirty="0" smtClean="0"/>
              <a:t>POPs assigned through hit rates</a:t>
            </a:r>
          </a:p>
          <a:p>
            <a:pPr algn="ctr">
              <a:buNone/>
            </a:pPr>
            <a:endParaRPr lang="en-US" dirty="0" smtClean="0"/>
          </a:p>
          <a:p>
            <a:endParaRPr lang="en-US" dirty="0" smtClean="0"/>
          </a:p>
          <a:p>
            <a:r>
              <a:rPr lang="en-US" dirty="0" smtClean="0"/>
              <a:t>NCEP Stage IV observations designated hits</a:t>
            </a:r>
          </a:p>
          <a:p>
            <a:r>
              <a:rPr lang="en-US" dirty="0" smtClean="0"/>
              <a:t>Three thresholds:  0.01, 0.10, and 0.25 inch </a:t>
            </a: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1"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2628900"/>
            <a:ext cx="1085850" cy="876300"/>
          </a:xfrm>
          <a:prstGeom prst="rect">
            <a:avLst/>
          </a:prstGeom>
          <a:noFill/>
        </p:spPr>
      </p:pic>
      <p:sp>
        <p:nvSpPr>
          <p:cNvPr id="32774" name="Rectangle 6"/>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a:xfrm>
            <a:off x="2438400" y="2514600"/>
            <a:ext cx="6172200" cy="646331"/>
          </a:xfrm>
          <a:prstGeom prst="rect">
            <a:avLst/>
          </a:prstGeom>
        </p:spPr>
        <p:txBody>
          <a:bodyPr wrap="square">
            <a:spAutoFit/>
          </a:bodyPr>
          <a:lstStyle/>
          <a:p>
            <a:r>
              <a:rPr lang="en-US" dirty="0" smtClean="0"/>
              <a:t>-h is the number of “hits”, or points where the observed precipitation also exceeded the specified threshold</a:t>
            </a:r>
          </a:p>
        </p:txBody>
      </p:sp>
      <p:sp>
        <p:nvSpPr>
          <p:cNvPr id="11" name="Rectangle 10"/>
          <p:cNvSpPr/>
          <p:nvPr/>
        </p:nvSpPr>
        <p:spPr>
          <a:xfrm>
            <a:off x="2438400" y="3087469"/>
            <a:ext cx="6172200" cy="646331"/>
          </a:xfrm>
          <a:prstGeom prst="rect">
            <a:avLst/>
          </a:prstGeom>
        </p:spPr>
        <p:txBody>
          <a:bodyPr wrap="square">
            <a:spAutoFit/>
          </a:bodyPr>
          <a:lstStyle/>
          <a:p>
            <a:r>
              <a:rPr lang="en-US" dirty="0" smtClean="0"/>
              <a:t>-f is the number of grid points with precipitation forecasted for a given bin/member scenario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Approach #1</a:t>
            </a:r>
            <a:endParaRPr lang="en-US" dirty="0"/>
          </a:p>
        </p:txBody>
      </p:sp>
      <p:sp>
        <p:nvSpPr>
          <p:cNvPr id="3" name="Title 1"/>
          <p:cNvSpPr txBox="1">
            <a:spLocks/>
          </p:cNvSpPr>
          <p:nvPr/>
        </p:nvSpPr>
        <p:spPr>
          <a:xfrm>
            <a:off x="533400" y="16764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Two-parameter </a:t>
            </a:r>
            <a:r>
              <a:rPr lang="en-US" sz="4400" dirty="0" smtClean="0">
                <a:latin typeface="+mj-lt"/>
                <a:ea typeface="+mj-ea"/>
                <a:cs typeface="+mj-cs"/>
              </a:rPr>
              <a:t>point forecast</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approach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2757</TotalTime>
  <Words>4498</Words>
  <Application>Microsoft Office PowerPoint</Application>
  <PresentationFormat>On-screen Show (4:3)</PresentationFormat>
  <Paragraphs>506</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Improving Probabilistic Ensemble Forecasts of Convection through the Application of QPF-POP Relationships</vt:lpstr>
      <vt:lpstr>Ensemble vs. Deterministic</vt:lpstr>
      <vt:lpstr>Gallus and Segal (2004) and  Gallus et al. (2007)</vt:lpstr>
      <vt:lpstr>Overview of study</vt:lpstr>
      <vt:lpstr>Data</vt:lpstr>
      <vt:lpstr>Slide 6</vt:lpstr>
      <vt:lpstr>Methodology</vt:lpstr>
      <vt:lpstr>Methodology continued</vt:lpstr>
      <vt:lpstr>Approach #1</vt:lpstr>
      <vt:lpstr>Slide 10</vt:lpstr>
      <vt:lpstr>Slide 11</vt:lpstr>
      <vt:lpstr>Slide 12</vt:lpstr>
      <vt:lpstr>Slide 13</vt:lpstr>
      <vt:lpstr>Slide 14</vt:lpstr>
      <vt:lpstr>Approach #2</vt:lpstr>
      <vt:lpstr>Two-parameter neighborhood approach</vt:lpstr>
      <vt:lpstr>Slide 17</vt:lpstr>
      <vt:lpstr>Slide 18</vt:lpstr>
      <vt:lpstr>Slide 19</vt:lpstr>
      <vt:lpstr>Approach #3</vt:lpstr>
      <vt:lpstr>Combination of methods</vt:lpstr>
      <vt:lpstr>Slide 22</vt:lpstr>
      <vt:lpstr>Slide 23</vt:lpstr>
      <vt:lpstr>Slide 24</vt:lpstr>
      <vt:lpstr>Conclusions</vt:lpstr>
      <vt:lpstr>This research was funded in part by National Science Foundation grants ATM-0537043 and ATM-0848200, with funds from the American Recovery and Reinvestment Act of 2009.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christopher.schaffer</cp:lastModifiedBy>
  <cp:revision>285</cp:revision>
  <dcterms:created xsi:type="dcterms:W3CDTF">2010-02-08T05:04:06Z</dcterms:created>
  <dcterms:modified xsi:type="dcterms:W3CDTF">2010-08-10T12:23:08Z</dcterms:modified>
</cp:coreProperties>
</file>