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68" r:id="rId2"/>
    <p:sldId id="305" r:id="rId3"/>
    <p:sldId id="308" r:id="rId4"/>
    <p:sldId id="307" r:id="rId5"/>
    <p:sldId id="257" r:id="rId6"/>
    <p:sldId id="272" r:id="rId7"/>
    <p:sldId id="260" r:id="rId8"/>
    <p:sldId id="301" r:id="rId9"/>
    <p:sldId id="300" r:id="rId10"/>
    <p:sldId id="263" r:id="rId11"/>
    <p:sldId id="295" r:id="rId12"/>
    <p:sldId id="258" r:id="rId13"/>
    <p:sldId id="259" r:id="rId14"/>
    <p:sldId id="294" r:id="rId15"/>
    <p:sldId id="293" r:id="rId16"/>
    <p:sldId id="261" r:id="rId17"/>
    <p:sldId id="276" r:id="rId18"/>
    <p:sldId id="303" r:id="rId19"/>
    <p:sldId id="304" r:id="rId20"/>
    <p:sldId id="291" r:id="rId21"/>
    <p:sldId id="290" r:id="rId22"/>
    <p:sldId id="289" r:id="rId23"/>
    <p:sldId id="297" r:id="rId24"/>
    <p:sldId id="296" r:id="rId25"/>
    <p:sldId id="281" r:id="rId26"/>
    <p:sldId id="271" r:id="rId27"/>
    <p:sldId id="256" r:id="rId28"/>
    <p:sldId id="273" r:id="rId29"/>
    <p:sldId id="292" r:id="rId30"/>
    <p:sldId id="302" r:id="rId31"/>
    <p:sldId id="275" r:id="rId32"/>
    <p:sldId id="282" r:id="rId33"/>
    <p:sldId id="279" r:id="rId34"/>
    <p:sldId id="280" r:id="rId35"/>
    <p:sldId id="283" r:id="rId36"/>
    <p:sldId id="285" r:id="rId37"/>
    <p:sldId id="286" r:id="rId38"/>
    <p:sldId id="287" r:id="rId39"/>
    <p:sldId id="288" r:id="rId40"/>
    <p:sldId id="313" r:id="rId41"/>
    <p:sldId id="31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81" autoAdjust="0"/>
    <p:restoredTop sz="83718" autoAdjust="0"/>
  </p:normalViewPr>
  <p:slideViewPr>
    <p:cSldViewPr>
      <p:cViewPr varScale="1">
        <p:scale>
          <a:sx n="76" d="100"/>
          <a:sy n="76" d="100"/>
        </p:scale>
        <p:origin x="-90" y="-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25C76-533B-4782-889F-1BF40E5D0D82}" type="datetimeFigureOut">
              <a:rPr lang="en-US" smtClean="0"/>
              <a:pPr/>
              <a:t>8/10/2010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9CF72-9800-466D-AC08-611CAF9A7B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9CF72-9800-466D-AC08-611CAF9A7BC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9CF72-9800-466D-AC08-611CAF9A7BC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Test Test Test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1A631-ACE6-4602-A8A4-92975E822B16}" type="slidenum">
              <a:rPr lang="en-US"/>
              <a:pPr/>
              <a:t>41</a:t>
            </a:fld>
            <a:endParaRPr lang="en-US"/>
          </a:p>
        </p:txBody>
      </p:sp>
      <p:sp>
        <p:nvSpPr>
          <p:cNvPr id="358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155C-07DB-493B-9462-E9246BCA8B5E}" type="datetimeFigureOut">
              <a:rPr lang="en-US" smtClean="0"/>
              <a:pPr/>
              <a:t>8/10/2010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63E7-8658-4145-BA79-9A2AAD31C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155C-07DB-493B-9462-E9246BCA8B5E}" type="datetimeFigureOut">
              <a:rPr lang="en-US" smtClean="0"/>
              <a:pPr/>
              <a:t>8/10/2010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63E7-8658-4145-BA79-9A2AAD31C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155C-07DB-493B-9462-E9246BCA8B5E}" type="datetimeFigureOut">
              <a:rPr lang="en-US" smtClean="0"/>
              <a:pPr/>
              <a:t>8/10/2010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63E7-8658-4145-BA79-9A2AAD31C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155C-07DB-493B-9462-E9246BCA8B5E}" type="datetimeFigureOut">
              <a:rPr lang="en-US" smtClean="0"/>
              <a:pPr/>
              <a:t>8/10/2010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63E7-8658-4145-BA79-9A2AAD31C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155C-07DB-493B-9462-E9246BCA8B5E}" type="datetimeFigureOut">
              <a:rPr lang="en-US" smtClean="0"/>
              <a:pPr/>
              <a:t>8/10/2010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63E7-8658-4145-BA79-9A2AAD31C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155C-07DB-493B-9462-E9246BCA8B5E}" type="datetimeFigureOut">
              <a:rPr lang="en-US" smtClean="0"/>
              <a:pPr/>
              <a:t>8/10/2010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63E7-8658-4145-BA79-9A2AAD31C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155C-07DB-493B-9462-E9246BCA8B5E}" type="datetimeFigureOut">
              <a:rPr lang="en-US" smtClean="0"/>
              <a:pPr/>
              <a:t>8/10/2010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63E7-8658-4145-BA79-9A2AAD31C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155C-07DB-493B-9462-E9246BCA8B5E}" type="datetimeFigureOut">
              <a:rPr lang="en-US" smtClean="0"/>
              <a:pPr/>
              <a:t>8/10/2010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63E7-8658-4145-BA79-9A2AAD31C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155C-07DB-493B-9462-E9246BCA8B5E}" type="datetimeFigureOut">
              <a:rPr lang="en-US" smtClean="0"/>
              <a:pPr/>
              <a:t>8/10/2010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63E7-8658-4145-BA79-9A2AAD31C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155C-07DB-493B-9462-E9246BCA8B5E}" type="datetimeFigureOut">
              <a:rPr lang="en-US" smtClean="0"/>
              <a:pPr/>
              <a:t>8/10/2010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63E7-8658-4145-BA79-9A2AAD31C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155C-07DB-493B-9462-E9246BCA8B5E}" type="datetimeFigureOut">
              <a:rPr lang="en-US" smtClean="0"/>
              <a:pPr/>
              <a:t>8/10/2010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63E7-8658-4145-BA79-9A2AAD31C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0155C-07DB-493B-9462-E9246BCA8B5E}" type="datetimeFigureOut">
              <a:rPr lang="en-US" smtClean="0"/>
              <a:pPr/>
              <a:t>8/10/2010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A63E7-8658-4145-BA79-9A2AAD31C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5" descr="IMG_01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1758"/>
          <a:stretch>
            <a:fillRect/>
          </a:stretch>
        </p:blipFill>
        <p:spPr>
          <a:xfrm>
            <a:off x="-152400" y="-31798"/>
            <a:ext cx="9296400" cy="6889798"/>
          </a:xfrm>
        </p:spPr>
      </p:pic>
      <p:pic>
        <p:nvPicPr>
          <p:cNvPr id="10" name="Picture 9" descr="just N of Ellis.png"/>
          <p:cNvPicPr>
            <a:picLocks noChangeAspect="1"/>
          </p:cNvPicPr>
          <p:nvPr/>
        </p:nvPicPr>
        <p:blipFill>
          <a:blip r:embed="rId3" cstate="print"/>
          <a:srcRect r="19713"/>
          <a:stretch>
            <a:fillRect/>
          </a:stretch>
        </p:blipFill>
        <p:spPr>
          <a:xfrm>
            <a:off x="5545316" y="0"/>
            <a:ext cx="3598684" cy="28173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22537" y="3124200"/>
            <a:ext cx="3921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The 7 June 2010 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Ellis, KS severe downburst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6019800"/>
            <a:ext cx="338009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Marc Russell, NWS Dodge  City, KS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655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06 UTC   MUCAPE </a:t>
            </a:r>
            <a:r>
              <a:rPr lang="en-US" dirty="0" err="1" smtClean="0"/>
              <a:t>vs</a:t>
            </a:r>
            <a:r>
              <a:rPr lang="en-US" dirty="0" smtClean="0"/>
              <a:t> DCAPE</a:t>
            </a:r>
            <a:endParaRPr lang="en-US" dirty="0"/>
          </a:p>
        </p:txBody>
      </p:sp>
      <p:pic>
        <p:nvPicPr>
          <p:cNvPr id="5" name="Picture 2" descr="S:\mrussell\Wind - SVRTSRM\Ellis Wind event\SPC meso files\06 UTC\06_dcape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7620000" cy="5715000"/>
          </a:xfrm>
          <a:prstGeom prst="rect">
            <a:avLst/>
          </a:prstGeom>
          <a:noFill/>
        </p:spPr>
      </p:pic>
      <p:pic>
        <p:nvPicPr>
          <p:cNvPr id="6" name="Picture 5" descr="06_muc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91440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1534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SRH and composite radar </a:t>
            </a:r>
            <a:endParaRPr lang="en-US" dirty="0"/>
          </a:p>
        </p:txBody>
      </p:sp>
      <p:pic>
        <p:nvPicPr>
          <p:cNvPr id="4" name="Content Placeholder 3" descr="06_effh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914400"/>
            <a:ext cx="7620000" cy="5715000"/>
          </a:xfrm>
        </p:spPr>
      </p:pic>
      <p:pic>
        <p:nvPicPr>
          <p:cNvPr id="5" name="Picture 4" descr="06_rgnlra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91440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100717172810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Oval 4"/>
          <p:cNvSpPr/>
          <p:nvPr/>
        </p:nvSpPr>
        <p:spPr>
          <a:xfrm>
            <a:off x="2057400" y="3048000"/>
            <a:ext cx="3886200" cy="15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2654051">
            <a:off x="6203085" y="5429360"/>
            <a:ext cx="978408" cy="16235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0" y="3505200"/>
            <a:ext cx="1273837" cy="147732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Winds veering </a:t>
            </a:r>
          </a:p>
          <a:p>
            <a:r>
              <a:rPr lang="en-US" dirty="0" smtClean="0"/>
              <a:t>strongly with </a:t>
            </a:r>
          </a:p>
          <a:p>
            <a:r>
              <a:rPr lang="en-US" dirty="0" smtClean="0"/>
              <a:t>height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100717174313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12 UTC  850mb M and T advection</a:t>
            </a:r>
            <a:endParaRPr lang="en-US" dirty="0"/>
          </a:p>
        </p:txBody>
      </p:sp>
      <p:pic>
        <p:nvPicPr>
          <p:cNvPr id="4" name="Content Placeholder 3" descr="12_tran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914400"/>
            <a:ext cx="7620000" cy="5715000"/>
          </a:xfrm>
        </p:spPr>
      </p:pic>
      <p:pic>
        <p:nvPicPr>
          <p:cNvPr id="5" name="Picture 4" descr="12_tadv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91440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12 UTC MUCAPE </a:t>
            </a:r>
            <a:r>
              <a:rPr lang="en-US" dirty="0" err="1" smtClean="0"/>
              <a:t>vs</a:t>
            </a:r>
            <a:r>
              <a:rPr lang="en-US" dirty="0" smtClean="0"/>
              <a:t> DCAPE</a:t>
            </a:r>
            <a:endParaRPr lang="en-US" dirty="0"/>
          </a:p>
        </p:txBody>
      </p:sp>
      <p:pic>
        <p:nvPicPr>
          <p:cNvPr id="7" name="Content Placeholder 6" descr="12_dcape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914400"/>
            <a:ext cx="7620000" cy="5715000"/>
          </a:xfrm>
        </p:spPr>
      </p:pic>
      <p:pic>
        <p:nvPicPr>
          <p:cNvPr id="8" name="Picture 7" descr="12_muc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91440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Rasmussen and </a:t>
            </a:r>
            <a:r>
              <a:rPr lang="en-US" dirty="0" err="1" smtClean="0"/>
              <a:t>Straka</a:t>
            </a:r>
            <a:r>
              <a:rPr lang="en-US" dirty="0" smtClean="0"/>
              <a:t>, 1997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524000"/>
            <a:ext cx="5556482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1000" y="1828800"/>
            <a:ext cx="2699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are we dealing with?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2514600"/>
            <a:ext cx="193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Microburst?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2971800"/>
            <a:ext cx="1688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Multicell</a:t>
            </a:r>
            <a:r>
              <a:rPr lang="en-US" dirty="0" smtClean="0"/>
              <a:t> cluster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3505200"/>
            <a:ext cx="146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HP </a:t>
            </a:r>
            <a:r>
              <a:rPr lang="en-US" dirty="0" err="1" smtClean="0"/>
              <a:t>Supercell</a:t>
            </a:r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79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dirty="0" smtClean="0"/>
              <a:t>3 km SRH</a:t>
            </a:r>
            <a:endParaRPr lang="en-US" dirty="0"/>
          </a:p>
        </p:txBody>
      </p:sp>
      <p:pic>
        <p:nvPicPr>
          <p:cNvPr id="5" name="Picture 4" descr="14_srh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143000"/>
            <a:ext cx="7620000" cy="5715000"/>
          </a:xfrm>
          <a:prstGeom prst="rect">
            <a:avLst/>
          </a:prstGeom>
        </p:spPr>
      </p:pic>
      <p:pic>
        <p:nvPicPr>
          <p:cNvPr id="7" name="Picture 6" descr="14_rgnlra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14300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12 UTC 9-11km SR flow</a:t>
            </a:r>
            <a:endParaRPr lang="en-US" dirty="0"/>
          </a:p>
        </p:txBody>
      </p:sp>
      <p:pic>
        <p:nvPicPr>
          <p:cNvPr id="4" name="Content Placeholder 3" descr="11_ulsr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914400"/>
            <a:ext cx="7620000" cy="5715000"/>
          </a:xfrm>
        </p:spPr>
      </p:pic>
      <p:pic>
        <p:nvPicPr>
          <p:cNvPr id="5" name="Picture 4" descr="12_rgnlra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91440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14 </a:t>
            </a:r>
            <a:r>
              <a:rPr lang="en-US" dirty="0" smtClean="0"/>
              <a:t>UTC 9-11km SR </a:t>
            </a:r>
            <a:r>
              <a:rPr lang="en-US" dirty="0" smtClean="0"/>
              <a:t>fl</a:t>
            </a:r>
            <a:r>
              <a:rPr lang="en-US" dirty="0" smtClean="0"/>
              <a:t>o</a:t>
            </a:r>
            <a:r>
              <a:rPr lang="en-US" dirty="0" smtClean="0"/>
              <a:t>w</a:t>
            </a:r>
            <a:endParaRPr lang="en-US" dirty="0"/>
          </a:p>
        </p:txBody>
      </p:sp>
      <p:pic>
        <p:nvPicPr>
          <p:cNvPr id="4" name="Content Placeholder 3" descr="14_ulsr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914400"/>
            <a:ext cx="7620000" cy="5715000"/>
          </a:xfrm>
        </p:spPr>
      </p:pic>
      <p:pic>
        <p:nvPicPr>
          <p:cNvPr id="5" name="Picture 4" descr="14_rgnlra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91440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300_100607_12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62600" cy="4171950"/>
          </a:xfrm>
        </p:spPr>
      </p:pic>
      <p:pic>
        <p:nvPicPr>
          <p:cNvPr id="6" name="Picture 5" descr="500_100607_1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3143250"/>
            <a:ext cx="4953000" cy="3714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17420" y="0"/>
            <a:ext cx="202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 UTC 7 June 2010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62600" y="1143000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 MB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81800" y="2743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r>
              <a:rPr lang="en-US" dirty="0" smtClean="0"/>
              <a:t>00 MB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Rasmussen and </a:t>
            </a:r>
            <a:r>
              <a:rPr lang="en-US" dirty="0" err="1" smtClean="0"/>
              <a:t>Straka</a:t>
            </a:r>
            <a:r>
              <a:rPr lang="en-US" dirty="0" smtClean="0"/>
              <a:t>, 1997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676400"/>
            <a:ext cx="6413373" cy="3755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6248400" y="3429000"/>
            <a:ext cx="304800" cy="3048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" name="Up Arrow 4"/>
          <p:cNvSpPr/>
          <p:nvPr/>
        </p:nvSpPr>
        <p:spPr>
          <a:xfrm rot="13390173">
            <a:off x="7325995" y="1991862"/>
            <a:ext cx="359411" cy="1955787"/>
          </a:xfrm>
          <a:prstGeom prst="up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52337" y="1371600"/>
            <a:ext cx="1391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Our local </a:t>
            </a:r>
          </a:p>
          <a:p>
            <a:r>
              <a:rPr lang="en-US" dirty="0" smtClean="0"/>
              <a:t>Storm </a:t>
            </a:r>
          </a:p>
          <a:p>
            <a:r>
              <a:rPr lang="en-US" dirty="0" smtClean="0"/>
              <a:t>environment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4270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Anvil level SR Flow (12 UTC)</a:t>
            </a:r>
            <a:endParaRPr lang="en-US" dirty="0"/>
          </a:p>
        </p:txBody>
      </p:sp>
      <p:pic>
        <p:nvPicPr>
          <p:cNvPr id="4" name="Content Placeholder 3" descr="11_alsr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838200"/>
            <a:ext cx="7620000" cy="5715000"/>
          </a:xfrm>
        </p:spPr>
      </p:pic>
      <p:pic>
        <p:nvPicPr>
          <p:cNvPr id="5" name="Picture 4" descr="12_rgnlra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83820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Anvil level SR Flow (14 UTC)</a:t>
            </a:r>
            <a:endParaRPr lang="en-US" dirty="0"/>
          </a:p>
        </p:txBody>
      </p:sp>
      <p:pic>
        <p:nvPicPr>
          <p:cNvPr id="6" name="Content Placeholder 5" descr="14_alsr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914400"/>
            <a:ext cx="7620000" cy="5715000"/>
          </a:xfrm>
        </p:spPr>
      </p:pic>
      <p:pic>
        <p:nvPicPr>
          <p:cNvPr id="7" name="Picture 6" descr="14_rgnlra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914400"/>
            <a:ext cx="7620000" cy="5715000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8870083">
            <a:off x="2710355" y="1653194"/>
            <a:ext cx="484632" cy="18205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400" y="914400"/>
            <a:ext cx="2154244" cy="92333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US" b="1" dirty="0" smtClean="0"/>
              <a:t>20-30 </a:t>
            </a:r>
            <a:r>
              <a:rPr lang="en-US" b="1" dirty="0" err="1" smtClean="0"/>
              <a:t>kt</a:t>
            </a:r>
            <a:r>
              <a:rPr lang="en-US" b="1" dirty="0" smtClean="0"/>
              <a:t> decrease in </a:t>
            </a:r>
          </a:p>
          <a:p>
            <a:r>
              <a:rPr lang="en-US" b="1" dirty="0" smtClean="0"/>
              <a:t>Storm relative </a:t>
            </a:r>
          </a:p>
          <a:p>
            <a:r>
              <a:rPr lang="en-US" b="1" dirty="0" smtClean="0"/>
              <a:t>Winds from 12 UTC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/>
          </a:bodyPr>
          <a:lstStyle/>
          <a:p>
            <a:r>
              <a:rPr lang="en-US" dirty="0" smtClean="0"/>
              <a:t>1996 </a:t>
            </a:r>
            <a:r>
              <a:rPr lang="en-US" dirty="0" smtClean="0"/>
              <a:t>SR Technical </a:t>
            </a:r>
            <a:r>
              <a:rPr lang="en-US" dirty="0" smtClean="0"/>
              <a:t>attachment (SR/SSD 96-43)</a:t>
            </a:r>
          </a:p>
          <a:p>
            <a:pPr>
              <a:buNone/>
            </a:pPr>
            <a:r>
              <a:rPr lang="en-US" dirty="0" smtClean="0"/>
              <a:t>               (Falk, et al)  </a:t>
            </a:r>
          </a:p>
          <a:p>
            <a:pPr>
              <a:buNone/>
            </a:pPr>
            <a:r>
              <a:rPr lang="en-US" dirty="0" smtClean="0"/>
              <a:t>Severe wind damage was correlated with 88D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- Descending high reflectivity core</a:t>
            </a:r>
          </a:p>
          <a:p>
            <a:pPr>
              <a:buNone/>
            </a:pPr>
            <a:r>
              <a:rPr lang="en-US" dirty="0" smtClean="0"/>
              <a:t>    - Mid level velocity convergence above cloud         	base</a:t>
            </a:r>
          </a:p>
          <a:p>
            <a:pPr>
              <a:buNone/>
            </a:pPr>
            <a:r>
              <a:rPr lang="en-US" dirty="0" smtClean="0"/>
              <a:t>    - Divergent winds near the surface (from         	radar)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1330z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20"/>
            <a:ext cx="9745980" cy="6850380"/>
          </a:xfrm>
        </p:spPr>
      </p:pic>
      <p:pic>
        <p:nvPicPr>
          <p:cNvPr id="7" name="Picture 6" descr="1332z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745980" cy="6850380"/>
          </a:xfrm>
          <a:prstGeom prst="rect">
            <a:avLst/>
          </a:prstGeom>
        </p:spPr>
      </p:pic>
      <p:pic>
        <p:nvPicPr>
          <p:cNvPr id="8" name="Picture 7" descr="1337z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620"/>
            <a:ext cx="9745980" cy="6850380"/>
          </a:xfrm>
          <a:prstGeom prst="rect">
            <a:avLst/>
          </a:prstGeom>
        </p:spPr>
      </p:pic>
      <p:pic>
        <p:nvPicPr>
          <p:cNvPr id="9" name="Picture 8" descr="1341z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620"/>
            <a:ext cx="9745980" cy="6850380"/>
          </a:xfrm>
          <a:prstGeom prst="rect">
            <a:avLst/>
          </a:prstGeom>
        </p:spPr>
      </p:pic>
      <p:pic>
        <p:nvPicPr>
          <p:cNvPr id="10" name="Picture 9" descr="1346z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620"/>
            <a:ext cx="9745980" cy="6850380"/>
          </a:xfrm>
          <a:prstGeom prst="rect">
            <a:avLst/>
          </a:prstGeom>
        </p:spPr>
      </p:pic>
      <p:pic>
        <p:nvPicPr>
          <p:cNvPr id="11" name="Picture 10" descr="1351z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7620"/>
            <a:ext cx="9745980" cy="6850380"/>
          </a:xfrm>
          <a:prstGeom prst="rect">
            <a:avLst/>
          </a:prstGeom>
        </p:spPr>
      </p:pic>
      <p:pic>
        <p:nvPicPr>
          <p:cNvPr id="12" name="Picture 11" descr="1355z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7620"/>
            <a:ext cx="9745980" cy="6850380"/>
          </a:xfrm>
          <a:prstGeom prst="rect">
            <a:avLst/>
          </a:prstGeom>
        </p:spPr>
      </p:pic>
      <p:pic>
        <p:nvPicPr>
          <p:cNvPr id="13" name="Picture 12" descr="1400z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7620"/>
            <a:ext cx="9745980" cy="6850380"/>
          </a:xfrm>
          <a:prstGeom prst="rect">
            <a:avLst/>
          </a:prstGeom>
        </p:spPr>
      </p:pic>
      <p:pic>
        <p:nvPicPr>
          <p:cNvPr id="14" name="Picture 13" descr="1405z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7620"/>
            <a:ext cx="9745980" cy="6850380"/>
          </a:xfrm>
          <a:prstGeom prst="rect">
            <a:avLst/>
          </a:prstGeom>
        </p:spPr>
      </p:pic>
      <p:pic>
        <p:nvPicPr>
          <p:cNvPr id="15" name="Picture 14" descr="1409z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9745980" cy="6850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0dbzmerger135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92894"/>
            <a:ext cx="8029575" cy="6565106"/>
          </a:xfrm>
        </p:spPr>
      </p:pic>
      <p:pic>
        <p:nvPicPr>
          <p:cNvPr id="6" name="Picture 5" descr="50dbzmerger135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92894"/>
            <a:ext cx="8029575" cy="6565106"/>
          </a:xfrm>
          <a:prstGeom prst="rect">
            <a:avLst/>
          </a:prstGeom>
        </p:spPr>
      </p:pic>
      <p:pic>
        <p:nvPicPr>
          <p:cNvPr id="7" name="Picture 6" descr="50dbzmerger135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292894"/>
            <a:ext cx="8029575" cy="6565106"/>
          </a:xfrm>
          <a:prstGeom prst="rect">
            <a:avLst/>
          </a:prstGeom>
        </p:spPr>
      </p:pic>
      <p:pic>
        <p:nvPicPr>
          <p:cNvPr id="8" name="Picture 7" descr="50dbzmerger140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292894"/>
            <a:ext cx="8029575" cy="65651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685800"/>
            <a:ext cx="315881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Time Lapse 1345 UTC-1404 UTC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1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304800"/>
            <a:ext cx="8839200" cy="6138266"/>
          </a:xfrm>
        </p:spPr>
      </p:pic>
      <p:sp>
        <p:nvSpPr>
          <p:cNvPr id="5" name="Oval Callout 4"/>
          <p:cNvSpPr/>
          <p:nvPr/>
        </p:nvSpPr>
        <p:spPr>
          <a:xfrm>
            <a:off x="762000" y="533400"/>
            <a:ext cx="6096000" cy="1908048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How could I have received better lead time?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77724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381000"/>
            <a:ext cx="2079095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From AWOC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Other Conclusions </a:t>
            </a:r>
            <a:r>
              <a:rPr lang="en-US" dirty="0" smtClean="0"/>
              <a:t>- </a:t>
            </a:r>
            <a:r>
              <a:rPr lang="en-US" dirty="0" err="1" smtClean="0"/>
              <a:t>Mesoscale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Elevated </a:t>
            </a:r>
            <a:r>
              <a:rPr lang="en-US" dirty="0" err="1" smtClean="0"/>
              <a:t>Supercell</a:t>
            </a:r>
            <a:r>
              <a:rPr lang="en-US" dirty="0" smtClean="0"/>
              <a:t> environment but rapidly increasing instability at all levels.</a:t>
            </a:r>
          </a:p>
          <a:p>
            <a:pPr>
              <a:buNone/>
            </a:pPr>
            <a:r>
              <a:rPr lang="en-US" dirty="0" smtClean="0"/>
              <a:t> 	   </a:t>
            </a:r>
            <a:endParaRPr lang="en-US" dirty="0" smtClean="0"/>
          </a:p>
          <a:p>
            <a:pPr lvl="1"/>
            <a:r>
              <a:rPr lang="en-US" dirty="0" smtClean="0"/>
              <a:t>Wet </a:t>
            </a:r>
            <a:r>
              <a:rPr lang="en-US" dirty="0" smtClean="0"/>
              <a:t>end microburst type sounding </a:t>
            </a:r>
            <a:r>
              <a:rPr lang="en-US" dirty="0" smtClean="0"/>
              <a:t>at 12 UTC 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Significant dry air above mid </a:t>
            </a:r>
            <a:r>
              <a:rPr lang="en-US" dirty="0" smtClean="0"/>
              <a:t>levels , low </a:t>
            </a:r>
            <a:r>
              <a:rPr lang="en-US" dirty="0" smtClean="0"/>
              <a:t>LCL , Theta-E profiles </a:t>
            </a:r>
            <a:r>
              <a:rPr lang="en-US" dirty="0" smtClean="0"/>
              <a:t>appeared favorable </a:t>
            </a:r>
            <a:endParaRPr lang="en-US" dirty="0" smtClean="0"/>
          </a:p>
          <a:p>
            <a:pPr lvl="1"/>
            <a:r>
              <a:rPr lang="en-US" dirty="0" smtClean="0"/>
              <a:t>Upper level (9-11 km) SR winds remained nearly steady while anvil level winds significantly decreased.  While the majority of the convective </a:t>
            </a:r>
            <a:r>
              <a:rPr lang="en-US" dirty="0" err="1" smtClean="0"/>
              <a:t>supercells</a:t>
            </a:r>
            <a:r>
              <a:rPr lang="en-US" dirty="0" smtClean="0"/>
              <a:t> maintained an easterly track, the cluster of convection across north central </a:t>
            </a:r>
            <a:r>
              <a:rPr lang="en-US" dirty="0" smtClean="0"/>
              <a:t>K</a:t>
            </a:r>
            <a:r>
              <a:rPr lang="en-US" dirty="0" smtClean="0"/>
              <a:t>ansas became rooted in the region of higher </a:t>
            </a:r>
            <a:r>
              <a:rPr lang="en-US" dirty="0" err="1" smtClean="0"/>
              <a:t>helicity</a:t>
            </a:r>
            <a:r>
              <a:rPr lang="en-US" dirty="0" smtClean="0"/>
              <a:t> along the elevated warm front and propagated south into a significantly weakened anvil level storm relative flow environment.  It is possible enhanced precipitation loading was a direct result.  Additional precipitation loading may also have been contributed from colliding cells. </a:t>
            </a:r>
          </a:p>
          <a:p>
            <a:pPr lvl="1"/>
            <a:r>
              <a:rPr lang="en-US" dirty="0" smtClean="0"/>
              <a:t>A low level jet was ongoing during the early morning probabl</a:t>
            </a:r>
            <a:r>
              <a:rPr lang="en-US" dirty="0" smtClean="0"/>
              <a:t>y enhanced the low level shear and </a:t>
            </a:r>
            <a:r>
              <a:rPr lang="en-US" dirty="0" err="1" smtClean="0"/>
              <a:t>helicity</a:t>
            </a:r>
            <a:r>
              <a:rPr lang="en-US" dirty="0" smtClean="0"/>
              <a:t> across central Kansas creating an environment for better organized and longer sustained updrafts in addition to the already extremely unstable mid levels.   </a:t>
            </a:r>
            <a:r>
              <a:rPr lang="en-US" dirty="0" smtClean="0"/>
              <a:t>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Conclusions </a:t>
            </a:r>
            <a:r>
              <a:rPr lang="en-US" dirty="0" smtClean="0"/>
              <a:t>- Radar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r>
              <a:rPr lang="en-US" dirty="0" smtClean="0"/>
              <a:t> </a:t>
            </a:r>
            <a:r>
              <a:rPr lang="en-US" dirty="0" smtClean="0"/>
              <a:t>50 </a:t>
            </a:r>
            <a:r>
              <a:rPr lang="en-US" dirty="0" err="1" smtClean="0"/>
              <a:t>kt</a:t>
            </a:r>
            <a:r>
              <a:rPr lang="en-US" dirty="0" smtClean="0"/>
              <a:t> </a:t>
            </a:r>
            <a:r>
              <a:rPr lang="en-US" dirty="0" smtClean="0"/>
              <a:t>mid </a:t>
            </a:r>
            <a:r>
              <a:rPr lang="en-US" dirty="0" smtClean="0"/>
              <a:t>level convergence signature on KDDC radar collocated with high reflectivity core (1400 UTC). 			</a:t>
            </a:r>
          </a:p>
          <a:p>
            <a:pPr lvl="1"/>
            <a:r>
              <a:rPr lang="en-US" dirty="0" smtClean="0"/>
              <a:t>Storm relative </a:t>
            </a:r>
            <a:r>
              <a:rPr lang="en-US" dirty="0" smtClean="0"/>
              <a:t>flow decreased at the anvil level which may have contributed to additional precipitation loading. </a:t>
            </a:r>
            <a:r>
              <a:rPr lang="en-US" dirty="0" smtClean="0"/>
              <a:t>Precipitation loading </a:t>
            </a:r>
            <a:r>
              <a:rPr lang="en-US" dirty="0" smtClean="0"/>
              <a:t> may have been additionally enhanced </a:t>
            </a:r>
            <a:r>
              <a:rPr lang="en-US" dirty="0" smtClean="0"/>
              <a:t>by </a:t>
            </a:r>
            <a:r>
              <a:rPr lang="en-US" dirty="0" smtClean="0"/>
              <a:t>cell collision around 1400 UTC. New Cell growth appeared to build to the southwest. </a:t>
            </a:r>
            <a:endParaRPr lang="en-US" dirty="0" smtClean="0"/>
          </a:p>
          <a:p>
            <a:pPr lvl="1"/>
            <a:r>
              <a:rPr lang="en-US" dirty="0" smtClean="0"/>
              <a:t>Once onset of initial downburst occurred radar may have indicated more definitely that strong winds were likely </a:t>
            </a:r>
            <a:r>
              <a:rPr lang="en-US" dirty="0" smtClean="0"/>
              <a:t>occurring from reflectivity bowing segments.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00_100607_12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34617" cy="4525963"/>
          </a:xfrm>
        </p:spPr>
      </p:pic>
      <p:pic>
        <p:nvPicPr>
          <p:cNvPr id="5" name="Picture 4" descr="850_100607_1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2857500"/>
            <a:ext cx="5334000" cy="4000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7420" y="0"/>
            <a:ext cx="202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 UTC 7 June 2010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19800" y="1371600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700 MB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0400" y="2362200"/>
            <a:ext cx="910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850 MB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lisbasemap.gif"/>
          <p:cNvPicPr>
            <a:picLocks noChangeAspect="1"/>
          </p:cNvPicPr>
          <p:nvPr/>
        </p:nvPicPr>
        <p:blipFill>
          <a:blip r:embed="rId2" cstate="print"/>
          <a:srcRect l="13532" t="18262" r="3018" b="14170"/>
          <a:stretch>
            <a:fillRect/>
          </a:stretch>
        </p:blipFill>
        <p:spPr>
          <a:xfrm>
            <a:off x="0" y="0"/>
            <a:ext cx="9144000" cy="6898204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5057737">
            <a:off x="4470824" y="1496550"/>
            <a:ext cx="129839" cy="37363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rot="5057737">
            <a:off x="4543614" y="1957520"/>
            <a:ext cx="137414" cy="37363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 rot="5057737">
            <a:off x="4696013" y="2567119"/>
            <a:ext cx="137415" cy="37363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 rot="6498448">
            <a:off x="5686666" y="1700824"/>
            <a:ext cx="257962" cy="50803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13593763">
            <a:off x="7647519" y="2087136"/>
            <a:ext cx="215447" cy="79813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rot="7159932">
            <a:off x="6847254" y="1730603"/>
            <a:ext cx="273784" cy="85287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5568553">
            <a:off x="6641571" y="2494155"/>
            <a:ext cx="280458" cy="59657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 rot="5595071">
            <a:off x="5413210" y="4365099"/>
            <a:ext cx="222581" cy="67426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rot="2929302">
            <a:off x="5844467" y="5826037"/>
            <a:ext cx="236595" cy="76348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rot="5000525">
            <a:off x="5651515" y="5213156"/>
            <a:ext cx="316458" cy="59154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 rot="5620417">
            <a:off x="6167164" y="4376871"/>
            <a:ext cx="241981" cy="67499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096000" y="5029200"/>
            <a:ext cx="914400" cy="1524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20129809">
            <a:off x="6867037" y="2676769"/>
            <a:ext cx="914400" cy="609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010400" y="3581400"/>
            <a:ext cx="1923708" cy="230832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Easterly 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Gust Front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w</a:t>
            </a:r>
            <a:r>
              <a:rPr lang="en-US" sz="2400" b="1" dirty="0" smtClean="0">
                <a:solidFill>
                  <a:srgbClr val="FF0000"/>
                </a:solidFill>
              </a:rPr>
              <a:t>ith evidence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o</a:t>
            </a:r>
            <a:r>
              <a:rPr lang="en-US" sz="2400" b="1" dirty="0" smtClean="0">
                <a:solidFill>
                  <a:srgbClr val="FF0000"/>
                </a:solidFill>
              </a:rPr>
              <a:t>f divergent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flow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5400" y="0"/>
            <a:ext cx="6920100" cy="9906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Wind direction based on evidence from NWS DDC Damage Survey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1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912" y="0"/>
            <a:ext cx="9162912" cy="6110478"/>
          </a:xfrm>
        </p:spPr>
      </p:pic>
      <p:pic>
        <p:nvPicPr>
          <p:cNvPr id="5" name="Content Placeholder 5" descr="IMG_01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9468" y="4187495"/>
            <a:ext cx="4004532" cy="2670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4191000"/>
            <a:ext cx="2819400" cy="156966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Trailer near building lofted and tossed a few  tens of feet for the building 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1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15696"/>
            <a:ext cx="9363456" cy="62423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873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 descr="IMG_01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19734"/>
            <a:ext cx="9144000" cy="61382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1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33400"/>
            <a:ext cx="10455859" cy="643717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01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15696"/>
            <a:ext cx="9363456" cy="62423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1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68345"/>
            <a:ext cx="9144000" cy="6189655"/>
          </a:xfrm>
        </p:spPr>
      </p:pic>
      <p:sp>
        <p:nvSpPr>
          <p:cNvPr id="5" name="TextBox 4"/>
          <p:cNvSpPr txBox="1"/>
          <p:nvPr/>
        </p:nvSpPr>
        <p:spPr>
          <a:xfrm>
            <a:off x="1676400" y="3124200"/>
            <a:ext cx="1759584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US" b="1" dirty="0" smtClean="0"/>
              <a:t>Uprooted </a:t>
            </a:r>
            <a:r>
              <a:rPr lang="en-US" sz="2400" b="1" dirty="0" smtClean="0"/>
              <a:t>Tree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1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99" y="762000"/>
            <a:ext cx="9141201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1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47522"/>
            <a:ext cx="9144002" cy="6110478"/>
          </a:xfrm>
        </p:spPr>
      </p:pic>
      <p:sp>
        <p:nvSpPr>
          <p:cNvPr id="5" name="TextBox 4"/>
          <p:cNvSpPr txBox="1"/>
          <p:nvPr/>
        </p:nvSpPr>
        <p:spPr>
          <a:xfrm>
            <a:off x="1676400" y="5715000"/>
            <a:ext cx="139333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US" dirty="0" smtClean="0"/>
              <a:t>Tree damage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01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15696"/>
            <a:ext cx="9363456" cy="62423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12_bigsfc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Picture 6" descr="12_rgnlra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01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9144000" cy="6242304"/>
          </a:xfrm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Rasmussen, E. N.  and  J. M.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Straka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. 1997: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Variations in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Supercell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Morphology. Part I: Observations of the role of Upper-Level Storm  Relative Flow.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M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onthly Weather Review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: Vol. 126,  pp. 2406–2421.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  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Falk, K. W., and L. Harrison, 1996: Waskom, Texas, Single Cell Microburst Detected on National Weather Service Doppler Radar – July 23, 1996. Technical Attachment SR/SSD 96-43.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5105400" y="1295400"/>
            <a:ext cx="4038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Nolan T. Atkins and  Roger M.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Wakimoto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1991: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Wet Microburst Activity over the Southeastern United States: Implications for Forecasting.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Weather and Forecasting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Vol. 6, No. , pp. 1148–1164.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Srivastava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1985: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Simple Model of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Evaporatively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Driven Downdraft: Application to Microburst Downdraft.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Journal of the Atmospheric Sciences: Vol. 42, No. 10, pp. 1004-1023.</a:t>
            </a:r>
            <a:b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16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Advanced Warning Operations Course. (National Weather Service)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References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None/>
            </a:pPr>
            <a:endParaRPr lang="en-US" sz="16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/>
              <a:t>Rasmussen, E. N.  </a:t>
            </a:r>
            <a:r>
              <a:rPr lang="en-US" sz="1600" dirty="0" smtClean="0"/>
              <a:t>and  </a:t>
            </a:r>
            <a:r>
              <a:rPr lang="en-US" sz="1600" dirty="0" smtClean="0"/>
              <a:t>J. M. </a:t>
            </a:r>
            <a:r>
              <a:rPr lang="en-US" sz="1600" dirty="0" err="1" smtClean="0"/>
              <a:t>Straka</a:t>
            </a:r>
            <a:r>
              <a:rPr lang="en-US" sz="1600" dirty="0" smtClean="0"/>
              <a:t>. 1997:  </a:t>
            </a:r>
            <a:r>
              <a:rPr lang="en-US" sz="1600" b="1" dirty="0" smtClean="0"/>
              <a:t>Variations in </a:t>
            </a:r>
            <a:r>
              <a:rPr lang="en-US" sz="1600" b="1" dirty="0" err="1" smtClean="0"/>
              <a:t>Supercell</a:t>
            </a:r>
            <a:r>
              <a:rPr lang="en-US" sz="1600" b="1" dirty="0" smtClean="0"/>
              <a:t> Morphology. Part I: Observations of the role of Upper-Level Storm  Relative Flow.</a:t>
            </a:r>
            <a:r>
              <a:rPr lang="en-US" sz="1600" dirty="0" smtClean="0"/>
              <a:t> M</a:t>
            </a:r>
            <a:r>
              <a:rPr lang="en-US" sz="1600" i="1" dirty="0" smtClean="0"/>
              <a:t>onthly Weather Review</a:t>
            </a:r>
            <a:r>
              <a:rPr lang="en-US" sz="1600" dirty="0" smtClean="0"/>
              <a:t>: </a:t>
            </a:r>
            <a:r>
              <a:rPr lang="en-US" sz="1600" dirty="0" smtClean="0"/>
              <a:t>Vol. </a:t>
            </a:r>
            <a:r>
              <a:rPr lang="en-US" sz="1600" dirty="0" smtClean="0"/>
              <a:t>126</a:t>
            </a:r>
            <a:r>
              <a:rPr lang="en-US" sz="1600" dirty="0" smtClean="0"/>
              <a:t>, </a:t>
            </a:r>
            <a:r>
              <a:rPr lang="en-US" sz="1600" dirty="0" smtClean="0"/>
              <a:t> </a:t>
            </a:r>
            <a:r>
              <a:rPr lang="en-US" sz="1600" dirty="0" smtClean="0"/>
              <a:t>pp. </a:t>
            </a:r>
            <a:r>
              <a:rPr lang="en-US" sz="1600" dirty="0" smtClean="0"/>
              <a:t>2406–2421.</a:t>
            </a:r>
            <a:endParaRPr lang="en-US" sz="16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/>
              <a:t>  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i="1" dirty="0" smtClean="0"/>
              <a:t>Falk, K. W., </a:t>
            </a:r>
            <a:r>
              <a:rPr lang="en-US" sz="1600" i="1" dirty="0"/>
              <a:t>and </a:t>
            </a:r>
            <a:r>
              <a:rPr lang="en-US" sz="1600" i="1" dirty="0" smtClean="0"/>
              <a:t>L. Harrison, </a:t>
            </a:r>
            <a:r>
              <a:rPr lang="en-US" sz="1600" i="1" dirty="0"/>
              <a:t>1996: </a:t>
            </a:r>
            <a:r>
              <a:rPr lang="en-US" sz="1600" i="1" dirty="0" smtClean="0"/>
              <a:t>Waskom, Texas, Single Cell Microburst Detected on National Weather Service Doppler Radar – July 23, 1996. Technical Attachment SR/SSD 96-43. </a:t>
            </a:r>
            <a:endParaRPr lang="en-US" sz="1600" i="1" dirty="0"/>
          </a:p>
          <a:p>
            <a:pPr>
              <a:lnSpc>
                <a:spcPct val="80000"/>
              </a:lnSpc>
            </a:pPr>
            <a:endParaRPr lang="en-US" sz="1600" i="1" dirty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/>
              <a:t>Nolan T. Atkins and  Roger M. </a:t>
            </a:r>
            <a:r>
              <a:rPr lang="en-US" sz="1600" dirty="0" err="1" smtClean="0"/>
              <a:t>Wakimoto</a:t>
            </a:r>
            <a:r>
              <a:rPr lang="en-US" sz="1600" dirty="0" smtClean="0"/>
              <a:t>. 1991:  </a:t>
            </a:r>
            <a:r>
              <a:rPr lang="en-US" sz="1600" b="1" dirty="0" smtClean="0"/>
              <a:t>Wet Microburst Activity over the Southeastern United States: Implications for Forecasting.</a:t>
            </a:r>
            <a:r>
              <a:rPr lang="en-US" sz="1600" dirty="0" smtClean="0"/>
              <a:t> </a:t>
            </a:r>
            <a:r>
              <a:rPr lang="en-US" sz="1600" i="1" dirty="0"/>
              <a:t>Weather and Forecasting</a:t>
            </a:r>
            <a:r>
              <a:rPr lang="en-US" sz="1600" dirty="0"/>
              <a:t>: Vol. </a:t>
            </a:r>
            <a:r>
              <a:rPr lang="en-US" sz="1600" dirty="0" smtClean="0"/>
              <a:t>6</a:t>
            </a:r>
            <a:r>
              <a:rPr lang="en-US" sz="1600" dirty="0" smtClean="0"/>
              <a:t>, </a:t>
            </a:r>
            <a:r>
              <a:rPr lang="en-US" sz="1600" dirty="0"/>
              <a:t>No. </a:t>
            </a:r>
            <a:r>
              <a:rPr lang="en-US" sz="1600" dirty="0" smtClean="0"/>
              <a:t>, </a:t>
            </a:r>
            <a:r>
              <a:rPr lang="en-US" sz="1600" dirty="0"/>
              <a:t>pp. 1148–1164.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6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i="1" dirty="0" err="1" smtClean="0"/>
              <a:t>Srivastava</a:t>
            </a:r>
            <a:r>
              <a:rPr lang="en-US" sz="1600" i="1" dirty="0" smtClean="0"/>
              <a:t>. 1985: </a:t>
            </a:r>
            <a:r>
              <a:rPr lang="en-US" sz="1600" b="1" i="1" dirty="0" smtClean="0"/>
              <a:t>A Simple Model of </a:t>
            </a:r>
            <a:r>
              <a:rPr lang="en-US" sz="1600" b="1" i="1" dirty="0" err="1" smtClean="0"/>
              <a:t>Evaporatively</a:t>
            </a:r>
            <a:r>
              <a:rPr lang="en-US" sz="1600" b="1" i="1" dirty="0" smtClean="0"/>
              <a:t> Driven Downdraft: Application to Microburst Downdraft. </a:t>
            </a:r>
            <a:r>
              <a:rPr lang="en-US" sz="1600" i="1" dirty="0" smtClean="0"/>
              <a:t> Journal of the Atmospheric Sciences: </a:t>
            </a:r>
            <a:r>
              <a:rPr lang="en-US" sz="1600" i="1" dirty="0"/>
              <a:t>Vol. </a:t>
            </a:r>
            <a:r>
              <a:rPr lang="en-US" sz="1600" i="1" dirty="0" smtClean="0"/>
              <a:t>42, </a:t>
            </a:r>
            <a:r>
              <a:rPr lang="en-US" sz="1600" i="1" dirty="0"/>
              <a:t>No. </a:t>
            </a:r>
            <a:r>
              <a:rPr lang="en-US" sz="1600" i="1" dirty="0" smtClean="0"/>
              <a:t>10, </a:t>
            </a:r>
            <a:r>
              <a:rPr lang="en-US" sz="1600" i="1" dirty="0"/>
              <a:t>pp. </a:t>
            </a:r>
            <a:r>
              <a:rPr lang="en-US" sz="1600" i="1" dirty="0" smtClean="0"/>
              <a:t>1004-1023.</a:t>
            </a:r>
            <a:r>
              <a:rPr lang="en-US" sz="1600" i="1" dirty="0"/>
              <a:t/>
            </a:r>
            <a:br>
              <a:rPr lang="en-US" sz="1600" i="1" dirty="0"/>
            </a:br>
            <a:endParaRPr lang="en-US" sz="1600" i="1" dirty="0"/>
          </a:p>
          <a:p>
            <a:pPr>
              <a:lnSpc>
                <a:spcPct val="80000"/>
              </a:lnSpc>
              <a:buNone/>
            </a:pPr>
            <a:r>
              <a:rPr lang="en-US" sz="1600" dirty="0" smtClean="0"/>
              <a:t>Advanced Warning Operations Course. (National Weather Service)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0607_rpts.gi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8600"/>
            <a:ext cx="9146858" cy="640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&gt;  Wet Microburst profiles (soundings)</a:t>
            </a:r>
          </a:p>
          <a:p>
            <a:pPr>
              <a:buNone/>
            </a:pPr>
            <a:r>
              <a:rPr lang="en-US" dirty="0" smtClean="0"/>
              <a:t> &gt;  Forward </a:t>
            </a:r>
            <a:r>
              <a:rPr lang="en-US" dirty="0" smtClean="0"/>
              <a:t>Propagation (new cell generation)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&gt;  Storm relative wind</a:t>
            </a:r>
          </a:p>
          <a:p>
            <a:pPr>
              <a:buNone/>
            </a:pPr>
            <a:r>
              <a:rPr lang="en-US" dirty="0" smtClean="0"/>
              <a:t> &gt; Radar characteristics  </a:t>
            </a:r>
          </a:p>
          <a:p>
            <a:pPr lvl="1"/>
            <a:r>
              <a:rPr lang="en-US" dirty="0" smtClean="0"/>
              <a:t>mid level convergence</a:t>
            </a:r>
            <a:r>
              <a:rPr lang="en-US" dirty="0" smtClean="0"/>
              <a:t>?</a:t>
            </a:r>
            <a:endParaRPr lang="en-US" dirty="0" smtClean="0"/>
          </a:p>
          <a:p>
            <a:pPr lvl="1"/>
            <a:r>
              <a:rPr lang="en-US" dirty="0" smtClean="0"/>
              <a:t>High reflectivity core descended rapidly?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04800"/>
            <a:ext cx="6888480" cy="516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lowchart: Data 2"/>
          <p:cNvSpPr/>
          <p:nvPr/>
        </p:nvSpPr>
        <p:spPr>
          <a:xfrm rot="1501859">
            <a:off x="2436373" y="1775732"/>
            <a:ext cx="406704" cy="2962236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990600"/>
            <a:ext cx="3429000" cy="731838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From Atkins and </a:t>
            </a:r>
            <a:r>
              <a:rPr lang="en-US" sz="2000" dirty="0" err="1" smtClean="0">
                <a:solidFill>
                  <a:srgbClr val="7030A0"/>
                </a:solidFill>
              </a:rPr>
              <a:t>Wakimoto</a:t>
            </a:r>
            <a:r>
              <a:rPr lang="en-US" sz="2000" dirty="0" smtClean="0">
                <a:solidFill>
                  <a:srgbClr val="7030A0"/>
                </a:solidFill>
              </a:rPr>
              <a:t>   1991</a:t>
            </a: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"/>
            <a:ext cx="4038600" cy="329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3657600"/>
            <a:ext cx="3048000" cy="427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From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Srivastava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- 1985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676400"/>
            <a:ext cx="50292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800600" y="5715000"/>
            <a:ext cx="3940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Significant for Theta E  &gt;20 C and &lt; 13 C</a:t>
            </a:r>
          </a:p>
          <a:p>
            <a:r>
              <a:rPr lang="en-US" b="1" dirty="0" smtClean="0"/>
              <a:t>           between </a:t>
            </a:r>
            <a:r>
              <a:rPr lang="en-US" b="1" dirty="0" err="1" smtClean="0"/>
              <a:t>sfc</a:t>
            </a:r>
            <a:r>
              <a:rPr lang="en-US" b="1" dirty="0" smtClean="0"/>
              <a:t> and mid levels.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7318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06 UTC Mid level lapse rates </a:t>
            </a:r>
            <a:endParaRPr lang="en-US" dirty="0"/>
          </a:p>
        </p:txBody>
      </p:sp>
      <p:pic>
        <p:nvPicPr>
          <p:cNvPr id="4" name="Content Placeholder 3" descr="06_laps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143000"/>
            <a:ext cx="7620000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2594</TotalTime>
  <Words>566</Words>
  <Application>Microsoft Office PowerPoint</Application>
  <PresentationFormat>On-screen Show (4:3)</PresentationFormat>
  <Paragraphs>100</Paragraphs>
  <Slides>41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Slide 1</vt:lpstr>
      <vt:lpstr>Slide 2</vt:lpstr>
      <vt:lpstr>Slide 3</vt:lpstr>
      <vt:lpstr>Slide 4</vt:lpstr>
      <vt:lpstr>Slide 5</vt:lpstr>
      <vt:lpstr>Considerations</vt:lpstr>
      <vt:lpstr>Slide 7</vt:lpstr>
      <vt:lpstr>From Atkins and Wakimoto   1991</vt:lpstr>
      <vt:lpstr> 06 UTC Mid level lapse rates </vt:lpstr>
      <vt:lpstr>06 UTC   MUCAPE vs DCAPE</vt:lpstr>
      <vt:lpstr>SRH and composite radar </vt:lpstr>
      <vt:lpstr>Slide 12</vt:lpstr>
      <vt:lpstr>Slide 13</vt:lpstr>
      <vt:lpstr>12 UTC  850mb M and T advection</vt:lpstr>
      <vt:lpstr>12 UTC MUCAPE vs DCAPE</vt:lpstr>
      <vt:lpstr>From Rasmussen and Straka, 1997</vt:lpstr>
      <vt:lpstr> 3 km SRH</vt:lpstr>
      <vt:lpstr>12 UTC 9-11km SR flow</vt:lpstr>
      <vt:lpstr>14 UTC 9-11km SR flow</vt:lpstr>
      <vt:lpstr>From Rasmussen and Straka, 1997</vt:lpstr>
      <vt:lpstr>Anvil level SR Flow (12 UTC)</vt:lpstr>
      <vt:lpstr>Anvil level SR Flow (14 UTC)</vt:lpstr>
      <vt:lpstr>Slide 23</vt:lpstr>
      <vt:lpstr>Slide 24</vt:lpstr>
      <vt:lpstr>Slide 25</vt:lpstr>
      <vt:lpstr>Slide 26</vt:lpstr>
      <vt:lpstr>Slide 27</vt:lpstr>
      <vt:lpstr>Other Conclusions - Mesoscale</vt:lpstr>
      <vt:lpstr>More Conclusions - Radar 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References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marc.russell</dc:creator>
  <cp:lastModifiedBy>marc.russell</cp:lastModifiedBy>
  <cp:revision>278</cp:revision>
  <dcterms:created xsi:type="dcterms:W3CDTF">2010-08-04T21:16:44Z</dcterms:created>
  <dcterms:modified xsi:type="dcterms:W3CDTF">2010-08-11T10:43:59Z</dcterms:modified>
</cp:coreProperties>
</file>