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Default Extension="gif" ContentType="image/gif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1" r:id="rId9"/>
    <p:sldId id="264" r:id="rId10"/>
    <p:sldId id="271" r:id="rId11"/>
    <p:sldId id="326" r:id="rId12"/>
    <p:sldId id="291" r:id="rId13"/>
    <p:sldId id="306" r:id="rId14"/>
    <p:sldId id="292" r:id="rId15"/>
    <p:sldId id="289" r:id="rId16"/>
    <p:sldId id="293" r:id="rId17"/>
    <p:sldId id="290" r:id="rId18"/>
    <p:sldId id="294" r:id="rId19"/>
    <p:sldId id="308" r:id="rId20"/>
    <p:sldId id="296" r:id="rId21"/>
    <p:sldId id="307" r:id="rId22"/>
    <p:sldId id="298" r:id="rId23"/>
    <p:sldId id="299" r:id="rId24"/>
    <p:sldId id="312" r:id="rId25"/>
    <p:sldId id="309" r:id="rId26"/>
    <p:sldId id="313" r:id="rId27"/>
    <p:sldId id="310" r:id="rId28"/>
    <p:sldId id="314" r:id="rId29"/>
    <p:sldId id="311" r:id="rId30"/>
    <p:sldId id="278" r:id="rId31"/>
    <p:sldId id="279" r:id="rId32"/>
    <p:sldId id="317" r:id="rId33"/>
    <p:sldId id="325" r:id="rId34"/>
    <p:sldId id="282" r:id="rId35"/>
    <p:sldId id="318" r:id="rId36"/>
    <p:sldId id="319" r:id="rId37"/>
    <p:sldId id="320" r:id="rId38"/>
    <p:sldId id="321" r:id="rId39"/>
    <p:sldId id="322" r:id="rId40"/>
    <p:sldId id="323" r:id="rId41"/>
    <p:sldId id="286" r:id="rId42"/>
    <p:sldId id="324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9" autoAdjust="0"/>
    <p:restoredTop sz="94721" autoAdjust="0"/>
  </p:normalViewPr>
  <p:slideViewPr>
    <p:cSldViewPr>
      <p:cViewPr varScale="1">
        <p:scale>
          <a:sx n="107" d="100"/>
          <a:sy n="107" d="100"/>
        </p:scale>
        <p:origin x="-2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14HPC2010New\Completed\Graphs&amp;Stats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G:\14HPC2010New\Completed\DaytoDayClimatePrecipAveTFinal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14HPC2010New\Completed\DaytoDayClimatePrecipAveTFinal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14HPC2010New\Completed\DaytoDayClimatePrecipAveTFinal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K:\14HPC2010New\DaytoDayColdFrontsMin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K:\14HPC2010New\DaytoDayColdFrontsMin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K:\14HPC2010New\DaytoDayExtremes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K:\14HPC2010New\DaytoDayExtremes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K:\14HPC2010New\DaytoDayExtremes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K:\14HPC2010New\DaytoDayExtreme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14HPC2010New\Completed\Graphs&amp;Sta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G:\14HPC2010New\Completed\Graphs&amp;Stat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G:\14HPC2010New\Completed\DaytoDayClimatePrecipMaxFinal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G:\14HPC2010New\Completed\DaytoDayClimatePrecipMaxFinal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G:\14HPC2010New\Completed\DaytoDayClimatePrecipMaxFinal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G:\14HPC2010New\Completed\DaytoDayClimatePrecipMinFinal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G:\14HPC2010New\Completed\DaytoDayClimatePrecipMinFinal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G:\14HPC2010New\Completed\DaytoDayClimatePrecipMinFina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High</a:t>
            </a:r>
            <a:r>
              <a:rPr lang="en-US" baseline="0"/>
              <a:t> Temperatures Day 2 Compared to Day 1</a:t>
            </a:r>
            <a:endParaRPr lang="en-US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Sheet1!$O$4</c:f>
              <c:strCache>
                <c:ptCount val="1"/>
                <c:pt idx="0">
                  <c:v>Day2 &gt; Day1</c:v>
                </c:pt>
              </c:strCache>
            </c:strRef>
          </c:tx>
          <c:spPr>
            <a:ln>
              <a:solidFill>
                <a:schemeClr val="accent2">
                  <a:lumMod val="75000"/>
                </a:schemeClr>
              </a:solidFill>
            </a:ln>
          </c:spPr>
          <c:marker>
            <c:symbol val="diamond"/>
            <c:size val="7"/>
            <c:spPr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c:spPr>
          </c:marker>
          <c:dLbls>
            <c:dLbl>
              <c:idx val="11"/>
              <c:layout>
                <c:manualLayout>
                  <c:x val="-2.9864522283365162E-2"/>
                  <c:y val="2.8880822748447641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t"/>
            <c:showVal val="1"/>
          </c:dLbls>
          <c:cat>
            <c:strRef>
              <c:f>Sheet1!$A$6:$A$17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Sheet1!$O$6:$O$17</c:f>
              <c:numCache>
                <c:formatCode>0.0%</c:formatCode>
                <c:ptCount val="12"/>
                <c:pt idx="0">
                  <c:v>0.49317058994478447</c:v>
                </c:pt>
                <c:pt idx="1">
                  <c:v>0.51196172248803862</c:v>
                </c:pt>
                <c:pt idx="2">
                  <c:v>0.52571926765475163</c:v>
                </c:pt>
                <c:pt idx="3">
                  <c:v>0.52942942942942961</c:v>
                </c:pt>
                <c:pt idx="4">
                  <c:v>0.53472827666376233</c:v>
                </c:pt>
                <c:pt idx="5">
                  <c:v>0.52582582582582582</c:v>
                </c:pt>
                <c:pt idx="6">
                  <c:v>0.51395348837209298</c:v>
                </c:pt>
                <c:pt idx="7">
                  <c:v>0.50653879686137748</c:v>
                </c:pt>
                <c:pt idx="8">
                  <c:v>0.50030030030030026</c:v>
                </c:pt>
                <c:pt idx="9">
                  <c:v>0.50217959895379261</c:v>
                </c:pt>
                <c:pt idx="10">
                  <c:v>0.48768768768768855</c:v>
                </c:pt>
                <c:pt idx="11">
                  <c:v>0.47428073234524915</c:v>
                </c:pt>
              </c:numCache>
            </c:numRef>
          </c:val>
        </c:ser>
        <c:ser>
          <c:idx val="1"/>
          <c:order val="1"/>
          <c:tx>
            <c:strRef>
              <c:f>Sheet1!$S$4</c:f>
              <c:strCache>
                <c:ptCount val="1"/>
                <c:pt idx="0">
                  <c:v>Day2 &lt; Day1</c:v>
                </c:pt>
              </c:strCache>
            </c:strRef>
          </c:tx>
          <c:spPr>
            <a:ln>
              <a:solidFill>
                <a:schemeClr val="tx2">
                  <a:lumMod val="60000"/>
                  <a:lumOff val="40000"/>
                </a:schemeClr>
              </a:solidFill>
            </a:ln>
          </c:spPr>
          <c:marker>
            <c:symbol val="diamond"/>
            <c:size val="7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rgbClr val="1F497D">
                    <a:lumMod val="60000"/>
                    <a:lumOff val="40000"/>
                  </a:srgbClr>
                </a:solidFill>
              </a:ln>
            </c:spPr>
          </c:marker>
          <c:dLbls>
            <c:dLbl>
              <c:idx val="11"/>
              <c:layout>
                <c:manualLayout>
                  <c:x val="-2.9864522283365162E-2"/>
                  <c:y val="-3.0902416663575738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b"/>
            <c:showVal val="1"/>
          </c:dLbls>
          <c:cat>
            <c:strRef>
              <c:f>Sheet1!$A$6:$A$17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Sheet1!$S$6:$S$17</c:f>
              <c:numCache>
                <c:formatCode>0.0%</c:formatCode>
                <c:ptCount val="12"/>
                <c:pt idx="0">
                  <c:v>0.45887823307178188</c:v>
                </c:pt>
                <c:pt idx="1">
                  <c:v>0.44976076555023992</c:v>
                </c:pt>
                <c:pt idx="2">
                  <c:v>0.44056960185992533</c:v>
                </c:pt>
                <c:pt idx="3">
                  <c:v>0.43753753753753755</c:v>
                </c:pt>
                <c:pt idx="4">
                  <c:v>0.42022667829119442</c:v>
                </c:pt>
                <c:pt idx="5">
                  <c:v>0.4171171171171173</c:v>
                </c:pt>
                <c:pt idx="6">
                  <c:v>0.42848837209302404</c:v>
                </c:pt>
                <c:pt idx="7">
                  <c:v>0.42691078174949276</c:v>
                </c:pt>
                <c:pt idx="8">
                  <c:v>0.45405405405405408</c:v>
                </c:pt>
                <c:pt idx="9">
                  <c:v>0.46120313862249329</c:v>
                </c:pt>
                <c:pt idx="10">
                  <c:v>0.47387387387387497</c:v>
                </c:pt>
                <c:pt idx="11">
                  <c:v>0.47776809067131643</c:v>
                </c:pt>
              </c:numCache>
            </c:numRef>
          </c:val>
        </c:ser>
        <c:ser>
          <c:idx val="2"/>
          <c:order val="2"/>
          <c:tx>
            <c:strRef>
              <c:f>Sheet1!$W$4</c:f>
              <c:strCache>
                <c:ptCount val="1"/>
                <c:pt idx="0">
                  <c:v>Day2 = Day1</c:v>
                </c:pt>
              </c:strCache>
            </c:strRef>
          </c:tx>
          <c:marker>
            <c:symbol val="diamond"/>
            <c:size val="7"/>
          </c:marker>
          <c:dLbls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t"/>
            <c:showVal val="1"/>
          </c:dLbls>
          <c:cat>
            <c:strRef>
              <c:f>Sheet1!$A$6:$A$17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Sheet1!$W$6:$W$17</c:f>
              <c:numCache>
                <c:formatCode>0.0%</c:formatCode>
                <c:ptCount val="12"/>
                <c:pt idx="0">
                  <c:v>4.7951176983435102E-2</c:v>
                </c:pt>
                <c:pt idx="1">
                  <c:v>3.8277511961722549E-2</c:v>
                </c:pt>
                <c:pt idx="2">
                  <c:v>3.3711130485324148E-2</c:v>
                </c:pt>
                <c:pt idx="3">
                  <c:v>3.3033033033033052E-2</c:v>
                </c:pt>
                <c:pt idx="4">
                  <c:v>4.5045045045045064E-2</c:v>
                </c:pt>
                <c:pt idx="5">
                  <c:v>5.7057057057057145E-2</c:v>
                </c:pt>
                <c:pt idx="6">
                  <c:v>5.7558139534883798E-2</c:v>
                </c:pt>
                <c:pt idx="7">
                  <c:v>6.6550421389131198E-2</c:v>
                </c:pt>
                <c:pt idx="8">
                  <c:v>4.5645645645645654E-2</c:v>
                </c:pt>
                <c:pt idx="9">
                  <c:v>3.6617262423714186E-2</c:v>
                </c:pt>
                <c:pt idx="10">
                  <c:v>3.8438438438438444E-2</c:v>
                </c:pt>
                <c:pt idx="11">
                  <c:v>4.7951176983435102E-2</c:v>
                </c:pt>
              </c:numCache>
            </c:numRef>
          </c:val>
        </c:ser>
        <c:marker val="1"/>
        <c:axId val="56812672"/>
        <c:axId val="56814208"/>
      </c:lineChart>
      <c:catAx>
        <c:axId val="56812672"/>
        <c:scaling>
          <c:orientation val="minMax"/>
        </c:scaling>
        <c:axPos val="b"/>
        <c:majorTickMark val="none"/>
        <c:minorTickMark val="cross"/>
        <c:tickLblPos val="nextTo"/>
        <c:crossAx val="56814208"/>
        <c:crosses val="autoZero"/>
        <c:auto val="1"/>
        <c:lblAlgn val="ctr"/>
        <c:lblOffset val="100"/>
      </c:catAx>
      <c:valAx>
        <c:axId val="56814208"/>
        <c:scaling>
          <c:orientation val="minMax"/>
        </c:scaling>
        <c:axPos val="l"/>
        <c:majorGridlines/>
        <c:minorGridlines/>
        <c:numFmt formatCode="0.0%" sourceLinked="1"/>
        <c:majorTickMark val="cross"/>
        <c:minorTickMark val="cross"/>
        <c:tickLblPos val="nextTo"/>
        <c:spPr>
          <a:ln w="9525">
            <a:noFill/>
          </a:ln>
        </c:spPr>
        <c:crossAx val="56812672"/>
        <c:crosses val="autoZero"/>
        <c:crossBetween val="between"/>
        <c:majorUnit val="0.1"/>
        <c:minorUnit val="5.0000000000000079E-2"/>
      </c:valAx>
      <c:spPr>
        <a:solidFill>
          <a:schemeClr val="bg1"/>
        </a:solidFill>
        <a:ln>
          <a:solidFill>
            <a:schemeClr val="tx1"/>
          </a:solidFill>
        </a:ln>
      </c:spPr>
    </c:plotArea>
    <c:legend>
      <c:legendPos val="b"/>
      <c:layout/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2000" b="1" i="0" baseline="0" dirty="0">
                <a:solidFill>
                  <a:srgbClr val="FF0000"/>
                </a:solidFill>
              </a:rPr>
              <a:t>Positive </a:t>
            </a:r>
            <a:r>
              <a:rPr lang="en-US" sz="2000" b="1" i="0" baseline="0" dirty="0"/>
              <a:t>Day 2 </a:t>
            </a:r>
            <a:r>
              <a:rPr lang="en-US" sz="2000" b="1" i="0" baseline="0" dirty="0" smtClean="0"/>
              <a:t>Average </a:t>
            </a:r>
            <a:r>
              <a:rPr lang="en-US" sz="2000" b="1" i="0" baseline="0" dirty="0"/>
              <a:t>Temperatures</a:t>
            </a:r>
            <a:endParaRPr lang="en-US" sz="2000" dirty="0"/>
          </a:p>
          <a:p>
            <a:pPr>
              <a:defRPr/>
            </a:pPr>
            <a:r>
              <a:rPr lang="en-US" sz="2000" b="1" i="0" baseline="0" dirty="0"/>
              <a:t>Day 1 with Rain, Day 2 with Rain, Both Day 1 &amp; 2 with Rain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5.8871172433661946E-2"/>
          <c:y val="0.12164330420957878"/>
          <c:w val="0.92880799039948192"/>
          <c:h val="0.80027387021759611"/>
        </c:manualLayout>
      </c:layout>
      <c:lineChart>
        <c:grouping val="standard"/>
        <c:ser>
          <c:idx val="0"/>
          <c:order val="0"/>
          <c:tx>
            <c:strRef>
              <c:f>Year!$D$39</c:f>
              <c:strCache>
                <c:ptCount val="1"/>
                <c:pt idx="0">
                  <c:v>Day1 Received Precipitation</c:v>
                </c:pt>
              </c:strCache>
            </c:strRef>
          </c:tx>
          <c:spPr>
            <a:ln w="25400">
              <a:solidFill>
                <a:srgbClr val="7030A0"/>
              </a:solidFill>
            </a:ln>
          </c:spPr>
          <c:marker>
            <c:symbol val="diamond"/>
            <c:size val="7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</c:marker>
          <c:dLbls>
            <c:dLbl>
              <c:idx val="7"/>
              <c:layout>
                <c:manualLayout>
                  <c:x val="-3.7633010480398986E-2"/>
                  <c:y val="-2.8215105302445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t"/>
            <c:showVal val="1"/>
          </c:dLbls>
          <c:cat>
            <c:strRef>
              <c:f>Year!$A$27:$A$38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Year!$D$54:$D$65</c:f>
              <c:numCache>
                <c:formatCode>0.0%</c:formatCode>
                <c:ptCount val="12"/>
                <c:pt idx="0">
                  <c:v>0.28378378378378388</c:v>
                </c:pt>
                <c:pt idx="1">
                  <c:v>0.33703703703703702</c:v>
                </c:pt>
                <c:pt idx="2">
                  <c:v>0.35249457700650788</c:v>
                </c:pt>
                <c:pt idx="3">
                  <c:v>0.37197523916713582</c:v>
                </c:pt>
                <c:pt idx="4">
                  <c:v>0.43832599118942883</c:v>
                </c:pt>
                <c:pt idx="5">
                  <c:v>0.45095828635851182</c:v>
                </c:pt>
                <c:pt idx="6">
                  <c:v>0.39906922629435804</c:v>
                </c:pt>
                <c:pt idx="7">
                  <c:v>0.36529126213592233</c:v>
                </c:pt>
                <c:pt idx="8">
                  <c:v>0.29335793357933582</c:v>
                </c:pt>
                <c:pt idx="9">
                  <c:v>0.22848664688427328</c:v>
                </c:pt>
                <c:pt idx="10">
                  <c:v>0.2449622166246852</c:v>
                </c:pt>
                <c:pt idx="11">
                  <c:v>0.26674786845310544</c:v>
                </c:pt>
              </c:numCache>
            </c:numRef>
          </c:val>
        </c:ser>
        <c:ser>
          <c:idx val="1"/>
          <c:order val="1"/>
          <c:tx>
            <c:strRef>
              <c:f>Year!$F$39</c:f>
              <c:strCache>
                <c:ptCount val="1"/>
                <c:pt idx="0">
                  <c:v>Day2 Received Precipitation</c:v>
                </c:pt>
              </c:strCache>
            </c:strRef>
          </c:tx>
          <c:spPr>
            <a:ln w="25400">
              <a:solidFill>
                <a:schemeClr val="accent6">
                  <a:lumMod val="75000"/>
                </a:schemeClr>
              </a:solidFill>
            </a:ln>
          </c:spPr>
          <c:marker>
            <c:symbol val="diamond"/>
            <c:size val="7"/>
            <c:spPr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c:spPr>
          </c:marker>
          <c:dLbls>
            <c:dLbl>
              <c:idx val="4"/>
              <c:layout>
                <c:manualLayout>
                  <c:x val="-2.5906030647193691E-2"/>
                  <c:y val="3.2264806895828238E-2"/>
                </c:manualLayout>
              </c:layout>
              <c:dLblPos val="r"/>
              <c:showVal val="1"/>
            </c:dLbl>
            <c:dLbl>
              <c:idx val="7"/>
              <c:layout>
                <c:manualLayout>
                  <c:x val="-4.6428331923427262E-2"/>
                  <c:y val="3.2264806895828238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b"/>
            <c:showVal val="1"/>
          </c:dLbls>
          <c:cat>
            <c:strRef>
              <c:f>Year!$A$27:$A$38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Year!$F$54:$F$65</c:f>
              <c:numCache>
                <c:formatCode>0.0%</c:formatCode>
                <c:ptCount val="12"/>
                <c:pt idx="0">
                  <c:v>0.23592342342342376</c:v>
                </c:pt>
                <c:pt idx="1">
                  <c:v>0.24444444444444505</c:v>
                </c:pt>
                <c:pt idx="2">
                  <c:v>0.27223427331887257</c:v>
                </c:pt>
                <c:pt idx="3">
                  <c:v>0.31570061902082236</c:v>
                </c:pt>
                <c:pt idx="4">
                  <c:v>0.43116740088105732</c:v>
                </c:pt>
                <c:pt idx="5">
                  <c:v>0.44306651634723787</c:v>
                </c:pt>
                <c:pt idx="6">
                  <c:v>0.39383362420011636</c:v>
                </c:pt>
                <c:pt idx="7">
                  <c:v>0.36104368932038838</c:v>
                </c:pt>
                <c:pt idx="8">
                  <c:v>0.26752767527675347</c:v>
                </c:pt>
                <c:pt idx="9">
                  <c:v>0.18278931750741892</c:v>
                </c:pt>
                <c:pt idx="10">
                  <c:v>0.18513853904282151</c:v>
                </c:pt>
                <c:pt idx="11">
                  <c:v>0.2125456760048722</c:v>
                </c:pt>
              </c:numCache>
            </c:numRef>
          </c:val>
        </c:ser>
        <c:ser>
          <c:idx val="2"/>
          <c:order val="2"/>
          <c:tx>
            <c:strRef>
              <c:f>Year!$H$39</c:f>
              <c:strCache>
                <c:ptCount val="1"/>
                <c:pt idx="0">
                  <c:v>Both Day 1 &amp; 2 Received Precipitation</c:v>
                </c:pt>
              </c:strCache>
            </c:strRef>
          </c:tx>
          <c:spPr>
            <a:ln w="25400">
              <a:solidFill>
                <a:schemeClr val="accent3">
                  <a:lumMod val="75000"/>
                </a:schemeClr>
              </a:solidFill>
            </a:ln>
          </c:spPr>
          <c:marker>
            <c:symbol val="diamond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dLbls>
            <c:dLbl>
              <c:idx val="4"/>
              <c:layout>
                <c:manualLayout>
                  <c:x val="-3.17694628517134E-2"/>
                  <c:y val="2.4165722570649396E-2"/>
                </c:manualLayout>
              </c:layout>
              <c:dLblPos val="r"/>
              <c:showVal val="1"/>
            </c:dLbl>
            <c:dLbl>
              <c:idx val="8"/>
              <c:layout>
                <c:manualLayout>
                  <c:x val="-3.9098897387570303E-2"/>
                  <c:y val="4.0363891221007225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b"/>
            <c:showVal val="1"/>
          </c:dLbls>
          <c:cat>
            <c:strRef>
              <c:f>Year!$A$27:$A$38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Year!$H$54:$H$65</c:f>
              <c:numCache>
                <c:formatCode>0.0%</c:formatCode>
                <c:ptCount val="12"/>
                <c:pt idx="0">
                  <c:v>0.1193693693693692</c:v>
                </c:pt>
                <c:pt idx="1">
                  <c:v>0.14135802469135803</c:v>
                </c:pt>
                <c:pt idx="2">
                  <c:v>0.14587852494576978</c:v>
                </c:pt>
                <c:pt idx="3">
                  <c:v>0.16601012943162641</c:v>
                </c:pt>
                <c:pt idx="4">
                  <c:v>0.23292951541850218</c:v>
                </c:pt>
                <c:pt idx="5">
                  <c:v>0.25760992108229991</c:v>
                </c:pt>
                <c:pt idx="6">
                  <c:v>0.20651541593950001</c:v>
                </c:pt>
                <c:pt idx="7">
                  <c:v>0.17961165048543717</c:v>
                </c:pt>
                <c:pt idx="8">
                  <c:v>0.1254612546125462</c:v>
                </c:pt>
                <c:pt idx="9">
                  <c:v>9.4955489614243563E-2</c:v>
                </c:pt>
                <c:pt idx="10">
                  <c:v>9.130982367758185E-2</c:v>
                </c:pt>
                <c:pt idx="11">
                  <c:v>0.11266747868453106</c:v>
                </c:pt>
              </c:numCache>
            </c:numRef>
          </c:val>
        </c:ser>
        <c:marker val="1"/>
        <c:axId val="57937280"/>
        <c:axId val="57947264"/>
      </c:lineChart>
      <c:catAx>
        <c:axId val="57937280"/>
        <c:scaling>
          <c:orientation val="minMax"/>
        </c:scaling>
        <c:axPos val="b"/>
        <c:majorTickMark val="none"/>
        <c:tickLblPos val="nextTo"/>
        <c:crossAx val="57947264"/>
        <c:crosses val="autoZero"/>
        <c:auto val="1"/>
        <c:lblAlgn val="ctr"/>
        <c:lblOffset val="100"/>
      </c:catAx>
      <c:valAx>
        <c:axId val="57947264"/>
        <c:scaling>
          <c:orientation val="minMax"/>
          <c:max val="0.70000000000000062"/>
          <c:min val="0"/>
        </c:scaling>
        <c:axPos val="l"/>
        <c:majorGridlines/>
        <c:numFmt formatCode="0.0%" sourceLinked="1"/>
        <c:majorTickMark val="cross"/>
        <c:minorTickMark val="out"/>
        <c:tickLblPos val="nextTo"/>
        <c:spPr>
          <a:ln w="9525">
            <a:noFill/>
          </a:ln>
        </c:spPr>
        <c:crossAx val="57937280"/>
        <c:crosses val="autoZero"/>
        <c:crossBetween val="between"/>
        <c:minorUnit val="0.05"/>
      </c:valAx>
      <c:spPr>
        <a:solidFill>
          <a:prstClr val="white"/>
        </a:solidFill>
        <a:ln>
          <a:solidFill>
            <a:srgbClr val="8064A2">
              <a:lumMod val="60000"/>
              <a:lumOff val="40000"/>
            </a:srgbClr>
          </a:solidFill>
        </a:ln>
      </c:spPr>
    </c:plotArea>
    <c:legend>
      <c:legendPos val="b"/>
      <c:layout>
        <c:manualLayout>
          <c:xMode val="edge"/>
          <c:yMode val="edge"/>
          <c:x val="0.10121129582440383"/>
          <c:y val="0.96338623991082051"/>
          <c:w val="0.79757729292702639"/>
          <c:h val="3.6613760089179354E-2"/>
        </c:manualLayout>
      </c:layout>
    </c:legend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2000" b="1" i="0" baseline="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Negative</a:t>
            </a:r>
            <a:r>
              <a:rPr lang="en-US" sz="2000" b="1" i="0" baseline="0" dirty="0"/>
              <a:t> Day 2 </a:t>
            </a:r>
            <a:r>
              <a:rPr lang="en-US" sz="2000" b="1" i="0" baseline="0" dirty="0" smtClean="0"/>
              <a:t>Average </a:t>
            </a:r>
            <a:r>
              <a:rPr lang="en-US" sz="2000" b="1" i="0" baseline="0" dirty="0"/>
              <a:t>Temperatures</a:t>
            </a:r>
            <a:endParaRPr lang="en-US" sz="2000" dirty="0"/>
          </a:p>
          <a:p>
            <a:pPr>
              <a:defRPr/>
            </a:pPr>
            <a:r>
              <a:rPr lang="en-US" sz="2000" b="1" i="0" baseline="0" dirty="0"/>
              <a:t>Day 1 with Rain, Day 2 with Rain, Both Day 1 &amp; 2 with Rain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5.8871172433661946E-2"/>
          <c:y val="0.12164330420957878"/>
          <c:w val="0.92880799039948203"/>
          <c:h val="0.80027387021759622"/>
        </c:manualLayout>
      </c:layout>
      <c:lineChart>
        <c:grouping val="standard"/>
        <c:ser>
          <c:idx val="0"/>
          <c:order val="0"/>
          <c:tx>
            <c:strRef>
              <c:f>Year!$D$39</c:f>
              <c:strCache>
                <c:ptCount val="1"/>
                <c:pt idx="0">
                  <c:v>Day1 Received Precipitation</c:v>
                </c:pt>
              </c:strCache>
            </c:strRef>
          </c:tx>
          <c:spPr>
            <a:ln w="25400">
              <a:solidFill>
                <a:srgbClr val="7030A0"/>
              </a:solidFill>
            </a:ln>
          </c:spPr>
          <c:marker>
            <c:symbol val="diamond"/>
            <c:size val="7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</c:marker>
          <c:dLbls>
            <c:dLbl>
              <c:idx val="4"/>
              <c:layout>
                <c:manualLayout>
                  <c:x val="-3.17694628517134E-2"/>
                  <c:y val="3.2264806895828238E-2"/>
                </c:manualLayout>
              </c:layout>
              <c:dLblPos val="r"/>
              <c:showVal val="1"/>
            </c:dLbl>
            <c:dLbl>
              <c:idx val="5"/>
              <c:layout>
                <c:manualLayout>
                  <c:x val="-3.030357594454194E-2"/>
                  <c:y val="-2.6453554461718602E-2"/>
                </c:manualLayout>
              </c:layout>
              <c:dLblPos val="r"/>
              <c:showVal val="1"/>
            </c:dLbl>
            <c:dLbl>
              <c:idx val="7"/>
              <c:layout>
                <c:manualLayout>
                  <c:x val="-2.7371802130199234E-2"/>
                  <c:y val="-3.050309662430805E-2"/>
                </c:manualLayout>
              </c:layout>
              <c:dLblPos val="r"/>
              <c:showVal val="1"/>
            </c:dLbl>
            <c:dLbl>
              <c:idx val="8"/>
              <c:layout>
                <c:manualLayout>
                  <c:x val="-4.2030671201913165E-2"/>
                  <c:y val="3.2264806895828238E-2"/>
                </c:manualLayout>
              </c:layout>
              <c:dLblPos val="r"/>
              <c:showVal val="1"/>
            </c:dLbl>
            <c:dLbl>
              <c:idx val="10"/>
              <c:layout>
                <c:manualLayout>
                  <c:x val="-3.6167123573227454E-2"/>
                  <c:y val="3.0240035814533599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b"/>
            <c:showVal val="1"/>
          </c:dLbls>
          <c:cat>
            <c:strRef>
              <c:f>Year!$A$27:$A$38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Year!$K$54:$K$65</c:f>
              <c:numCache>
                <c:formatCode>0.0%</c:formatCode>
                <c:ptCount val="12"/>
                <c:pt idx="0">
                  <c:v>0.40202275600505688</c:v>
                </c:pt>
                <c:pt idx="1">
                  <c:v>0.42967651195499407</c:v>
                </c:pt>
                <c:pt idx="2">
                  <c:v>0.47132498352010638</c:v>
                </c:pt>
                <c:pt idx="3">
                  <c:v>0.49863013698630126</c:v>
                </c:pt>
                <c:pt idx="4">
                  <c:v>0.57782231128924511</c:v>
                </c:pt>
                <c:pt idx="5">
                  <c:v>0.56485355648535562</c:v>
                </c:pt>
                <c:pt idx="6">
                  <c:v>0.4936224489795924</c:v>
                </c:pt>
                <c:pt idx="7">
                  <c:v>0.47552019583843391</c:v>
                </c:pt>
                <c:pt idx="8">
                  <c:v>0.39911448450347947</c:v>
                </c:pt>
                <c:pt idx="9">
                  <c:v>0.31340579710145028</c:v>
                </c:pt>
                <c:pt idx="10">
                  <c:v>0.33435582822086002</c:v>
                </c:pt>
                <c:pt idx="11">
                  <c:v>0.36692353289863688</c:v>
                </c:pt>
              </c:numCache>
            </c:numRef>
          </c:val>
        </c:ser>
        <c:ser>
          <c:idx val="1"/>
          <c:order val="1"/>
          <c:tx>
            <c:strRef>
              <c:f>Year!$F$39</c:f>
              <c:strCache>
                <c:ptCount val="1"/>
                <c:pt idx="0">
                  <c:v>Day2 Received Precipitation</c:v>
                </c:pt>
              </c:strCache>
            </c:strRef>
          </c:tx>
          <c:spPr>
            <a:ln w="25400">
              <a:solidFill>
                <a:schemeClr val="accent6">
                  <a:lumMod val="75000"/>
                </a:schemeClr>
              </a:solidFill>
            </a:ln>
          </c:spPr>
          <c:marker>
            <c:symbol val="diamond"/>
            <c:size val="7"/>
            <c:spPr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c:spPr>
          </c:marker>
          <c:dLbls>
            <c:dLbl>
              <c:idx val="5"/>
              <c:layout>
                <c:manualLayout>
                  <c:x val="-4.3496558109084378E-2"/>
                  <c:y val="3.2527867705602752E-2"/>
                </c:manualLayout>
              </c:layout>
              <c:dLblPos val="r"/>
              <c:showVal val="1"/>
            </c:dLbl>
            <c:dLbl>
              <c:idx val="7"/>
              <c:layout>
                <c:manualLayout>
                  <c:x val="-3.7633010480398986E-2"/>
                  <c:y val="3.2528027136396555E-2"/>
                </c:manualLayout>
              </c:layout>
              <c:dLblPos val="r"/>
              <c:showVal val="1"/>
            </c:dLbl>
            <c:dLbl>
              <c:idx val="9"/>
              <c:layout>
                <c:manualLayout>
                  <c:x val="-3.1769462851713413E-2"/>
                  <c:y val="-3.2264647465034525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t"/>
            <c:showVal val="1"/>
          </c:dLbls>
          <c:cat>
            <c:strRef>
              <c:f>Year!$A$27:$A$38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Year!$M$54:$M$65</c:f>
              <c:numCache>
                <c:formatCode>0.0%</c:formatCode>
                <c:ptCount val="12"/>
                <c:pt idx="0">
                  <c:v>0.45954487989886322</c:v>
                </c:pt>
                <c:pt idx="1">
                  <c:v>0.5421940928270047</c:v>
                </c:pt>
                <c:pt idx="2">
                  <c:v>0.57218193803559791</c:v>
                </c:pt>
                <c:pt idx="3">
                  <c:v>0.57465753424657684</c:v>
                </c:pt>
                <c:pt idx="4">
                  <c:v>0.5998663994655975</c:v>
                </c:pt>
                <c:pt idx="5">
                  <c:v>0.56276150627615062</c:v>
                </c:pt>
                <c:pt idx="6">
                  <c:v>0.51721938775510157</c:v>
                </c:pt>
                <c:pt idx="7">
                  <c:v>0.46572827417380736</c:v>
                </c:pt>
                <c:pt idx="8">
                  <c:v>0.43327008222643898</c:v>
                </c:pt>
                <c:pt idx="9">
                  <c:v>0.3562801932367155</c:v>
                </c:pt>
                <c:pt idx="10">
                  <c:v>0.39815950920245508</c:v>
                </c:pt>
                <c:pt idx="11">
                  <c:v>0.42501481920569167</c:v>
                </c:pt>
              </c:numCache>
            </c:numRef>
          </c:val>
        </c:ser>
        <c:ser>
          <c:idx val="2"/>
          <c:order val="2"/>
          <c:tx>
            <c:strRef>
              <c:f>Year!$H$39</c:f>
              <c:strCache>
                <c:ptCount val="1"/>
                <c:pt idx="0">
                  <c:v>Both Day 1 &amp; 2 Received Precipitation</c:v>
                </c:pt>
              </c:strCache>
            </c:strRef>
          </c:tx>
          <c:spPr>
            <a:ln w="25400">
              <a:solidFill>
                <a:schemeClr val="accent3">
                  <a:lumMod val="75000"/>
                </a:schemeClr>
              </a:solidFill>
            </a:ln>
          </c:spPr>
          <c:marker>
            <c:symbol val="diamond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dLbls>
            <c:dLbl>
              <c:idx val="2"/>
              <c:layout>
                <c:manualLayout>
                  <c:x val="-3.1769462851713302E-2"/>
                  <c:y val="2.4165722570649292E-2"/>
                </c:manualLayout>
              </c:layout>
              <c:dLblPos val="r"/>
              <c:showVal val="1"/>
            </c:dLbl>
            <c:dLbl>
              <c:idx val="8"/>
              <c:layout>
                <c:manualLayout>
                  <c:x val="-3.9098897387570303E-2"/>
                  <c:y val="3.6314349058417676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b"/>
            <c:showVal val="1"/>
          </c:dLbls>
          <c:cat>
            <c:strRef>
              <c:f>Year!$A$27:$A$38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Year!$O$54:$O$65</c:f>
              <c:numCache>
                <c:formatCode>0.0%</c:formatCode>
                <c:ptCount val="12"/>
                <c:pt idx="0">
                  <c:v>0.26106194690265488</c:v>
                </c:pt>
                <c:pt idx="1">
                  <c:v>0.30098452883263105</c:v>
                </c:pt>
                <c:pt idx="2">
                  <c:v>0.33289386947923627</c:v>
                </c:pt>
                <c:pt idx="3">
                  <c:v>0.34520547945205482</c:v>
                </c:pt>
                <c:pt idx="4">
                  <c:v>0.39412157648630597</c:v>
                </c:pt>
                <c:pt idx="5">
                  <c:v>0.35983263598326443</c:v>
                </c:pt>
                <c:pt idx="6">
                  <c:v>0.28762755102040832</c:v>
                </c:pt>
                <c:pt idx="7">
                  <c:v>0.27233782129743017</c:v>
                </c:pt>
                <c:pt idx="8">
                  <c:v>0.24098671726755219</c:v>
                </c:pt>
                <c:pt idx="9">
                  <c:v>0.16666666666666666</c:v>
                </c:pt>
                <c:pt idx="10">
                  <c:v>0.20368098159509238</c:v>
                </c:pt>
                <c:pt idx="11">
                  <c:v>0.21754593953764131</c:v>
                </c:pt>
              </c:numCache>
            </c:numRef>
          </c:val>
        </c:ser>
        <c:marker val="1"/>
        <c:axId val="57996032"/>
        <c:axId val="57997568"/>
      </c:lineChart>
      <c:catAx>
        <c:axId val="57996032"/>
        <c:scaling>
          <c:orientation val="minMax"/>
        </c:scaling>
        <c:axPos val="b"/>
        <c:majorTickMark val="none"/>
        <c:tickLblPos val="nextTo"/>
        <c:crossAx val="57997568"/>
        <c:crosses val="autoZero"/>
        <c:auto val="1"/>
        <c:lblAlgn val="ctr"/>
        <c:lblOffset val="100"/>
      </c:catAx>
      <c:valAx>
        <c:axId val="57997568"/>
        <c:scaling>
          <c:orientation val="minMax"/>
          <c:max val="0.70000000000000062"/>
          <c:min val="0"/>
        </c:scaling>
        <c:axPos val="l"/>
        <c:majorGridlines/>
        <c:numFmt formatCode="0.0%" sourceLinked="1"/>
        <c:majorTickMark val="cross"/>
        <c:minorTickMark val="out"/>
        <c:tickLblPos val="nextTo"/>
        <c:spPr>
          <a:ln w="9525">
            <a:noFill/>
          </a:ln>
        </c:spPr>
        <c:crossAx val="57996032"/>
        <c:crosses val="autoZero"/>
        <c:crossBetween val="between"/>
        <c:minorUnit val="0.05"/>
      </c:valAx>
      <c:spPr>
        <a:solidFill>
          <a:prstClr val="white"/>
        </a:solidFill>
        <a:ln>
          <a:solidFill>
            <a:srgbClr val="8064A2">
              <a:lumMod val="60000"/>
              <a:lumOff val="40000"/>
            </a:srgbClr>
          </a:solidFill>
        </a:ln>
      </c:spPr>
    </c:plotArea>
    <c:legend>
      <c:legendPos val="b"/>
      <c:layout>
        <c:manualLayout>
          <c:xMode val="edge"/>
          <c:yMode val="edge"/>
          <c:x val="0.10121129582440383"/>
          <c:y val="0.96338623991082051"/>
          <c:w val="0.79757729292702639"/>
          <c:h val="3.6613760089179354E-2"/>
        </c:manualLayout>
      </c:layout>
    </c:legend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Equal</a:t>
            </a:r>
            <a:r>
              <a:rPr lang="en-US" sz="2000" dirty="0"/>
              <a:t> Day </a:t>
            </a:r>
            <a:r>
              <a:rPr lang="en-US" sz="2000"/>
              <a:t>2 </a:t>
            </a:r>
            <a:r>
              <a:rPr lang="en-US" sz="2000" smtClean="0"/>
              <a:t>Average </a:t>
            </a:r>
            <a:r>
              <a:rPr lang="en-US" sz="2000"/>
              <a:t>Temperatures</a:t>
            </a:r>
          </a:p>
          <a:p>
            <a:pPr>
              <a:defRPr/>
            </a:pPr>
            <a:r>
              <a:rPr lang="en-US" sz="2000" dirty="0"/>
              <a:t>Day 1</a:t>
            </a:r>
            <a:r>
              <a:rPr lang="en-US" sz="2000" baseline="0" dirty="0"/>
              <a:t> with Rain, Day 2 with Rain, Both Day 1 &amp; 2 with Rain</a:t>
            </a:r>
            <a:endParaRPr lang="en-US" sz="20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5.8871172433661946E-2"/>
          <c:y val="0.12164330420957878"/>
          <c:w val="0.92880799039948214"/>
          <c:h val="0.80027387021759633"/>
        </c:manualLayout>
      </c:layout>
      <c:lineChart>
        <c:grouping val="standard"/>
        <c:ser>
          <c:idx val="0"/>
          <c:order val="0"/>
          <c:tx>
            <c:strRef>
              <c:f>Year!$D$39</c:f>
              <c:strCache>
                <c:ptCount val="1"/>
                <c:pt idx="0">
                  <c:v>Day1 Received Precipitation</c:v>
                </c:pt>
              </c:strCache>
            </c:strRef>
          </c:tx>
          <c:spPr>
            <a:ln w="25400">
              <a:solidFill>
                <a:srgbClr val="7030A0"/>
              </a:solidFill>
            </a:ln>
          </c:spPr>
          <c:marker>
            <c:symbol val="diamond"/>
            <c:size val="7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</c:marker>
          <c:dLbls>
            <c:dLbl>
              <c:idx val="7"/>
              <c:layout>
                <c:manualLayout>
                  <c:x val="-4.3496558109084378E-2"/>
                  <c:y val="3.455279821769127E-2"/>
                </c:manualLayout>
              </c:layout>
              <c:dLblPos val="r"/>
              <c:showVal val="1"/>
            </c:dLbl>
            <c:dLbl>
              <c:idx val="10"/>
              <c:layout>
                <c:manualLayout>
                  <c:x val="-3.3235349758884779E-2"/>
                  <c:y val="-3.4289418546329248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t"/>
            <c:showVal val="1"/>
          </c:dLbls>
          <c:cat>
            <c:strRef>
              <c:f>Year!$A$27:$A$38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Year!$R$54:$R$65</c:f>
              <c:numCache>
                <c:formatCode>0.0%</c:formatCode>
                <c:ptCount val="12"/>
                <c:pt idx="0">
                  <c:v>0.40963855421686746</c:v>
                </c:pt>
                <c:pt idx="1">
                  <c:v>0.41935483870967838</c:v>
                </c:pt>
                <c:pt idx="2">
                  <c:v>0.4</c:v>
                </c:pt>
                <c:pt idx="3">
                  <c:v>0.4731182795698935</c:v>
                </c:pt>
                <c:pt idx="4">
                  <c:v>0.51562500000000111</c:v>
                </c:pt>
                <c:pt idx="5">
                  <c:v>0.46721311475409827</c:v>
                </c:pt>
                <c:pt idx="6">
                  <c:v>0.55194805194805263</c:v>
                </c:pt>
                <c:pt idx="7">
                  <c:v>0.38993710691823902</c:v>
                </c:pt>
                <c:pt idx="8">
                  <c:v>0.32520325203252026</c:v>
                </c:pt>
                <c:pt idx="9">
                  <c:v>0.29000000000000031</c:v>
                </c:pt>
                <c:pt idx="10">
                  <c:v>0.22321428571428598</c:v>
                </c:pt>
                <c:pt idx="11">
                  <c:v>0.25892857142857201</c:v>
                </c:pt>
              </c:numCache>
            </c:numRef>
          </c:val>
        </c:ser>
        <c:ser>
          <c:idx val="1"/>
          <c:order val="1"/>
          <c:tx>
            <c:strRef>
              <c:f>Year!$F$39</c:f>
              <c:strCache>
                <c:ptCount val="1"/>
                <c:pt idx="0">
                  <c:v>Day2 Received Precipitation</c:v>
                </c:pt>
              </c:strCache>
            </c:strRef>
          </c:tx>
          <c:spPr>
            <a:ln w="25400">
              <a:solidFill>
                <a:schemeClr val="accent6">
                  <a:lumMod val="75000"/>
                </a:schemeClr>
              </a:solidFill>
            </a:ln>
          </c:spPr>
          <c:marker>
            <c:symbol val="diamond"/>
            <c:size val="7"/>
            <c:spPr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c:spPr>
          </c:marker>
          <c:dLbls>
            <c:dLbl>
              <c:idx val="3"/>
              <c:layout>
                <c:manualLayout>
                  <c:x val="-3.030357594454194E-2"/>
                  <c:y val="3.2264806895828238E-2"/>
                </c:manualLayout>
              </c:layout>
              <c:dLblPos val="r"/>
              <c:showVal val="1"/>
            </c:dLbl>
            <c:dLbl>
              <c:idx val="6"/>
              <c:layout>
                <c:manualLayout>
                  <c:x val="-3.1769462851713302E-2"/>
                  <c:y val="2.8215264733238783E-2"/>
                </c:manualLayout>
              </c:layout>
              <c:dLblPos val="r"/>
              <c:showVal val="1"/>
            </c:dLbl>
            <c:dLbl>
              <c:idx val="7"/>
              <c:layout>
                <c:manualLayout>
                  <c:x val="-3.1769462851713302E-2"/>
                  <c:y val="-2.6453554461718602E-2"/>
                </c:manualLayout>
              </c:layout>
              <c:dLblPos val="r"/>
              <c:showVal val="1"/>
            </c:dLbl>
            <c:dLbl>
              <c:idx val="11"/>
              <c:layout>
                <c:manualLayout>
                  <c:x val="-1.2655336399691726E-2"/>
                  <c:y val="2.6190493651944157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b"/>
            <c:showVal val="1"/>
          </c:dLbls>
          <c:cat>
            <c:strRef>
              <c:f>Year!$A$27:$A$38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Year!$T$54:$T$65</c:f>
              <c:numCache>
                <c:formatCode>0.0%</c:formatCode>
                <c:ptCount val="12"/>
                <c:pt idx="0">
                  <c:v>0.36144578313253067</c:v>
                </c:pt>
                <c:pt idx="1">
                  <c:v>0.37634408602150538</c:v>
                </c:pt>
                <c:pt idx="2">
                  <c:v>0.35000000000000031</c:v>
                </c:pt>
                <c:pt idx="3">
                  <c:v>0.46236559139785094</c:v>
                </c:pt>
                <c:pt idx="4">
                  <c:v>0.46875</c:v>
                </c:pt>
                <c:pt idx="5">
                  <c:v>0.39344262295082066</c:v>
                </c:pt>
                <c:pt idx="6">
                  <c:v>0.43506493506493593</c:v>
                </c:pt>
                <c:pt idx="7">
                  <c:v>0.45283018867924596</c:v>
                </c:pt>
                <c:pt idx="8">
                  <c:v>0.24390243902439085</c:v>
                </c:pt>
                <c:pt idx="9">
                  <c:v>0.2</c:v>
                </c:pt>
                <c:pt idx="10">
                  <c:v>0.16964285714285721</c:v>
                </c:pt>
                <c:pt idx="11">
                  <c:v>0.23214285714285721</c:v>
                </c:pt>
              </c:numCache>
            </c:numRef>
          </c:val>
        </c:ser>
        <c:ser>
          <c:idx val="2"/>
          <c:order val="2"/>
          <c:tx>
            <c:strRef>
              <c:f>Year!$H$39</c:f>
              <c:strCache>
                <c:ptCount val="1"/>
                <c:pt idx="0">
                  <c:v>Both Day 1 &amp; 2 Received Precipitation</c:v>
                </c:pt>
              </c:strCache>
            </c:strRef>
          </c:tx>
          <c:spPr>
            <a:ln w="25400">
              <a:solidFill>
                <a:schemeClr val="accent3">
                  <a:lumMod val="75000"/>
                </a:schemeClr>
              </a:solidFill>
            </a:ln>
          </c:spPr>
          <c:marker>
            <c:symbol val="diamond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dLbls>
            <c:dLbl>
              <c:idx val="1"/>
              <c:layout>
                <c:manualLayout>
                  <c:x val="-3.2517065174370807E-2"/>
                  <c:y val="3.789367050182766E-2"/>
                </c:manualLayout>
              </c:layout>
              <c:dLblPos val="r"/>
              <c:showVal val="1"/>
            </c:dLbl>
            <c:dLbl>
              <c:idx val="3"/>
              <c:layout>
                <c:manualLayout>
                  <c:x val="-3.030357594454194E-2"/>
                  <c:y val="3.2264806895828238E-2"/>
                </c:manualLayout>
              </c:layout>
              <c:dLblPos val="r"/>
              <c:showVal val="1"/>
            </c:dLbl>
            <c:dLbl>
              <c:idx val="4"/>
              <c:layout>
                <c:manualLayout>
                  <c:x val="-4.2030671201913165E-2"/>
                  <c:y val="4.4413433383596879E-2"/>
                </c:manualLayout>
              </c:layout>
              <c:dLblPos val="r"/>
              <c:showVal val="1"/>
            </c:dLbl>
            <c:dLbl>
              <c:idx val="5"/>
              <c:layout>
                <c:manualLayout>
                  <c:x val="-3.544883898871358E-2"/>
                  <c:y val="3.1819357257943486E-2"/>
                </c:manualLayout>
              </c:layout>
              <c:dLblPos val="r"/>
              <c:showVal val="1"/>
            </c:dLbl>
            <c:dLbl>
              <c:idx val="7"/>
              <c:layout>
                <c:manualLayout>
                  <c:x val="-4.4244160431741793E-2"/>
                  <c:y val="3.1819357257943562E-2"/>
                </c:manualLayout>
              </c:layout>
              <c:dLblPos val="r"/>
              <c:showVal val="1"/>
            </c:dLbl>
            <c:dLbl>
              <c:idx val="8"/>
              <c:layout>
                <c:manualLayout>
                  <c:x val="-4.7894218830598738E-2"/>
                  <c:y val="2.2140951489354712E-2"/>
                </c:manualLayout>
              </c:layout>
              <c:dLblPos val="r"/>
              <c:showVal val="1"/>
            </c:dLbl>
            <c:dLbl>
              <c:idx val="11"/>
              <c:layout>
                <c:manualLayout>
                  <c:x val="-1.2655336399691726E-2"/>
                  <c:y val="2.8215264733238783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b"/>
            <c:showVal val="1"/>
          </c:dLbls>
          <c:cat>
            <c:strRef>
              <c:f>Year!$A$27:$A$38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Year!$V$54:$V$65</c:f>
              <c:numCache>
                <c:formatCode>0.0%</c:formatCode>
                <c:ptCount val="12"/>
                <c:pt idx="0">
                  <c:v>0.24096385542168691</c:v>
                </c:pt>
                <c:pt idx="1">
                  <c:v>0.19354838709677463</c:v>
                </c:pt>
                <c:pt idx="2">
                  <c:v>0.17500000000000004</c:v>
                </c:pt>
                <c:pt idx="3">
                  <c:v>0.26881720430107531</c:v>
                </c:pt>
                <c:pt idx="4">
                  <c:v>0.3359375000000005</c:v>
                </c:pt>
                <c:pt idx="5">
                  <c:v>0.22950819672131179</c:v>
                </c:pt>
                <c:pt idx="6">
                  <c:v>0.27272727272727282</c:v>
                </c:pt>
                <c:pt idx="7">
                  <c:v>0.24528301886792503</c:v>
                </c:pt>
                <c:pt idx="8">
                  <c:v>0.13008130081300814</c:v>
                </c:pt>
                <c:pt idx="9">
                  <c:v>9.0000000000000024E-2</c:v>
                </c:pt>
                <c:pt idx="10">
                  <c:v>8.928571428571408E-2</c:v>
                </c:pt>
                <c:pt idx="11">
                  <c:v>0.125</c:v>
                </c:pt>
              </c:numCache>
            </c:numRef>
          </c:val>
        </c:ser>
        <c:marker val="1"/>
        <c:axId val="58058624"/>
        <c:axId val="58060160"/>
      </c:lineChart>
      <c:catAx>
        <c:axId val="58058624"/>
        <c:scaling>
          <c:orientation val="minMax"/>
        </c:scaling>
        <c:axPos val="b"/>
        <c:majorTickMark val="none"/>
        <c:tickLblPos val="nextTo"/>
        <c:crossAx val="58060160"/>
        <c:crosses val="autoZero"/>
        <c:auto val="1"/>
        <c:lblAlgn val="ctr"/>
        <c:lblOffset val="100"/>
      </c:catAx>
      <c:valAx>
        <c:axId val="58060160"/>
        <c:scaling>
          <c:orientation val="minMax"/>
          <c:max val="0.70000000000000062"/>
          <c:min val="0"/>
        </c:scaling>
        <c:axPos val="l"/>
        <c:majorGridlines/>
        <c:numFmt formatCode="0.0%" sourceLinked="1"/>
        <c:majorTickMark val="cross"/>
        <c:minorTickMark val="out"/>
        <c:tickLblPos val="nextTo"/>
        <c:spPr>
          <a:ln w="9525">
            <a:noFill/>
          </a:ln>
        </c:spPr>
        <c:crossAx val="58058624"/>
        <c:crosses val="autoZero"/>
        <c:crossBetween val="between"/>
        <c:minorUnit val="0.05"/>
      </c:valAx>
      <c:spPr>
        <a:solidFill>
          <a:prstClr val="white"/>
        </a:solidFill>
        <a:ln>
          <a:solidFill>
            <a:srgbClr val="8064A2">
              <a:lumMod val="60000"/>
              <a:lumOff val="40000"/>
            </a:srgbClr>
          </a:solidFill>
        </a:ln>
      </c:spPr>
    </c:plotArea>
    <c:legend>
      <c:legendPos val="b"/>
      <c:layout>
        <c:manualLayout>
          <c:xMode val="edge"/>
          <c:yMode val="edge"/>
          <c:x val="0.10121129582440383"/>
          <c:y val="0.96338623991082051"/>
          <c:w val="0.79757729292702639"/>
          <c:h val="3.6613760089179354E-2"/>
        </c:manualLayout>
      </c:layout>
    </c:legend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Cold Frontal Passages &amp;</a:t>
            </a:r>
            <a:r>
              <a:rPr lang="en-US" baseline="0"/>
              <a:t> </a:t>
            </a:r>
            <a:r>
              <a:rPr lang="en-US"/>
              <a:t>Warm Frontal Passages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Sheet1!$U$6</c:f>
              <c:strCache>
                <c:ptCount val="1"/>
                <c:pt idx="0">
                  <c:v>Cold Front Passages (573 Fronts)</c:v>
                </c:pt>
              </c:strCache>
            </c:strRef>
          </c:tx>
          <c:dLbls>
            <c:dLbl>
              <c:idx val="8"/>
              <c:layout>
                <c:manualLayout>
                  <c:x val="-1.6676213089074177E-2"/>
                  <c:y val="2.6385423153325697E-2"/>
                </c:manualLayout>
              </c:layout>
              <c:dLblPos val="r"/>
              <c:showVal val="1"/>
            </c:dLbl>
            <c:dLbl>
              <c:idx val="9"/>
              <c:layout>
                <c:manualLayout>
                  <c:x val="-2.6936260866966134E-2"/>
                  <c:y val="3.0424511349837844E-2"/>
                </c:manualLayout>
              </c:layout>
              <c:dLblPos val="r"/>
              <c:showVal val="1"/>
            </c:dLbl>
            <c:dLbl>
              <c:idx val="10"/>
              <c:layout>
                <c:manualLayout>
                  <c:x val="-2.1505821855794516E-2"/>
                  <c:y val="4.0522231841118445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t"/>
            <c:showVal val="1"/>
          </c:dLbls>
          <c:cat>
            <c:strRef>
              <c:f>Sheet1!$T$7:$T$18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Sheet1!$U$7:$U$18</c:f>
              <c:numCache>
                <c:formatCode>0.0%</c:formatCode>
                <c:ptCount val="12"/>
                <c:pt idx="0">
                  <c:v>0.1256544502617801</c:v>
                </c:pt>
                <c:pt idx="1">
                  <c:v>0.13438045375218149</c:v>
                </c:pt>
                <c:pt idx="2">
                  <c:v>0.12041884816753927</c:v>
                </c:pt>
                <c:pt idx="3">
                  <c:v>9.5986038394415468E-2</c:v>
                </c:pt>
                <c:pt idx="4">
                  <c:v>4.8865619546247914E-2</c:v>
                </c:pt>
                <c:pt idx="5">
                  <c:v>2.6178010471204265E-2</c:v>
                </c:pt>
                <c:pt idx="6">
                  <c:v>1.2216404886561954E-2</c:v>
                </c:pt>
                <c:pt idx="7">
                  <c:v>1.5706806282722544E-2</c:v>
                </c:pt>
                <c:pt idx="8">
                  <c:v>5.93368237347296E-2</c:v>
                </c:pt>
                <c:pt idx="9">
                  <c:v>6.6317626527050741E-2</c:v>
                </c:pt>
                <c:pt idx="10">
                  <c:v>0.12739965095986039</c:v>
                </c:pt>
                <c:pt idx="11">
                  <c:v>0.16753926701570684</c:v>
                </c:pt>
              </c:numCache>
            </c:numRef>
          </c:val>
        </c:ser>
        <c:ser>
          <c:idx val="1"/>
          <c:order val="1"/>
          <c:tx>
            <c:strRef>
              <c:f>Sheet1!$V$6</c:f>
              <c:strCache>
                <c:ptCount val="1"/>
                <c:pt idx="0">
                  <c:v>Warm Front Passages (95 Fronts)</c:v>
                </c:pt>
              </c:strCache>
            </c:strRef>
          </c:tx>
          <c:marker>
            <c:symbol val="diamond"/>
            <c:size val="7"/>
          </c:marker>
          <c:dLbls>
            <c:dLbl>
              <c:idx val="0"/>
              <c:layout>
                <c:manualLayout>
                  <c:x val="-3.7628754078195874E-2"/>
                  <c:y val="-2.6385264134105382E-2"/>
                </c:manualLayout>
              </c:layout>
              <c:dLblPos val="r"/>
              <c:showVal val="1"/>
            </c:dLbl>
            <c:dLbl>
              <c:idx val="4"/>
              <c:layout>
                <c:manualLayout>
                  <c:x val="-3.7628754078195936E-2"/>
                  <c:y val="-2.8404808232361429E-2"/>
                </c:manualLayout>
              </c:layout>
              <c:dLblPos val="r"/>
              <c:showVal val="1"/>
            </c:dLbl>
            <c:dLbl>
              <c:idx val="7"/>
              <c:layout>
                <c:manualLayout>
                  <c:x val="-4.4524914200494724E-2"/>
                  <c:y val="-2.6385264134105382E-2"/>
                </c:manualLayout>
              </c:layout>
              <c:dLblPos val="r"/>
              <c:showVal val="1"/>
            </c:dLbl>
            <c:dLbl>
              <c:idx val="8"/>
              <c:layout>
                <c:manualLayout>
                  <c:x val="-3.8662029755985136E-2"/>
                  <c:y val="-3.4463440527129678E-2"/>
                </c:manualLayout>
              </c:layout>
              <c:dLblPos val="r"/>
              <c:showVal val="1"/>
            </c:dLbl>
            <c:dLbl>
              <c:idx val="9"/>
              <c:layout>
                <c:manualLayout>
                  <c:x val="-4.7456356422749722E-2"/>
                  <c:y val="-3.0424352330617424E-2"/>
                </c:manualLayout>
              </c:layout>
              <c:dLblPos val="r"/>
              <c:showVal val="1"/>
            </c:dLbl>
            <c:dLbl>
              <c:idx val="10"/>
              <c:layout>
                <c:manualLayout>
                  <c:x val="-3.7628754078195874E-2"/>
                  <c:y val="-2.8404808232361429E-2"/>
                </c:manualLayout>
              </c:layout>
              <c:dLblPos val="r"/>
              <c:showVal val="1"/>
            </c:dLbl>
            <c:dLbl>
              <c:idx val="11"/>
              <c:layout>
                <c:manualLayout>
                  <c:x val="-2.1861057255798448E-2"/>
                  <c:y val="3.8240147010088814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b"/>
            <c:showVal val="1"/>
          </c:dLbls>
          <c:cat>
            <c:strRef>
              <c:f>Sheet1!$T$7:$T$18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Sheet1!$V$7:$V$18</c:f>
              <c:numCache>
                <c:formatCode>0.0%</c:formatCode>
                <c:ptCount val="12"/>
                <c:pt idx="0">
                  <c:v>0.15789473684210581</c:v>
                </c:pt>
                <c:pt idx="1">
                  <c:v>0.11578947368421059</c:v>
                </c:pt>
                <c:pt idx="2">
                  <c:v>9.4736842105263661E-2</c:v>
                </c:pt>
                <c:pt idx="3">
                  <c:v>6.3157894736842107E-2</c:v>
                </c:pt>
                <c:pt idx="4">
                  <c:v>0.11578947368421059</c:v>
                </c:pt>
                <c:pt idx="5">
                  <c:v>1.0526315789473684E-2</c:v>
                </c:pt>
                <c:pt idx="6">
                  <c:v>1.0526315789473684E-2</c:v>
                </c:pt>
                <c:pt idx="7">
                  <c:v>0</c:v>
                </c:pt>
                <c:pt idx="8">
                  <c:v>6.3157894736842107E-2</c:v>
                </c:pt>
                <c:pt idx="9">
                  <c:v>9.4736842105263661E-2</c:v>
                </c:pt>
                <c:pt idx="10">
                  <c:v>0.14736842105263195</c:v>
                </c:pt>
                <c:pt idx="11">
                  <c:v>0.12631578947368419</c:v>
                </c:pt>
              </c:numCache>
            </c:numRef>
          </c:val>
        </c:ser>
        <c:marker val="1"/>
        <c:axId val="58120064"/>
        <c:axId val="58121600"/>
      </c:lineChart>
      <c:catAx>
        <c:axId val="58120064"/>
        <c:scaling>
          <c:orientation val="minMax"/>
        </c:scaling>
        <c:axPos val="b"/>
        <c:majorTickMark val="none"/>
        <c:tickLblPos val="nextTo"/>
        <c:crossAx val="58121600"/>
        <c:crosses val="autoZero"/>
        <c:auto val="1"/>
        <c:lblAlgn val="ctr"/>
        <c:lblOffset val="100"/>
      </c:catAx>
      <c:valAx>
        <c:axId val="58121600"/>
        <c:scaling>
          <c:orientation val="minMax"/>
          <c:max val="0.2"/>
        </c:scaling>
        <c:axPos val="l"/>
        <c:majorGridlines/>
        <c:numFmt formatCode="0.0%" sourceLinked="1"/>
        <c:majorTickMark val="cross"/>
        <c:minorTickMark val="out"/>
        <c:tickLblPos val="nextTo"/>
        <c:spPr>
          <a:ln w="9525">
            <a:noFill/>
          </a:ln>
        </c:spPr>
        <c:crossAx val="58120064"/>
        <c:crosses val="autoZero"/>
        <c:crossBetween val="between"/>
        <c:minorUnit val="1.0000000000000005E-2"/>
      </c:valAx>
      <c:spPr>
        <a:solidFill>
          <a:prstClr val="white"/>
        </a:solidFill>
        <a:ln>
          <a:solidFill>
            <a:schemeClr val="tx1"/>
          </a:solidFill>
        </a:ln>
      </c:spPr>
    </c:plotArea>
    <c:legend>
      <c:legendPos val="b"/>
      <c:layout/>
    </c:legend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Cold Frontal Passages &amp;</a:t>
            </a:r>
            <a:r>
              <a:rPr lang="en-US" baseline="0"/>
              <a:t> </a:t>
            </a:r>
            <a:r>
              <a:rPr lang="en-US"/>
              <a:t>Warm Frontal Passages</a:t>
            </a:r>
          </a:p>
        </c:rich>
      </c:tx>
    </c:title>
    <c:plotArea>
      <c:layout/>
      <c:lineChart>
        <c:grouping val="standard"/>
        <c:ser>
          <c:idx val="0"/>
          <c:order val="0"/>
          <c:tx>
            <c:strRef>
              <c:f>Sheet1!$U$6</c:f>
              <c:strCache>
                <c:ptCount val="1"/>
                <c:pt idx="0">
                  <c:v>Cold Front Passages (573 Fronts)</c:v>
                </c:pt>
              </c:strCache>
            </c:strRef>
          </c:tx>
          <c:dLbls>
            <c:dLbl>
              <c:idx val="8"/>
              <c:layout>
                <c:manualLayout>
                  <c:x val="-1.6676213089074177E-2"/>
                  <c:y val="2.6385423153325697E-2"/>
                </c:manualLayout>
              </c:layout>
              <c:dLblPos val="r"/>
              <c:showVal val="1"/>
            </c:dLbl>
            <c:dLbl>
              <c:idx val="9"/>
              <c:layout>
                <c:manualLayout>
                  <c:x val="-2.6936260866966117E-2"/>
                  <c:y val="3.0424511349837854E-2"/>
                </c:manualLayout>
              </c:layout>
              <c:dLblPos val="r"/>
              <c:showVal val="1"/>
            </c:dLbl>
            <c:dLbl>
              <c:idx val="10"/>
              <c:layout>
                <c:manualLayout>
                  <c:x val="-2.1505821855794516E-2"/>
                  <c:y val="4.0522231841118403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t"/>
            <c:showVal val="1"/>
          </c:dLbls>
          <c:cat>
            <c:strRef>
              <c:f>Sheet1!$T$7:$T$18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Sheet1!$U$7:$U$18</c:f>
              <c:numCache>
                <c:formatCode>0.0%</c:formatCode>
                <c:ptCount val="12"/>
                <c:pt idx="0">
                  <c:v>0.1256544502617801</c:v>
                </c:pt>
                <c:pt idx="1">
                  <c:v>0.13438045375218149</c:v>
                </c:pt>
                <c:pt idx="2">
                  <c:v>0.12041884816753927</c:v>
                </c:pt>
                <c:pt idx="3">
                  <c:v>9.5986038394415468E-2</c:v>
                </c:pt>
                <c:pt idx="4">
                  <c:v>4.88656195462479E-2</c:v>
                </c:pt>
                <c:pt idx="5">
                  <c:v>2.6178010471204247E-2</c:v>
                </c:pt>
                <c:pt idx="6">
                  <c:v>1.2216404886561954E-2</c:v>
                </c:pt>
                <c:pt idx="7">
                  <c:v>1.5706806282722537E-2</c:v>
                </c:pt>
                <c:pt idx="8">
                  <c:v>5.933682373472958E-2</c:v>
                </c:pt>
                <c:pt idx="9">
                  <c:v>6.6317626527050713E-2</c:v>
                </c:pt>
                <c:pt idx="10">
                  <c:v>0.12739965095986039</c:v>
                </c:pt>
                <c:pt idx="11">
                  <c:v>0.16753926701570684</c:v>
                </c:pt>
              </c:numCache>
            </c:numRef>
          </c:val>
        </c:ser>
        <c:ser>
          <c:idx val="1"/>
          <c:order val="1"/>
          <c:tx>
            <c:strRef>
              <c:f>Sheet1!$V$6</c:f>
              <c:strCache>
                <c:ptCount val="1"/>
                <c:pt idx="0">
                  <c:v>Warm Front Passages (95 Fronts)</c:v>
                </c:pt>
              </c:strCache>
            </c:strRef>
          </c:tx>
          <c:marker>
            <c:symbol val="diamond"/>
            <c:size val="7"/>
          </c:marker>
          <c:dLbls>
            <c:dLbl>
              <c:idx val="0"/>
              <c:layout>
                <c:manualLayout>
                  <c:x val="-3.7628754078195874E-2"/>
                  <c:y val="-2.6385264134105382E-2"/>
                </c:manualLayout>
              </c:layout>
              <c:dLblPos val="r"/>
              <c:showVal val="1"/>
            </c:dLbl>
            <c:dLbl>
              <c:idx val="4"/>
              <c:layout>
                <c:manualLayout>
                  <c:x val="-3.7628754078195936E-2"/>
                  <c:y val="-2.8404808232361429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C00000"/>
                        </a:solidFill>
                      </a:rPr>
                      <a:t>11.6%</a:t>
                    </a:r>
                  </a:p>
                </c:rich>
              </c:tx>
              <c:dLblPos val="r"/>
              <c:showVal val="1"/>
            </c:dLbl>
            <c:dLbl>
              <c:idx val="7"/>
              <c:layout>
                <c:manualLayout>
                  <c:x val="-4.4524914200494724E-2"/>
                  <c:y val="-2.6385264134105382E-2"/>
                </c:manualLayout>
              </c:layout>
              <c:dLblPos val="r"/>
              <c:showVal val="1"/>
            </c:dLbl>
            <c:dLbl>
              <c:idx val="8"/>
              <c:layout>
                <c:manualLayout>
                  <c:x val="-3.8662029755985136E-2"/>
                  <c:y val="-3.4463440527129657E-2"/>
                </c:manualLayout>
              </c:layout>
              <c:dLblPos val="r"/>
              <c:showVal val="1"/>
            </c:dLbl>
            <c:dLbl>
              <c:idx val="9"/>
              <c:layout>
                <c:manualLayout>
                  <c:x val="-4.7456356422749715E-2"/>
                  <c:y val="-3.0424352330617424E-2"/>
                </c:manualLayout>
              </c:layout>
              <c:dLblPos val="r"/>
              <c:showVal val="1"/>
            </c:dLbl>
            <c:dLbl>
              <c:idx val="10"/>
              <c:layout>
                <c:manualLayout>
                  <c:x val="-3.7628754078195874E-2"/>
                  <c:y val="-2.8404808232361429E-2"/>
                </c:manualLayout>
              </c:layout>
              <c:dLblPos val="r"/>
              <c:showVal val="1"/>
            </c:dLbl>
            <c:dLbl>
              <c:idx val="11"/>
              <c:layout>
                <c:manualLayout>
                  <c:x val="-2.1861057255798448E-2"/>
                  <c:y val="3.8240147010088814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b"/>
            <c:showVal val="1"/>
          </c:dLbls>
          <c:cat>
            <c:strRef>
              <c:f>Sheet1!$T$7:$T$18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Sheet1!$V$7:$V$18</c:f>
              <c:numCache>
                <c:formatCode>0.0%</c:formatCode>
                <c:ptCount val="12"/>
                <c:pt idx="0">
                  <c:v>0.1578947368421057</c:v>
                </c:pt>
                <c:pt idx="1">
                  <c:v>0.11578947368421059</c:v>
                </c:pt>
                <c:pt idx="2">
                  <c:v>9.473684210526355E-2</c:v>
                </c:pt>
                <c:pt idx="3">
                  <c:v>6.3157894736842107E-2</c:v>
                </c:pt>
                <c:pt idx="4">
                  <c:v>0.11578947368421059</c:v>
                </c:pt>
                <c:pt idx="5">
                  <c:v>1.0526315789473684E-2</c:v>
                </c:pt>
                <c:pt idx="6">
                  <c:v>1.0526315789473684E-2</c:v>
                </c:pt>
                <c:pt idx="7">
                  <c:v>0</c:v>
                </c:pt>
                <c:pt idx="8">
                  <c:v>6.3157894736842107E-2</c:v>
                </c:pt>
                <c:pt idx="9">
                  <c:v>9.473684210526355E-2</c:v>
                </c:pt>
                <c:pt idx="10">
                  <c:v>0.14736842105263187</c:v>
                </c:pt>
                <c:pt idx="11">
                  <c:v>0.12631578947368419</c:v>
                </c:pt>
              </c:numCache>
            </c:numRef>
          </c:val>
        </c:ser>
        <c:marker val="1"/>
        <c:axId val="58181504"/>
        <c:axId val="58183040"/>
      </c:lineChart>
      <c:catAx>
        <c:axId val="58181504"/>
        <c:scaling>
          <c:orientation val="minMax"/>
        </c:scaling>
        <c:axPos val="b"/>
        <c:majorTickMark val="none"/>
        <c:tickLblPos val="nextTo"/>
        <c:crossAx val="58183040"/>
        <c:crosses val="autoZero"/>
        <c:auto val="1"/>
        <c:lblAlgn val="ctr"/>
        <c:lblOffset val="100"/>
      </c:catAx>
      <c:valAx>
        <c:axId val="58183040"/>
        <c:scaling>
          <c:orientation val="minMax"/>
          <c:max val="0.2"/>
        </c:scaling>
        <c:axPos val="l"/>
        <c:majorGridlines/>
        <c:numFmt formatCode="0.0%" sourceLinked="1"/>
        <c:majorTickMark val="cross"/>
        <c:minorTickMark val="out"/>
        <c:tickLblPos val="nextTo"/>
        <c:spPr>
          <a:ln w="9525">
            <a:noFill/>
          </a:ln>
        </c:spPr>
        <c:crossAx val="58181504"/>
        <c:crosses val="autoZero"/>
        <c:crossBetween val="between"/>
        <c:minorUnit val="1.0000000000000005E-2"/>
      </c:valAx>
      <c:spPr>
        <a:solidFill>
          <a:prstClr val="white"/>
        </a:solidFill>
        <a:ln>
          <a:solidFill>
            <a:schemeClr val="tx1"/>
          </a:solidFill>
        </a:ln>
      </c:spPr>
    </c:plotArea>
    <c:legend>
      <c:legendPos val="b"/>
    </c:legend>
    <c:plotVisOnly val="1"/>
  </c:chart>
  <c:externalData r:id="rId1"/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Day 2 Temperature Change</a:t>
            </a:r>
            <a:r>
              <a:rPr lang="en-US" baseline="0"/>
              <a:t> from Day 1</a:t>
            </a:r>
            <a:endParaRPr lang="en-US"/>
          </a:p>
        </c:rich>
      </c:tx>
    </c:title>
    <c:plotArea>
      <c:layout/>
      <c:lineChart>
        <c:grouping val="standard"/>
        <c:ser>
          <c:idx val="1"/>
          <c:order val="0"/>
          <c:tx>
            <c:strRef>
              <c:f>Base!$R$1</c:f>
              <c:strCache>
                <c:ptCount val="1"/>
                <c:pt idx="0">
                  <c:v>Highs</c:v>
                </c:pt>
              </c:strCache>
            </c:strRef>
          </c:tx>
          <c:marker>
            <c:symbol val="none"/>
          </c:marker>
          <c:cat>
            <c:numRef>
              <c:f>Base!$Q$17:$Q$117</c:f>
              <c:numCache>
                <c:formatCode>General</c:formatCode>
                <c:ptCount val="101"/>
                <c:pt idx="0">
                  <c:v>-50</c:v>
                </c:pt>
                <c:pt idx="1">
                  <c:v>-49</c:v>
                </c:pt>
                <c:pt idx="2">
                  <c:v>-48</c:v>
                </c:pt>
                <c:pt idx="3">
                  <c:v>-47</c:v>
                </c:pt>
                <c:pt idx="4">
                  <c:v>-46</c:v>
                </c:pt>
                <c:pt idx="5">
                  <c:v>-45</c:v>
                </c:pt>
                <c:pt idx="6">
                  <c:v>-44</c:v>
                </c:pt>
                <c:pt idx="7">
                  <c:v>-43</c:v>
                </c:pt>
                <c:pt idx="8">
                  <c:v>-42</c:v>
                </c:pt>
                <c:pt idx="9">
                  <c:v>-41</c:v>
                </c:pt>
                <c:pt idx="10">
                  <c:v>-40</c:v>
                </c:pt>
                <c:pt idx="11">
                  <c:v>-39</c:v>
                </c:pt>
                <c:pt idx="12">
                  <c:v>-38</c:v>
                </c:pt>
                <c:pt idx="13">
                  <c:v>-37</c:v>
                </c:pt>
                <c:pt idx="14">
                  <c:v>-36</c:v>
                </c:pt>
                <c:pt idx="15">
                  <c:v>-35</c:v>
                </c:pt>
                <c:pt idx="16">
                  <c:v>-34</c:v>
                </c:pt>
                <c:pt idx="17">
                  <c:v>-33</c:v>
                </c:pt>
                <c:pt idx="18">
                  <c:v>-32</c:v>
                </c:pt>
                <c:pt idx="19">
                  <c:v>-31</c:v>
                </c:pt>
                <c:pt idx="20">
                  <c:v>-30</c:v>
                </c:pt>
                <c:pt idx="21">
                  <c:v>-29</c:v>
                </c:pt>
                <c:pt idx="22">
                  <c:v>-28</c:v>
                </c:pt>
                <c:pt idx="23">
                  <c:v>-27</c:v>
                </c:pt>
                <c:pt idx="24">
                  <c:v>-26</c:v>
                </c:pt>
                <c:pt idx="25">
                  <c:v>-25</c:v>
                </c:pt>
                <c:pt idx="26">
                  <c:v>-24</c:v>
                </c:pt>
                <c:pt idx="27">
                  <c:v>-23</c:v>
                </c:pt>
                <c:pt idx="28">
                  <c:v>-22</c:v>
                </c:pt>
                <c:pt idx="29">
                  <c:v>-21</c:v>
                </c:pt>
                <c:pt idx="30">
                  <c:v>-20</c:v>
                </c:pt>
                <c:pt idx="31">
                  <c:v>-19</c:v>
                </c:pt>
                <c:pt idx="32">
                  <c:v>-18</c:v>
                </c:pt>
                <c:pt idx="33">
                  <c:v>-17</c:v>
                </c:pt>
                <c:pt idx="34">
                  <c:v>-16</c:v>
                </c:pt>
                <c:pt idx="35">
                  <c:v>-15</c:v>
                </c:pt>
                <c:pt idx="36">
                  <c:v>-14</c:v>
                </c:pt>
                <c:pt idx="37">
                  <c:v>-13</c:v>
                </c:pt>
                <c:pt idx="38">
                  <c:v>-12</c:v>
                </c:pt>
                <c:pt idx="39">
                  <c:v>-11</c:v>
                </c:pt>
                <c:pt idx="40">
                  <c:v>-10</c:v>
                </c:pt>
                <c:pt idx="41">
                  <c:v>-9</c:v>
                </c:pt>
                <c:pt idx="42">
                  <c:v>-8</c:v>
                </c:pt>
                <c:pt idx="43">
                  <c:v>-7</c:v>
                </c:pt>
                <c:pt idx="44">
                  <c:v>-6</c:v>
                </c:pt>
                <c:pt idx="45">
                  <c:v>-5</c:v>
                </c:pt>
                <c:pt idx="46">
                  <c:v>-4</c:v>
                </c:pt>
                <c:pt idx="47">
                  <c:v>-3</c:v>
                </c:pt>
                <c:pt idx="48">
                  <c:v>-2</c:v>
                </c:pt>
                <c:pt idx="49">
                  <c:v>-1</c:v>
                </c:pt>
                <c:pt idx="50">
                  <c:v>0</c:v>
                </c:pt>
                <c:pt idx="51">
                  <c:v>1</c:v>
                </c:pt>
                <c:pt idx="52">
                  <c:v>2</c:v>
                </c:pt>
                <c:pt idx="53">
                  <c:v>3</c:v>
                </c:pt>
                <c:pt idx="54">
                  <c:v>4</c:v>
                </c:pt>
                <c:pt idx="55">
                  <c:v>5</c:v>
                </c:pt>
                <c:pt idx="56">
                  <c:v>6</c:v>
                </c:pt>
                <c:pt idx="57">
                  <c:v>7</c:v>
                </c:pt>
                <c:pt idx="58">
                  <c:v>8</c:v>
                </c:pt>
                <c:pt idx="59">
                  <c:v>9</c:v>
                </c:pt>
                <c:pt idx="60">
                  <c:v>10</c:v>
                </c:pt>
                <c:pt idx="61">
                  <c:v>11</c:v>
                </c:pt>
                <c:pt idx="62">
                  <c:v>12</c:v>
                </c:pt>
                <c:pt idx="63">
                  <c:v>13</c:v>
                </c:pt>
                <c:pt idx="64">
                  <c:v>14</c:v>
                </c:pt>
                <c:pt idx="65">
                  <c:v>15</c:v>
                </c:pt>
                <c:pt idx="66">
                  <c:v>16</c:v>
                </c:pt>
                <c:pt idx="67">
                  <c:v>17</c:v>
                </c:pt>
                <c:pt idx="68">
                  <c:v>18</c:v>
                </c:pt>
                <c:pt idx="69">
                  <c:v>19</c:v>
                </c:pt>
                <c:pt idx="70">
                  <c:v>20</c:v>
                </c:pt>
                <c:pt idx="71">
                  <c:v>21</c:v>
                </c:pt>
                <c:pt idx="72">
                  <c:v>22</c:v>
                </c:pt>
                <c:pt idx="73">
                  <c:v>23</c:v>
                </c:pt>
                <c:pt idx="74">
                  <c:v>24</c:v>
                </c:pt>
                <c:pt idx="75">
                  <c:v>25</c:v>
                </c:pt>
                <c:pt idx="76">
                  <c:v>26</c:v>
                </c:pt>
                <c:pt idx="77">
                  <c:v>27</c:v>
                </c:pt>
                <c:pt idx="78">
                  <c:v>28</c:v>
                </c:pt>
                <c:pt idx="79">
                  <c:v>29</c:v>
                </c:pt>
                <c:pt idx="80">
                  <c:v>30</c:v>
                </c:pt>
                <c:pt idx="81">
                  <c:v>31</c:v>
                </c:pt>
                <c:pt idx="82">
                  <c:v>32</c:v>
                </c:pt>
                <c:pt idx="83">
                  <c:v>33</c:v>
                </c:pt>
                <c:pt idx="84">
                  <c:v>34</c:v>
                </c:pt>
                <c:pt idx="85">
                  <c:v>35</c:v>
                </c:pt>
                <c:pt idx="86">
                  <c:v>36</c:v>
                </c:pt>
                <c:pt idx="87">
                  <c:v>37</c:v>
                </c:pt>
                <c:pt idx="88">
                  <c:v>38</c:v>
                </c:pt>
                <c:pt idx="89">
                  <c:v>39</c:v>
                </c:pt>
                <c:pt idx="90">
                  <c:v>40</c:v>
                </c:pt>
                <c:pt idx="91">
                  <c:v>41</c:v>
                </c:pt>
                <c:pt idx="92">
                  <c:v>42</c:v>
                </c:pt>
                <c:pt idx="93">
                  <c:v>43</c:v>
                </c:pt>
                <c:pt idx="94">
                  <c:v>44</c:v>
                </c:pt>
                <c:pt idx="95">
                  <c:v>45</c:v>
                </c:pt>
                <c:pt idx="96">
                  <c:v>46</c:v>
                </c:pt>
                <c:pt idx="97">
                  <c:v>47</c:v>
                </c:pt>
                <c:pt idx="98">
                  <c:v>48</c:v>
                </c:pt>
                <c:pt idx="99">
                  <c:v>49</c:v>
                </c:pt>
                <c:pt idx="100">
                  <c:v>50</c:v>
                </c:pt>
              </c:numCache>
            </c:numRef>
          </c:cat>
          <c:val>
            <c:numRef>
              <c:f>Base!$R$17:$R$117</c:f>
              <c:numCache>
                <c:formatCode>General</c:formatCode>
                <c:ptCount val="101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2</c:v>
                </c:pt>
                <c:pt idx="8">
                  <c:v>7</c:v>
                </c:pt>
                <c:pt idx="9">
                  <c:v>2</c:v>
                </c:pt>
                <c:pt idx="10">
                  <c:v>12</c:v>
                </c:pt>
                <c:pt idx="11">
                  <c:v>7</c:v>
                </c:pt>
                <c:pt idx="12">
                  <c:v>8</c:v>
                </c:pt>
                <c:pt idx="13">
                  <c:v>11</c:v>
                </c:pt>
                <c:pt idx="14">
                  <c:v>10</c:v>
                </c:pt>
                <c:pt idx="15">
                  <c:v>14</c:v>
                </c:pt>
                <c:pt idx="16">
                  <c:v>28</c:v>
                </c:pt>
                <c:pt idx="17">
                  <c:v>32</c:v>
                </c:pt>
                <c:pt idx="18">
                  <c:v>20</c:v>
                </c:pt>
                <c:pt idx="19">
                  <c:v>38</c:v>
                </c:pt>
                <c:pt idx="20">
                  <c:v>45</c:v>
                </c:pt>
                <c:pt idx="21">
                  <c:v>56</c:v>
                </c:pt>
                <c:pt idx="22">
                  <c:v>76</c:v>
                </c:pt>
                <c:pt idx="23">
                  <c:v>77</c:v>
                </c:pt>
                <c:pt idx="24">
                  <c:v>87</c:v>
                </c:pt>
                <c:pt idx="25">
                  <c:v>101</c:v>
                </c:pt>
                <c:pt idx="26">
                  <c:v>143</c:v>
                </c:pt>
                <c:pt idx="27">
                  <c:v>152</c:v>
                </c:pt>
                <c:pt idx="28">
                  <c:v>184</c:v>
                </c:pt>
                <c:pt idx="29">
                  <c:v>263</c:v>
                </c:pt>
                <c:pt idx="30">
                  <c:v>259</c:v>
                </c:pt>
                <c:pt idx="31">
                  <c:v>286</c:v>
                </c:pt>
                <c:pt idx="32">
                  <c:v>327</c:v>
                </c:pt>
                <c:pt idx="33">
                  <c:v>390</c:v>
                </c:pt>
                <c:pt idx="34">
                  <c:v>417</c:v>
                </c:pt>
                <c:pt idx="35">
                  <c:v>454</c:v>
                </c:pt>
                <c:pt idx="36">
                  <c:v>546</c:v>
                </c:pt>
                <c:pt idx="37">
                  <c:v>542</c:v>
                </c:pt>
                <c:pt idx="38">
                  <c:v>626</c:v>
                </c:pt>
                <c:pt idx="39">
                  <c:v>689</c:v>
                </c:pt>
                <c:pt idx="40">
                  <c:v>754</c:v>
                </c:pt>
                <c:pt idx="41">
                  <c:v>840</c:v>
                </c:pt>
                <c:pt idx="42">
                  <c:v>929</c:v>
                </c:pt>
                <c:pt idx="43">
                  <c:v>1017</c:v>
                </c:pt>
                <c:pt idx="44">
                  <c:v>1094</c:v>
                </c:pt>
                <c:pt idx="45">
                  <c:v>1174</c:v>
                </c:pt>
                <c:pt idx="46">
                  <c:v>1382</c:v>
                </c:pt>
                <c:pt idx="47">
                  <c:v>1579</c:v>
                </c:pt>
                <c:pt idx="48">
                  <c:v>1641</c:v>
                </c:pt>
                <c:pt idx="49">
                  <c:v>1734</c:v>
                </c:pt>
                <c:pt idx="50">
                  <c:v>1854</c:v>
                </c:pt>
                <c:pt idx="51">
                  <c:v>1893</c:v>
                </c:pt>
                <c:pt idx="52">
                  <c:v>1814</c:v>
                </c:pt>
                <c:pt idx="53">
                  <c:v>1801</c:v>
                </c:pt>
                <c:pt idx="54">
                  <c:v>1786</c:v>
                </c:pt>
                <c:pt idx="55">
                  <c:v>1669</c:v>
                </c:pt>
                <c:pt idx="56">
                  <c:v>1538</c:v>
                </c:pt>
                <c:pt idx="57">
                  <c:v>1417</c:v>
                </c:pt>
                <c:pt idx="58">
                  <c:v>1289</c:v>
                </c:pt>
                <c:pt idx="59">
                  <c:v>1114</c:v>
                </c:pt>
                <c:pt idx="60">
                  <c:v>998</c:v>
                </c:pt>
                <c:pt idx="61">
                  <c:v>845</c:v>
                </c:pt>
                <c:pt idx="62">
                  <c:v>747</c:v>
                </c:pt>
                <c:pt idx="63">
                  <c:v>626</c:v>
                </c:pt>
                <c:pt idx="64">
                  <c:v>512</c:v>
                </c:pt>
                <c:pt idx="65">
                  <c:v>449</c:v>
                </c:pt>
                <c:pt idx="66">
                  <c:v>399</c:v>
                </c:pt>
                <c:pt idx="67">
                  <c:v>315</c:v>
                </c:pt>
                <c:pt idx="68">
                  <c:v>266</c:v>
                </c:pt>
                <c:pt idx="69">
                  <c:v>213</c:v>
                </c:pt>
                <c:pt idx="70">
                  <c:v>184</c:v>
                </c:pt>
                <c:pt idx="71">
                  <c:v>128</c:v>
                </c:pt>
                <c:pt idx="72">
                  <c:v>123</c:v>
                </c:pt>
                <c:pt idx="73">
                  <c:v>100</c:v>
                </c:pt>
                <c:pt idx="74">
                  <c:v>85</c:v>
                </c:pt>
                <c:pt idx="75">
                  <c:v>71</c:v>
                </c:pt>
                <c:pt idx="76">
                  <c:v>44</c:v>
                </c:pt>
                <c:pt idx="77">
                  <c:v>40</c:v>
                </c:pt>
                <c:pt idx="78">
                  <c:v>29</c:v>
                </c:pt>
                <c:pt idx="79">
                  <c:v>34</c:v>
                </c:pt>
                <c:pt idx="80">
                  <c:v>22</c:v>
                </c:pt>
                <c:pt idx="81">
                  <c:v>24</c:v>
                </c:pt>
                <c:pt idx="82">
                  <c:v>13</c:v>
                </c:pt>
                <c:pt idx="83">
                  <c:v>12</c:v>
                </c:pt>
                <c:pt idx="84">
                  <c:v>1</c:v>
                </c:pt>
                <c:pt idx="85">
                  <c:v>4</c:v>
                </c:pt>
                <c:pt idx="86">
                  <c:v>4</c:v>
                </c:pt>
                <c:pt idx="87">
                  <c:v>3</c:v>
                </c:pt>
                <c:pt idx="88">
                  <c:v>3</c:v>
                </c:pt>
                <c:pt idx="89">
                  <c:v>4</c:v>
                </c:pt>
                <c:pt idx="90">
                  <c:v>0</c:v>
                </c:pt>
                <c:pt idx="91">
                  <c:v>1</c:v>
                </c:pt>
                <c:pt idx="92">
                  <c:v>4</c:v>
                </c:pt>
                <c:pt idx="93">
                  <c:v>1</c:v>
                </c:pt>
                <c:pt idx="94">
                  <c:v>1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</c:numCache>
            </c:numRef>
          </c:val>
        </c:ser>
        <c:marker val="1"/>
        <c:axId val="58305920"/>
        <c:axId val="58287232"/>
      </c:lineChart>
      <c:catAx>
        <c:axId val="58305920"/>
        <c:scaling>
          <c:orientation val="minMax"/>
        </c:scaling>
        <c:axPos val="b"/>
        <c:majorGridlines/>
        <c:numFmt formatCode="General" sourceLinked="1"/>
        <c:minorTickMark val="out"/>
        <c:tickLblPos val="nextTo"/>
        <c:crossAx val="58287232"/>
        <c:crosses val="autoZero"/>
        <c:auto val="1"/>
        <c:lblAlgn val="ctr"/>
        <c:lblOffset val="100"/>
        <c:tickLblSkip val="5"/>
        <c:tickMarkSkip val="5"/>
      </c:catAx>
      <c:valAx>
        <c:axId val="58287232"/>
        <c:scaling>
          <c:orientation val="minMax"/>
          <c:max val="3000"/>
          <c:min val="0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58305920"/>
        <c:crosses val="autoZero"/>
        <c:crossBetween val="midCat"/>
      </c:valAx>
      <c:spPr>
        <a:solidFill>
          <a:prstClr val="white"/>
        </a:solidFill>
        <a:ln>
          <a:solidFill>
            <a:schemeClr val="tx1"/>
          </a:solidFill>
        </a:ln>
      </c:spPr>
    </c:plotArea>
    <c:legend>
      <c:legendPos val="b"/>
    </c:legend>
    <c:plotVisOnly val="1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Day 2 Temperature Change</a:t>
            </a:r>
            <a:r>
              <a:rPr lang="en-US" baseline="0"/>
              <a:t> from Day 1</a:t>
            </a:r>
            <a:endParaRPr lang="en-US"/>
          </a:p>
        </c:rich>
      </c:tx>
    </c:title>
    <c:plotArea>
      <c:layout/>
      <c:lineChart>
        <c:grouping val="standard"/>
        <c:ser>
          <c:idx val="0"/>
          <c:order val="0"/>
          <c:tx>
            <c:strRef>
              <c:f>Base!$S$1</c:f>
              <c:strCache>
                <c:ptCount val="1"/>
                <c:pt idx="0">
                  <c:v>Lows</c:v>
                </c:pt>
              </c:strCache>
            </c:strRef>
          </c:tx>
          <c:marker>
            <c:symbol val="none"/>
          </c:marker>
          <c:cat>
            <c:numRef>
              <c:f>Base!$Q$17:$Q$117</c:f>
              <c:numCache>
                <c:formatCode>General</c:formatCode>
                <c:ptCount val="101"/>
                <c:pt idx="0">
                  <c:v>-50</c:v>
                </c:pt>
                <c:pt idx="1">
                  <c:v>-49</c:v>
                </c:pt>
                <c:pt idx="2">
                  <c:v>-48</c:v>
                </c:pt>
                <c:pt idx="3">
                  <c:v>-47</c:v>
                </c:pt>
                <c:pt idx="4">
                  <c:v>-46</c:v>
                </c:pt>
                <c:pt idx="5">
                  <c:v>-45</c:v>
                </c:pt>
                <c:pt idx="6">
                  <c:v>-44</c:v>
                </c:pt>
                <c:pt idx="7">
                  <c:v>-43</c:v>
                </c:pt>
                <c:pt idx="8">
                  <c:v>-42</c:v>
                </c:pt>
                <c:pt idx="9">
                  <c:v>-41</c:v>
                </c:pt>
                <c:pt idx="10">
                  <c:v>-40</c:v>
                </c:pt>
                <c:pt idx="11">
                  <c:v>-39</c:v>
                </c:pt>
                <c:pt idx="12">
                  <c:v>-38</c:v>
                </c:pt>
                <c:pt idx="13">
                  <c:v>-37</c:v>
                </c:pt>
                <c:pt idx="14">
                  <c:v>-36</c:v>
                </c:pt>
                <c:pt idx="15">
                  <c:v>-35</c:v>
                </c:pt>
                <c:pt idx="16">
                  <c:v>-34</c:v>
                </c:pt>
                <c:pt idx="17">
                  <c:v>-33</c:v>
                </c:pt>
                <c:pt idx="18">
                  <c:v>-32</c:v>
                </c:pt>
                <c:pt idx="19">
                  <c:v>-31</c:v>
                </c:pt>
                <c:pt idx="20">
                  <c:v>-30</c:v>
                </c:pt>
                <c:pt idx="21">
                  <c:v>-29</c:v>
                </c:pt>
                <c:pt idx="22">
                  <c:v>-28</c:v>
                </c:pt>
                <c:pt idx="23">
                  <c:v>-27</c:v>
                </c:pt>
                <c:pt idx="24">
                  <c:v>-26</c:v>
                </c:pt>
                <c:pt idx="25">
                  <c:v>-25</c:v>
                </c:pt>
                <c:pt idx="26">
                  <c:v>-24</c:v>
                </c:pt>
                <c:pt idx="27">
                  <c:v>-23</c:v>
                </c:pt>
                <c:pt idx="28">
                  <c:v>-22</c:v>
                </c:pt>
                <c:pt idx="29">
                  <c:v>-21</c:v>
                </c:pt>
                <c:pt idx="30">
                  <c:v>-20</c:v>
                </c:pt>
                <c:pt idx="31">
                  <c:v>-19</c:v>
                </c:pt>
                <c:pt idx="32">
                  <c:v>-18</c:v>
                </c:pt>
                <c:pt idx="33">
                  <c:v>-17</c:v>
                </c:pt>
                <c:pt idx="34">
                  <c:v>-16</c:v>
                </c:pt>
                <c:pt idx="35">
                  <c:v>-15</c:v>
                </c:pt>
                <c:pt idx="36">
                  <c:v>-14</c:v>
                </c:pt>
                <c:pt idx="37">
                  <c:v>-13</c:v>
                </c:pt>
                <c:pt idx="38">
                  <c:v>-12</c:v>
                </c:pt>
                <c:pt idx="39">
                  <c:v>-11</c:v>
                </c:pt>
                <c:pt idx="40">
                  <c:v>-10</c:v>
                </c:pt>
                <c:pt idx="41">
                  <c:v>-9</c:v>
                </c:pt>
                <c:pt idx="42">
                  <c:v>-8</c:v>
                </c:pt>
                <c:pt idx="43">
                  <c:v>-7</c:v>
                </c:pt>
                <c:pt idx="44">
                  <c:v>-6</c:v>
                </c:pt>
                <c:pt idx="45">
                  <c:v>-5</c:v>
                </c:pt>
                <c:pt idx="46">
                  <c:v>-4</c:v>
                </c:pt>
                <c:pt idx="47">
                  <c:v>-3</c:v>
                </c:pt>
                <c:pt idx="48">
                  <c:v>-2</c:v>
                </c:pt>
                <c:pt idx="49">
                  <c:v>-1</c:v>
                </c:pt>
                <c:pt idx="50">
                  <c:v>0</c:v>
                </c:pt>
                <c:pt idx="51">
                  <c:v>1</c:v>
                </c:pt>
                <c:pt idx="52">
                  <c:v>2</c:v>
                </c:pt>
                <c:pt idx="53">
                  <c:v>3</c:v>
                </c:pt>
                <c:pt idx="54">
                  <c:v>4</c:v>
                </c:pt>
                <c:pt idx="55">
                  <c:v>5</c:v>
                </c:pt>
                <c:pt idx="56">
                  <c:v>6</c:v>
                </c:pt>
                <c:pt idx="57">
                  <c:v>7</c:v>
                </c:pt>
                <c:pt idx="58">
                  <c:v>8</c:v>
                </c:pt>
                <c:pt idx="59">
                  <c:v>9</c:v>
                </c:pt>
                <c:pt idx="60">
                  <c:v>10</c:v>
                </c:pt>
                <c:pt idx="61">
                  <c:v>11</c:v>
                </c:pt>
                <c:pt idx="62">
                  <c:v>12</c:v>
                </c:pt>
                <c:pt idx="63">
                  <c:v>13</c:v>
                </c:pt>
                <c:pt idx="64">
                  <c:v>14</c:v>
                </c:pt>
                <c:pt idx="65">
                  <c:v>15</c:v>
                </c:pt>
                <c:pt idx="66">
                  <c:v>16</c:v>
                </c:pt>
                <c:pt idx="67">
                  <c:v>17</c:v>
                </c:pt>
                <c:pt idx="68">
                  <c:v>18</c:v>
                </c:pt>
                <c:pt idx="69">
                  <c:v>19</c:v>
                </c:pt>
                <c:pt idx="70">
                  <c:v>20</c:v>
                </c:pt>
                <c:pt idx="71">
                  <c:v>21</c:v>
                </c:pt>
                <c:pt idx="72">
                  <c:v>22</c:v>
                </c:pt>
                <c:pt idx="73">
                  <c:v>23</c:v>
                </c:pt>
                <c:pt idx="74">
                  <c:v>24</c:v>
                </c:pt>
                <c:pt idx="75">
                  <c:v>25</c:v>
                </c:pt>
                <c:pt idx="76">
                  <c:v>26</c:v>
                </c:pt>
                <c:pt idx="77">
                  <c:v>27</c:v>
                </c:pt>
                <c:pt idx="78">
                  <c:v>28</c:v>
                </c:pt>
                <c:pt idx="79">
                  <c:v>29</c:v>
                </c:pt>
                <c:pt idx="80">
                  <c:v>30</c:v>
                </c:pt>
                <c:pt idx="81">
                  <c:v>31</c:v>
                </c:pt>
                <c:pt idx="82">
                  <c:v>32</c:v>
                </c:pt>
                <c:pt idx="83">
                  <c:v>33</c:v>
                </c:pt>
                <c:pt idx="84">
                  <c:v>34</c:v>
                </c:pt>
                <c:pt idx="85">
                  <c:v>35</c:v>
                </c:pt>
                <c:pt idx="86">
                  <c:v>36</c:v>
                </c:pt>
                <c:pt idx="87">
                  <c:v>37</c:v>
                </c:pt>
                <c:pt idx="88">
                  <c:v>38</c:v>
                </c:pt>
                <c:pt idx="89">
                  <c:v>39</c:v>
                </c:pt>
                <c:pt idx="90">
                  <c:v>40</c:v>
                </c:pt>
                <c:pt idx="91">
                  <c:v>41</c:v>
                </c:pt>
                <c:pt idx="92">
                  <c:v>42</c:v>
                </c:pt>
                <c:pt idx="93">
                  <c:v>43</c:v>
                </c:pt>
                <c:pt idx="94">
                  <c:v>44</c:v>
                </c:pt>
                <c:pt idx="95">
                  <c:v>45</c:v>
                </c:pt>
                <c:pt idx="96">
                  <c:v>46</c:v>
                </c:pt>
                <c:pt idx="97">
                  <c:v>47</c:v>
                </c:pt>
                <c:pt idx="98">
                  <c:v>48</c:v>
                </c:pt>
                <c:pt idx="99">
                  <c:v>49</c:v>
                </c:pt>
                <c:pt idx="100">
                  <c:v>50</c:v>
                </c:pt>
              </c:numCache>
            </c:numRef>
          </c:cat>
          <c:val>
            <c:numRef>
              <c:f>Base!$S$17:$S$117</c:f>
              <c:numCache>
                <c:formatCode>General</c:formatCode>
                <c:ptCount val="10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1</c:v>
                </c:pt>
                <c:pt idx="19">
                  <c:v>2</c:v>
                </c:pt>
                <c:pt idx="20">
                  <c:v>2</c:v>
                </c:pt>
                <c:pt idx="21">
                  <c:v>6</c:v>
                </c:pt>
                <c:pt idx="22">
                  <c:v>3</c:v>
                </c:pt>
                <c:pt idx="23">
                  <c:v>7</c:v>
                </c:pt>
                <c:pt idx="24">
                  <c:v>7</c:v>
                </c:pt>
                <c:pt idx="25">
                  <c:v>16</c:v>
                </c:pt>
                <c:pt idx="26">
                  <c:v>15</c:v>
                </c:pt>
                <c:pt idx="27">
                  <c:v>21</c:v>
                </c:pt>
                <c:pt idx="28">
                  <c:v>24</c:v>
                </c:pt>
                <c:pt idx="29">
                  <c:v>28</c:v>
                </c:pt>
                <c:pt idx="30">
                  <c:v>44</c:v>
                </c:pt>
                <c:pt idx="31">
                  <c:v>60</c:v>
                </c:pt>
                <c:pt idx="32">
                  <c:v>81</c:v>
                </c:pt>
                <c:pt idx="33">
                  <c:v>94</c:v>
                </c:pt>
                <c:pt idx="34">
                  <c:v>113</c:v>
                </c:pt>
                <c:pt idx="35">
                  <c:v>158</c:v>
                </c:pt>
                <c:pt idx="36">
                  <c:v>203</c:v>
                </c:pt>
                <c:pt idx="37">
                  <c:v>289</c:v>
                </c:pt>
                <c:pt idx="38">
                  <c:v>348</c:v>
                </c:pt>
                <c:pt idx="39">
                  <c:v>490</c:v>
                </c:pt>
                <c:pt idx="40">
                  <c:v>688</c:v>
                </c:pt>
                <c:pt idx="41">
                  <c:v>851</c:v>
                </c:pt>
                <c:pt idx="42">
                  <c:v>1114</c:v>
                </c:pt>
                <c:pt idx="43">
                  <c:v>1501</c:v>
                </c:pt>
                <c:pt idx="44">
                  <c:v>1734</c:v>
                </c:pt>
                <c:pt idx="45">
                  <c:v>2165</c:v>
                </c:pt>
                <c:pt idx="46">
                  <c:v>2302</c:v>
                </c:pt>
                <c:pt idx="47">
                  <c:v>2404</c:v>
                </c:pt>
                <c:pt idx="48">
                  <c:v>2559</c:v>
                </c:pt>
                <c:pt idx="49">
                  <c:v>2671</c:v>
                </c:pt>
                <c:pt idx="50">
                  <c:v>2677</c:v>
                </c:pt>
                <c:pt idx="51">
                  <c:v>2311</c:v>
                </c:pt>
                <c:pt idx="52">
                  <c:v>2207</c:v>
                </c:pt>
                <c:pt idx="53">
                  <c:v>1943</c:v>
                </c:pt>
                <c:pt idx="54">
                  <c:v>1850</c:v>
                </c:pt>
                <c:pt idx="55">
                  <c:v>1566</c:v>
                </c:pt>
                <c:pt idx="56">
                  <c:v>1322</c:v>
                </c:pt>
                <c:pt idx="57">
                  <c:v>1230</c:v>
                </c:pt>
                <c:pt idx="58">
                  <c:v>1091</c:v>
                </c:pt>
                <c:pt idx="59">
                  <c:v>854</c:v>
                </c:pt>
                <c:pt idx="60">
                  <c:v>706</c:v>
                </c:pt>
                <c:pt idx="61">
                  <c:v>550</c:v>
                </c:pt>
                <c:pt idx="62">
                  <c:v>513</c:v>
                </c:pt>
                <c:pt idx="63">
                  <c:v>384</c:v>
                </c:pt>
                <c:pt idx="64">
                  <c:v>288</c:v>
                </c:pt>
                <c:pt idx="65">
                  <c:v>261</c:v>
                </c:pt>
                <c:pt idx="66">
                  <c:v>185</c:v>
                </c:pt>
                <c:pt idx="67">
                  <c:v>149</c:v>
                </c:pt>
                <c:pt idx="68">
                  <c:v>105</c:v>
                </c:pt>
                <c:pt idx="69">
                  <c:v>83</c:v>
                </c:pt>
                <c:pt idx="70">
                  <c:v>73</c:v>
                </c:pt>
                <c:pt idx="71">
                  <c:v>50</c:v>
                </c:pt>
                <c:pt idx="72">
                  <c:v>32</c:v>
                </c:pt>
                <c:pt idx="73">
                  <c:v>25</c:v>
                </c:pt>
                <c:pt idx="74">
                  <c:v>19</c:v>
                </c:pt>
                <c:pt idx="75">
                  <c:v>14</c:v>
                </c:pt>
                <c:pt idx="76">
                  <c:v>16</c:v>
                </c:pt>
                <c:pt idx="77">
                  <c:v>10</c:v>
                </c:pt>
                <c:pt idx="78">
                  <c:v>3</c:v>
                </c:pt>
                <c:pt idx="79">
                  <c:v>9</c:v>
                </c:pt>
                <c:pt idx="80">
                  <c:v>3</c:v>
                </c:pt>
                <c:pt idx="81">
                  <c:v>5</c:v>
                </c:pt>
                <c:pt idx="82">
                  <c:v>1</c:v>
                </c:pt>
                <c:pt idx="83">
                  <c:v>2</c:v>
                </c:pt>
                <c:pt idx="84">
                  <c:v>1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1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1</c:v>
                </c:pt>
                <c:pt idx="100">
                  <c:v>0</c:v>
                </c:pt>
              </c:numCache>
            </c:numRef>
          </c:val>
        </c:ser>
        <c:marker val="1"/>
        <c:axId val="58361728"/>
        <c:axId val="58363264"/>
      </c:lineChart>
      <c:catAx>
        <c:axId val="58361728"/>
        <c:scaling>
          <c:orientation val="minMax"/>
        </c:scaling>
        <c:axPos val="b"/>
        <c:majorGridlines/>
        <c:numFmt formatCode="General" sourceLinked="1"/>
        <c:minorTickMark val="out"/>
        <c:tickLblPos val="nextTo"/>
        <c:crossAx val="58363264"/>
        <c:crosses val="autoZero"/>
        <c:auto val="1"/>
        <c:lblAlgn val="ctr"/>
        <c:lblOffset val="100"/>
        <c:tickLblSkip val="5"/>
        <c:tickMarkSkip val="5"/>
      </c:catAx>
      <c:valAx>
        <c:axId val="58363264"/>
        <c:scaling>
          <c:orientation val="minMax"/>
          <c:max val="3000"/>
          <c:min val="0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58361728"/>
        <c:crosses val="autoZero"/>
        <c:crossBetween val="midCat"/>
      </c:valAx>
      <c:spPr>
        <a:solidFill>
          <a:prstClr val="white"/>
        </a:solidFill>
        <a:ln>
          <a:solidFill>
            <a:schemeClr val="tx1"/>
          </a:solidFill>
        </a:ln>
      </c:spPr>
    </c:plotArea>
    <c:legend>
      <c:legendPos val="b"/>
    </c:legend>
    <c:plotVisOnly val="1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Day 2 Temperature Change</a:t>
            </a:r>
            <a:r>
              <a:rPr lang="en-US" baseline="0"/>
              <a:t> from Day 1</a:t>
            </a:r>
            <a:endParaRPr lang="en-US"/>
          </a:p>
        </c:rich>
      </c:tx>
    </c:title>
    <c:plotArea>
      <c:layout/>
      <c:lineChart>
        <c:grouping val="standard"/>
        <c:ser>
          <c:idx val="2"/>
          <c:order val="0"/>
          <c:tx>
            <c:strRef>
              <c:f>Base!$T$1</c:f>
              <c:strCache>
                <c:ptCount val="1"/>
                <c:pt idx="0">
                  <c:v>Average T</c:v>
                </c:pt>
              </c:strCache>
            </c:strRef>
          </c:tx>
          <c:marker>
            <c:symbol val="none"/>
          </c:marker>
          <c:cat>
            <c:numRef>
              <c:f>Base!$Q$17:$Q$117</c:f>
              <c:numCache>
                <c:formatCode>General</c:formatCode>
                <c:ptCount val="101"/>
                <c:pt idx="0">
                  <c:v>-50</c:v>
                </c:pt>
                <c:pt idx="1">
                  <c:v>-49</c:v>
                </c:pt>
                <c:pt idx="2">
                  <c:v>-48</c:v>
                </c:pt>
                <c:pt idx="3">
                  <c:v>-47</c:v>
                </c:pt>
                <c:pt idx="4">
                  <c:v>-46</c:v>
                </c:pt>
                <c:pt idx="5">
                  <c:v>-45</c:v>
                </c:pt>
                <c:pt idx="6">
                  <c:v>-44</c:v>
                </c:pt>
                <c:pt idx="7">
                  <c:v>-43</c:v>
                </c:pt>
                <c:pt idx="8">
                  <c:v>-42</c:v>
                </c:pt>
                <c:pt idx="9">
                  <c:v>-41</c:v>
                </c:pt>
                <c:pt idx="10">
                  <c:v>-40</c:v>
                </c:pt>
                <c:pt idx="11">
                  <c:v>-39</c:v>
                </c:pt>
                <c:pt idx="12">
                  <c:v>-38</c:v>
                </c:pt>
                <c:pt idx="13">
                  <c:v>-37</c:v>
                </c:pt>
                <c:pt idx="14">
                  <c:v>-36</c:v>
                </c:pt>
                <c:pt idx="15">
                  <c:v>-35</c:v>
                </c:pt>
                <c:pt idx="16">
                  <c:v>-34</c:v>
                </c:pt>
                <c:pt idx="17">
                  <c:v>-33</c:v>
                </c:pt>
                <c:pt idx="18">
                  <c:v>-32</c:v>
                </c:pt>
                <c:pt idx="19">
                  <c:v>-31</c:v>
                </c:pt>
                <c:pt idx="20">
                  <c:v>-30</c:v>
                </c:pt>
                <c:pt idx="21">
                  <c:v>-29</c:v>
                </c:pt>
                <c:pt idx="22">
                  <c:v>-28</c:v>
                </c:pt>
                <c:pt idx="23">
                  <c:v>-27</c:v>
                </c:pt>
                <c:pt idx="24">
                  <c:v>-26</c:v>
                </c:pt>
                <c:pt idx="25">
                  <c:v>-25</c:v>
                </c:pt>
                <c:pt idx="26">
                  <c:v>-24</c:v>
                </c:pt>
                <c:pt idx="27">
                  <c:v>-23</c:v>
                </c:pt>
                <c:pt idx="28">
                  <c:v>-22</c:v>
                </c:pt>
                <c:pt idx="29">
                  <c:v>-21</c:v>
                </c:pt>
                <c:pt idx="30">
                  <c:v>-20</c:v>
                </c:pt>
                <c:pt idx="31">
                  <c:v>-19</c:v>
                </c:pt>
                <c:pt idx="32">
                  <c:v>-18</c:v>
                </c:pt>
                <c:pt idx="33">
                  <c:v>-17</c:v>
                </c:pt>
                <c:pt idx="34">
                  <c:v>-16</c:v>
                </c:pt>
                <c:pt idx="35">
                  <c:v>-15</c:v>
                </c:pt>
                <c:pt idx="36">
                  <c:v>-14</c:v>
                </c:pt>
                <c:pt idx="37">
                  <c:v>-13</c:v>
                </c:pt>
                <c:pt idx="38">
                  <c:v>-12</c:v>
                </c:pt>
                <c:pt idx="39">
                  <c:v>-11</c:v>
                </c:pt>
                <c:pt idx="40">
                  <c:v>-10</c:v>
                </c:pt>
                <c:pt idx="41">
                  <c:v>-9</c:v>
                </c:pt>
                <c:pt idx="42">
                  <c:v>-8</c:v>
                </c:pt>
                <c:pt idx="43">
                  <c:v>-7</c:v>
                </c:pt>
                <c:pt idx="44">
                  <c:v>-6</c:v>
                </c:pt>
                <c:pt idx="45">
                  <c:v>-5</c:v>
                </c:pt>
                <c:pt idx="46">
                  <c:v>-4</c:v>
                </c:pt>
                <c:pt idx="47">
                  <c:v>-3</c:v>
                </c:pt>
                <c:pt idx="48">
                  <c:v>-2</c:v>
                </c:pt>
                <c:pt idx="49">
                  <c:v>-1</c:v>
                </c:pt>
                <c:pt idx="50">
                  <c:v>0</c:v>
                </c:pt>
                <c:pt idx="51">
                  <c:v>1</c:v>
                </c:pt>
                <c:pt idx="52">
                  <c:v>2</c:v>
                </c:pt>
                <c:pt idx="53">
                  <c:v>3</c:v>
                </c:pt>
                <c:pt idx="54">
                  <c:v>4</c:v>
                </c:pt>
                <c:pt idx="55">
                  <c:v>5</c:v>
                </c:pt>
                <c:pt idx="56">
                  <c:v>6</c:v>
                </c:pt>
                <c:pt idx="57">
                  <c:v>7</c:v>
                </c:pt>
                <c:pt idx="58">
                  <c:v>8</c:v>
                </c:pt>
                <c:pt idx="59">
                  <c:v>9</c:v>
                </c:pt>
                <c:pt idx="60">
                  <c:v>10</c:v>
                </c:pt>
                <c:pt idx="61">
                  <c:v>11</c:v>
                </c:pt>
                <c:pt idx="62">
                  <c:v>12</c:v>
                </c:pt>
                <c:pt idx="63">
                  <c:v>13</c:v>
                </c:pt>
                <c:pt idx="64">
                  <c:v>14</c:v>
                </c:pt>
                <c:pt idx="65">
                  <c:v>15</c:v>
                </c:pt>
                <c:pt idx="66">
                  <c:v>16</c:v>
                </c:pt>
                <c:pt idx="67">
                  <c:v>17</c:v>
                </c:pt>
                <c:pt idx="68">
                  <c:v>18</c:v>
                </c:pt>
                <c:pt idx="69">
                  <c:v>19</c:v>
                </c:pt>
                <c:pt idx="70">
                  <c:v>20</c:v>
                </c:pt>
                <c:pt idx="71">
                  <c:v>21</c:v>
                </c:pt>
                <c:pt idx="72">
                  <c:v>22</c:v>
                </c:pt>
                <c:pt idx="73">
                  <c:v>23</c:v>
                </c:pt>
                <c:pt idx="74">
                  <c:v>24</c:v>
                </c:pt>
                <c:pt idx="75">
                  <c:v>25</c:v>
                </c:pt>
                <c:pt idx="76">
                  <c:v>26</c:v>
                </c:pt>
                <c:pt idx="77">
                  <c:v>27</c:v>
                </c:pt>
                <c:pt idx="78">
                  <c:v>28</c:v>
                </c:pt>
                <c:pt idx="79">
                  <c:v>29</c:v>
                </c:pt>
                <c:pt idx="80">
                  <c:v>30</c:v>
                </c:pt>
                <c:pt idx="81">
                  <c:v>31</c:v>
                </c:pt>
                <c:pt idx="82">
                  <c:v>32</c:v>
                </c:pt>
                <c:pt idx="83">
                  <c:v>33</c:v>
                </c:pt>
                <c:pt idx="84">
                  <c:v>34</c:v>
                </c:pt>
                <c:pt idx="85">
                  <c:v>35</c:v>
                </c:pt>
                <c:pt idx="86">
                  <c:v>36</c:v>
                </c:pt>
                <c:pt idx="87">
                  <c:v>37</c:v>
                </c:pt>
                <c:pt idx="88">
                  <c:v>38</c:v>
                </c:pt>
                <c:pt idx="89">
                  <c:v>39</c:v>
                </c:pt>
                <c:pt idx="90">
                  <c:v>40</c:v>
                </c:pt>
                <c:pt idx="91">
                  <c:v>41</c:v>
                </c:pt>
                <c:pt idx="92">
                  <c:v>42</c:v>
                </c:pt>
                <c:pt idx="93">
                  <c:v>43</c:v>
                </c:pt>
                <c:pt idx="94">
                  <c:v>44</c:v>
                </c:pt>
                <c:pt idx="95">
                  <c:v>45</c:v>
                </c:pt>
                <c:pt idx="96">
                  <c:v>46</c:v>
                </c:pt>
                <c:pt idx="97">
                  <c:v>47</c:v>
                </c:pt>
                <c:pt idx="98">
                  <c:v>48</c:v>
                </c:pt>
                <c:pt idx="99">
                  <c:v>49</c:v>
                </c:pt>
                <c:pt idx="100">
                  <c:v>50</c:v>
                </c:pt>
              </c:numCache>
            </c:numRef>
          </c:cat>
          <c:val>
            <c:numRef>
              <c:f>Base!$T$17:$T$117</c:f>
              <c:numCache>
                <c:formatCode>0</c:formatCode>
                <c:ptCount val="10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2</c:v>
                </c:pt>
                <c:pt idx="21">
                  <c:v>6</c:v>
                </c:pt>
                <c:pt idx="22">
                  <c:v>7</c:v>
                </c:pt>
                <c:pt idx="23">
                  <c:v>8</c:v>
                </c:pt>
                <c:pt idx="24">
                  <c:v>16</c:v>
                </c:pt>
                <c:pt idx="25">
                  <c:v>27</c:v>
                </c:pt>
                <c:pt idx="26">
                  <c:v>23</c:v>
                </c:pt>
                <c:pt idx="27">
                  <c:v>38</c:v>
                </c:pt>
                <c:pt idx="28">
                  <c:v>42</c:v>
                </c:pt>
                <c:pt idx="29">
                  <c:v>72</c:v>
                </c:pt>
                <c:pt idx="30">
                  <c:v>72</c:v>
                </c:pt>
                <c:pt idx="31">
                  <c:v>114</c:v>
                </c:pt>
                <c:pt idx="32">
                  <c:v>143</c:v>
                </c:pt>
                <c:pt idx="33">
                  <c:v>165</c:v>
                </c:pt>
                <c:pt idx="34">
                  <c:v>203</c:v>
                </c:pt>
                <c:pt idx="35">
                  <c:v>278</c:v>
                </c:pt>
                <c:pt idx="36">
                  <c:v>319</c:v>
                </c:pt>
                <c:pt idx="37">
                  <c:v>410</c:v>
                </c:pt>
                <c:pt idx="38">
                  <c:v>508</c:v>
                </c:pt>
                <c:pt idx="39">
                  <c:v>560</c:v>
                </c:pt>
                <c:pt idx="40">
                  <c:v>711</c:v>
                </c:pt>
                <c:pt idx="41">
                  <c:v>836</c:v>
                </c:pt>
                <c:pt idx="42">
                  <c:v>1012</c:v>
                </c:pt>
                <c:pt idx="43">
                  <c:v>1053</c:v>
                </c:pt>
                <c:pt idx="44">
                  <c:v>1341</c:v>
                </c:pt>
                <c:pt idx="45">
                  <c:v>1572</c:v>
                </c:pt>
                <c:pt idx="46">
                  <c:v>1896</c:v>
                </c:pt>
                <c:pt idx="47">
                  <c:v>2197</c:v>
                </c:pt>
                <c:pt idx="48">
                  <c:v>2501</c:v>
                </c:pt>
                <c:pt idx="49">
                  <c:v>2529</c:v>
                </c:pt>
                <c:pt idx="50">
                  <c:v>2718</c:v>
                </c:pt>
                <c:pt idx="51">
                  <c:v>2752</c:v>
                </c:pt>
                <c:pt idx="52">
                  <c:v>2624</c:v>
                </c:pt>
                <c:pt idx="53">
                  <c:v>2573</c:v>
                </c:pt>
                <c:pt idx="54">
                  <c:v>2275</c:v>
                </c:pt>
                <c:pt idx="55">
                  <c:v>1987</c:v>
                </c:pt>
                <c:pt idx="56">
                  <c:v>1705</c:v>
                </c:pt>
                <c:pt idx="57">
                  <c:v>1442</c:v>
                </c:pt>
                <c:pt idx="58">
                  <c:v>1173</c:v>
                </c:pt>
                <c:pt idx="59">
                  <c:v>882</c:v>
                </c:pt>
                <c:pt idx="60">
                  <c:v>757</c:v>
                </c:pt>
                <c:pt idx="61">
                  <c:v>597</c:v>
                </c:pt>
                <c:pt idx="62">
                  <c:v>437</c:v>
                </c:pt>
                <c:pt idx="63">
                  <c:v>343</c:v>
                </c:pt>
                <c:pt idx="64">
                  <c:v>269</c:v>
                </c:pt>
                <c:pt idx="65">
                  <c:v>176</c:v>
                </c:pt>
                <c:pt idx="66">
                  <c:v>138</c:v>
                </c:pt>
                <c:pt idx="67">
                  <c:v>97</c:v>
                </c:pt>
                <c:pt idx="68">
                  <c:v>86</c:v>
                </c:pt>
                <c:pt idx="69">
                  <c:v>51</c:v>
                </c:pt>
                <c:pt idx="70">
                  <c:v>49</c:v>
                </c:pt>
                <c:pt idx="71">
                  <c:v>16</c:v>
                </c:pt>
                <c:pt idx="72">
                  <c:v>31</c:v>
                </c:pt>
                <c:pt idx="73">
                  <c:v>10</c:v>
                </c:pt>
                <c:pt idx="74">
                  <c:v>13</c:v>
                </c:pt>
                <c:pt idx="75">
                  <c:v>10</c:v>
                </c:pt>
                <c:pt idx="76">
                  <c:v>4</c:v>
                </c:pt>
                <c:pt idx="77">
                  <c:v>7</c:v>
                </c:pt>
                <c:pt idx="78">
                  <c:v>3</c:v>
                </c:pt>
                <c:pt idx="79">
                  <c:v>3</c:v>
                </c:pt>
                <c:pt idx="80">
                  <c:v>0</c:v>
                </c:pt>
                <c:pt idx="81">
                  <c:v>3</c:v>
                </c:pt>
                <c:pt idx="82">
                  <c:v>1</c:v>
                </c:pt>
                <c:pt idx="83">
                  <c:v>1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</c:numCache>
            </c:numRef>
          </c:val>
        </c:ser>
        <c:marker val="1"/>
        <c:axId val="58376576"/>
        <c:axId val="58378112"/>
      </c:lineChart>
      <c:catAx>
        <c:axId val="58376576"/>
        <c:scaling>
          <c:orientation val="minMax"/>
        </c:scaling>
        <c:axPos val="b"/>
        <c:majorGridlines/>
        <c:numFmt formatCode="General" sourceLinked="1"/>
        <c:minorTickMark val="out"/>
        <c:tickLblPos val="nextTo"/>
        <c:crossAx val="58378112"/>
        <c:crosses val="autoZero"/>
        <c:auto val="1"/>
        <c:lblAlgn val="ctr"/>
        <c:lblOffset val="100"/>
        <c:tickLblSkip val="5"/>
        <c:tickMarkSkip val="5"/>
      </c:catAx>
      <c:valAx>
        <c:axId val="58378112"/>
        <c:scaling>
          <c:orientation val="minMax"/>
          <c:max val="3000"/>
          <c:min val="0"/>
        </c:scaling>
        <c:axPos val="l"/>
        <c:majorGridlines/>
        <c:numFmt formatCode="0" sourceLinked="1"/>
        <c:majorTickMark val="none"/>
        <c:tickLblPos val="nextTo"/>
        <c:spPr>
          <a:ln w="9525">
            <a:noFill/>
          </a:ln>
        </c:spPr>
        <c:crossAx val="58376576"/>
        <c:crosses val="autoZero"/>
        <c:crossBetween val="midCat"/>
      </c:valAx>
      <c:spPr>
        <a:solidFill>
          <a:prstClr val="white"/>
        </a:solidFill>
        <a:ln>
          <a:solidFill>
            <a:schemeClr val="tx1"/>
          </a:solidFill>
        </a:ln>
      </c:spPr>
    </c:plotArea>
    <c:legend>
      <c:legendPos val="b"/>
    </c:legend>
    <c:plotVisOnly val="1"/>
  </c:chart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Day 2 Temperature Change</a:t>
            </a:r>
            <a:r>
              <a:rPr lang="en-US" baseline="0"/>
              <a:t> from Day 1</a:t>
            </a:r>
            <a:endParaRPr lang="en-US"/>
          </a:p>
        </c:rich>
      </c:tx>
    </c:title>
    <c:plotArea>
      <c:layout/>
      <c:lineChart>
        <c:grouping val="standard"/>
        <c:ser>
          <c:idx val="0"/>
          <c:order val="0"/>
          <c:tx>
            <c:strRef>
              <c:f>Base!$S$1</c:f>
              <c:strCache>
                <c:ptCount val="1"/>
                <c:pt idx="0">
                  <c:v>Lows</c:v>
                </c:pt>
              </c:strCache>
            </c:strRef>
          </c:tx>
          <c:marker>
            <c:symbol val="none"/>
          </c:marker>
          <c:cat>
            <c:numRef>
              <c:f>Base!$Q$17:$Q$117</c:f>
              <c:numCache>
                <c:formatCode>General</c:formatCode>
                <c:ptCount val="101"/>
                <c:pt idx="0">
                  <c:v>-50</c:v>
                </c:pt>
                <c:pt idx="1">
                  <c:v>-49</c:v>
                </c:pt>
                <c:pt idx="2">
                  <c:v>-48</c:v>
                </c:pt>
                <c:pt idx="3">
                  <c:v>-47</c:v>
                </c:pt>
                <c:pt idx="4">
                  <c:v>-46</c:v>
                </c:pt>
                <c:pt idx="5">
                  <c:v>-45</c:v>
                </c:pt>
                <c:pt idx="6">
                  <c:v>-44</c:v>
                </c:pt>
                <c:pt idx="7">
                  <c:v>-43</c:v>
                </c:pt>
                <c:pt idx="8">
                  <c:v>-42</c:v>
                </c:pt>
                <c:pt idx="9">
                  <c:v>-41</c:v>
                </c:pt>
                <c:pt idx="10">
                  <c:v>-40</c:v>
                </c:pt>
                <c:pt idx="11">
                  <c:v>-39</c:v>
                </c:pt>
                <c:pt idx="12">
                  <c:v>-38</c:v>
                </c:pt>
                <c:pt idx="13">
                  <c:v>-37</c:v>
                </c:pt>
                <c:pt idx="14">
                  <c:v>-36</c:v>
                </c:pt>
                <c:pt idx="15">
                  <c:v>-35</c:v>
                </c:pt>
                <c:pt idx="16">
                  <c:v>-34</c:v>
                </c:pt>
                <c:pt idx="17">
                  <c:v>-33</c:v>
                </c:pt>
                <c:pt idx="18">
                  <c:v>-32</c:v>
                </c:pt>
                <c:pt idx="19">
                  <c:v>-31</c:v>
                </c:pt>
                <c:pt idx="20">
                  <c:v>-30</c:v>
                </c:pt>
                <c:pt idx="21">
                  <c:v>-29</c:v>
                </c:pt>
                <c:pt idx="22">
                  <c:v>-28</c:v>
                </c:pt>
                <c:pt idx="23">
                  <c:v>-27</c:v>
                </c:pt>
                <c:pt idx="24">
                  <c:v>-26</c:v>
                </c:pt>
                <c:pt idx="25">
                  <c:v>-25</c:v>
                </c:pt>
                <c:pt idx="26">
                  <c:v>-24</c:v>
                </c:pt>
                <c:pt idx="27">
                  <c:v>-23</c:v>
                </c:pt>
                <c:pt idx="28">
                  <c:v>-22</c:v>
                </c:pt>
                <c:pt idx="29">
                  <c:v>-21</c:v>
                </c:pt>
                <c:pt idx="30">
                  <c:v>-20</c:v>
                </c:pt>
                <c:pt idx="31">
                  <c:v>-19</c:v>
                </c:pt>
                <c:pt idx="32">
                  <c:v>-18</c:v>
                </c:pt>
                <c:pt idx="33">
                  <c:v>-17</c:v>
                </c:pt>
                <c:pt idx="34">
                  <c:v>-16</c:v>
                </c:pt>
                <c:pt idx="35">
                  <c:v>-15</c:v>
                </c:pt>
                <c:pt idx="36">
                  <c:v>-14</c:v>
                </c:pt>
                <c:pt idx="37">
                  <c:v>-13</c:v>
                </c:pt>
                <c:pt idx="38">
                  <c:v>-12</c:v>
                </c:pt>
                <c:pt idx="39">
                  <c:v>-11</c:v>
                </c:pt>
                <c:pt idx="40">
                  <c:v>-10</c:v>
                </c:pt>
                <c:pt idx="41">
                  <c:v>-9</c:v>
                </c:pt>
                <c:pt idx="42">
                  <c:v>-8</c:v>
                </c:pt>
                <c:pt idx="43">
                  <c:v>-7</c:v>
                </c:pt>
                <c:pt idx="44">
                  <c:v>-6</c:v>
                </c:pt>
                <c:pt idx="45">
                  <c:v>-5</c:v>
                </c:pt>
                <c:pt idx="46">
                  <c:v>-4</c:v>
                </c:pt>
                <c:pt idx="47">
                  <c:v>-3</c:v>
                </c:pt>
                <c:pt idx="48">
                  <c:v>-2</c:v>
                </c:pt>
                <c:pt idx="49">
                  <c:v>-1</c:v>
                </c:pt>
                <c:pt idx="50">
                  <c:v>0</c:v>
                </c:pt>
                <c:pt idx="51">
                  <c:v>1</c:v>
                </c:pt>
                <c:pt idx="52">
                  <c:v>2</c:v>
                </c:pt>
                <c:pt idx="53">
                  <c:v>3</c:v>
                </c:pt>
                <c:pt idx="54">
                  <c:v>4</c:v>
                </c:pt>
                <c:pt idx="55">
                  <c:v>5</c:v>
                </c:pt>
                <c:pt idx="56">
                  <c:v>6</c:v>
                </c:pt>
                <c:pt idx="57">
                  <c:v>7</c:v>
                </c:pt>
                <c:pt idx="58">
                  <c:v>8</c:v>
                </c:pt>
                <c:pt idx="59">
                  <c:v>9</c:v>
                </c:pt>
                <c:pt idx="60">
                  <c:v>10</c:v>
                </c:pt>
                <c:pt idx="61">
                  <c:v>11</c:v>
                </c:pt>
                <c:pt idx="62">
                  <c:v>12</c:v>
                </c:pt>
                <c:pt idx="63">
                  <c:v>13</c:v>
                </c:pt>
                <c:pt idx="64">
                  <c:v>14</c:v>
                </c:pt>
                <c:pt idx="65">
                  <c:v>15</c:v>
                </c:pt>
                <c:pt idx="66">
                  <c:v>16</c:v>
                </c:pt>
                <c:pt idx="67">
                  <c:v>17</c:v>
                </c:pt>
                <c:pt idx="68">
                  <c:v>18</c:v>
                </c:pt>
                <c:pt idx="69">
                  <c:v>19</c:v>
                </c:pt>
                <c:pt idx="70">
                  <c:v>20</c:v>
                </c:pt>
                <c:pt idx="71">
                  <c:v>21</c:v>
                </c:pt>
                <c:pt idx="72">
                  <c:v>22</c:v>
                </c:pt>
                <c:pt idx="73">
                  <c:v>23</c:v>
                </c:pt>
                <c:pt idx="74">
                  <c:v>24</c:v>
                </c:pt>
                <c:pt idx="75">
                  <c:v>25</c:v>
                </c:pt>
                <c:pt idx="76">
                  <c:v>26</c:v>
                </c:pt>
                <c:pt idx="77">
                  <c:v>27</c:v>
                </c:pt>
                <c:pt idx="78">
                  <c:v>28</c:v>
                </c:pt>
                <c:pt idx="79">
                  <c:v>29</c:v>
                </c:pt>
                <c:pt idx="80">
                  <c:v>30</c:v>
                </c:pt>
                <c:pt idx="81">
                  <c:v>31</c:v>
                </c:pt>
                <c:pt idx="82">
                  <c:v>32</c:v>
                </c:pt>
                <c:pt idx="83">
                  <c:v>33</c:v>
                </c:pt>
                <c:pt idx="84">
                  <c:v>34</c:v>
                </c:pt>
                <c:pt idx="85">
                  <c:v>35</c:v>
                </c:pt>
                <c:pt idx="86">
                  <c:v>36</c:v>
                </c:pt>
                <c:pt idx="87">
                  <c:v>37</c:v>
                </c:pt>
                <c:pt idx="88">
                  <c:v>38</c:v>
                </c:pt>
                <c:pt idx="89">
                  <c:v>39</c:v>
                </c:pt>
                <c:pt idx="90">
                  <c:v>40</c:v>
                </c:pt>
                <c:pt idx="91">
                  <c:v>41</c:v>
                </c:pt>
                <c:pt idx="92">
                  <c:v>42</c:v>
                </c:pt>
                <c:pt idx="93">
                  <c:v>43</c:v>
                </c:pt>
                <c:pt idx="94">
                  <c:v>44</c:v>
                </c:pt>
                <c:pt idx="95">
                  <c:v>45</c:v>
                </c:pt>
                <c:pt idx="96">
                  <c:v>46</c:v>
                </c:pt>
                <c:pt idx="97">
                  <c:v>47</c:v>
                </c:pt>
                <c:pt idx="98">
                  <c:v>48</c:v>
                </c:pt>
                <c:pt idx="99">
                  <c:v>49</c:v>
                </c:pt>
                <c:pt idx="100">
                  <c:v>50</c:v>
                </c:pt>
              </c:numCache>
            </c:numRef>
          </c:cat>
          <c:val>
            <c:numRef>
              <c:f>Base!$S$17:$S$117</c:f>
              <c:numCache>
                <c:formatCode>General</c:formatCode>
                <c:ptCount val="10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1</c:v>
                </c:pt>
                <c:pt idx="19">
                  <c:v>2</c:v>
                </c:pt>
                <c:pt idx="20">
                  <c:v>2</c:v>
                </c:pt>
                <c:pt idx="21">
                  <c:v>6</c:v>
                </c:pt>
                <c:pt idx="22">
                  <c:v>3</c:v>
                </c:pt>
                <c:pt idx="23">
                  <c:v>7</c:v>
                </c:pt>
                <c:pt idx="24">
                  <c:v>7</c:v>
                </c:pt>
                <c:pt idx="25">
                  <c:v>16</c:v>
                </c:pt>
                <c:pt idx="26">
                  <c:v>15</c:v>
                </c:pt>
                <c:pt idx="27">
                  <c:v>21</c:v>
                </c:pt>
                <c:pt idx="28">
                  <c:v>24</c:v>
                </c:pt>
                <c:pt idx="29">
                  <c:v>28</c:v>
                </c:pt>
                <c:pt idx="30">
                  <c:v>44</c:v>
                </c:pt>
                <c:pt idx="31">
                  <c:v>60</c:v>
                </c:pt>
                <c:pt idx="32">
                  <c:v>81</c:v>
                </c:pt>
                <c:pt idx="33">
                  <c:v>94</c:v>
                </c:pt>
                <c:pt idx="34">
                  <c:v>113</c:v>
                </c:pt>
                <c:pt idx="35">
                  <c:v>158</c:v>
                </c:pt>
                <c:pt idx="36">
                  <c:v>203</c:v>
                </c:pt>
                <c:pt idx="37">
                  <c:v>289</c:v>
                </c:pt>
                <c:pt idx="38">
                  <c:v>348</c:v>
                </c:pt>
                <c:pt idx="39">
                  <c:v>490</c:v>
                </c:pt>
                <c:pt idx="40">
                  <c:v>688</c:v>
                </c:pt>
                <c:pt idx="41">
                  <c:v>851</c:v>
                </c:pt>
                <c:pt idx="42">
                  <c:v>1114</c:v>
                </c:pt>
                <c:pt idx="43">
                  <c:v>1501</c:v>
                </c:pt>
                <c:pt idx="44">
                  <c:v>1734</c:v>
                </c:pt>
                <c:pt idx="45">
                  <c:v>2165</c:v>
                </c:pt>
                <c:pt idx="46">
                  <c:v>2302</c:v>
                </c:pt>
                <c:pt idx="47">
                  <c:v>2404</c:v>
                </c:pt>
                <c:pt idx="48">
                  <c:v>2559</c:v>
                </c:pt>
                <c:pt idx="49">
                  <c:v>2671</c:v>
                </c:pt>
                <c:pt idx="50">
                  <c:v>2677</c:v>
                </c:pt>
                <c:pt idx="51">
                  <c:v>2311</c:v>
                </c:pt>
                <c:pt idx="52">
                  <c:v>2207</c:v>
                </c:pt>
                <c:pt idx="53">
                  <c:v>1943</c:v>
                </c:pt>
                <c:pt idx="54">
                  <c:v>1850</c:v>
                </c:pt>
                <c:pt idx="55">
                  <c:v>1566</c:v>
                </c:pt>
                <c:pt idx="56">
                  <c:v>1322</c:v>
                </c:pt>
                <c:pt idx="57">
                  <c:v>1230</c:v>
                </c:pt>
                <c:pt idx="58">
                  <c:v>1091</c:v>
                </c:pt>
                <c:pt idx="59">
                  <c:v>854</c:v>
                </c:pt>
                <c:pt idx="60">
                  <c:v>706</c:v>
                </c:pt>
                <c:pt idx="61">
                  <c:v>550</c:v>
                </c:pt>
                <c:pt idx="62">
                  <c:v>513</c:v>
                </c:pt>
                <c:pt idx="63">
                  <c:v>384</c:v>
                </c:pt>
                <c:pt idx="64">
                  <c:v>288</c:v>
                </c:pt>
                <c:pt idx="65">
                  <c:v>261</c:v>
                </c:pt>
                <c:pt idx="66">
                  <c:v>185</c:v>
                </c:pt>
                <c:pt idx="67">
                  <c:v>149</c:v>
                </c:pt>
                <c:pt idx="68">
                  <c:v>105</c:v>
                </c:pt>
                <c:pt idx="69">
                  <c:v>83</c:v>
                </c:pt>
                <c:pt idx="70">
                  <c:v>73</c:v>
                </c:pt>
                <c:pt idx="71">
                  <c:v>50</c:v>
                </c:pt>
                <c:pt idx="72">
                  <c:v>32</c:v>
                </c:pt>
                <c:pt idx="73">
                  <c:v>25</c:v>
                </c:pt>
                <c:pt idx="74">
                  <c:v>19</c:v>
                </c:pt>
                <c:pt idx="75">
                  <c:v>14</c:v>
                </c:pt>
                <c:pt idx="76">
                  <c:v>16</c:v>
                </c:pt>
                <c:pt idx="77">
                  <c:v>10</c:v>
                </c:pt>
                <c:pt idx="78">
                  <c:v>3</c:v>
                </c:pt>
                <c:pt idx="79">
                  <c:v>9</c:v>
                </c:pt>
                <c:pt idx="80">
                  <c:v>3</c:v>
                </c:pt>
                <c:pt idx="81">
                  <c:v>5</c:v>
                </c:pt>
                <c:pt idx="82">
                  <c:v>1</c:v>
                </c:pt>
                <c:pt idx="83">
                  <c:v>2</c:v>
                </c:pt>
                <c:pt idx="84">
                  <c:v>1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1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1</c:v>
                </c:pt>
                <c:pt idx="100">
                  <c:v>0</c:v>
                </c:pt>
              </c:numCache>
            </c:numRef>
          </c:val>
        </c:ser>
        <c:ser>
          <c:idx val="1"/>
          <c:order val="1"/>
          <c:tx>
            <c:strRef>
              <c:f>Base!$R$1</c:f>
              <c:strCache>
                <c:ptCount val="1"/>
                <c:pt idx="0">
                  <c:v>Highs</c:v>
                </c:pt>
              </c:strCache>
            </c:strRef>
          </c:tx>
          <c:marker>
            <c:symbol val="none"/>
          </c:marker>
          <c:cat>
            <c:numRef>
              <c:f>Base!$Q$17:$Q$117</c:f>
              <c:numCache>
                <c:formatCode>General</c:formatCode>
                <c:ptCount val="101"/>
                <c:pt idx="0">
                  <c:v>-50</c:v>
                </c:pt>
                <c:pt idx="1">
                  <c:v>-49</c:v>
                </c:pt>
                <c:pt idx="2">
                  <c:v>-48</c:v>
                </c:pt>
                <c:pt idx="3">
                  <c:v>-47</c:v>
                </c:pt>
                <c:pt idx="4">
                  <c:v>-46</c:v>
                </c:pt>
                <c:pt idx="5">
                  <c:v>-45</c:v>
                </c:pt>
                <c:pt idx="6">
                  <c:v>-44</c:v>
                </c:pt>
                <c:pt idx="7">
                  <c:v>-43</c:v>
                </c:pt>
                <c:pt idx="8">
                  <c:v>-42</c:v>
                </c:pt>
                <c:pt idx="9">
                  <c:v>-41</c:v>
                </c:pt>
                <c:pt idx="10">
                  <c:v>-40</c:v>
                </c:pt>
                <c:pt idx="11">
                  <c:v>-39</c:v>
                </c:pt>
                <c:pt idx="12">
                  <c:v>-38</c:v>
                </c:pt>
                <c:pt idx="13">
                  <c:v>-37</c:v>
                </c:pt>
                <c:pt idx="14">
                  <c:v>-36</c:v>
                </c:pt>
                <c:pt idx="15">
                  <c:v>-35</c:v>
                </c:pt>
                <c:pt idx="16">
                  <c:v>-34</c:v>
                </c:pt>
                <c:pt idx="17">
                  <c:v>-33</c:v>
                </c:pt>
                <c:pt idx="18">
                  <c:v>-32</c:v>
                </c:pt>
                <c:pt idx="19">
                  <c:v>-31</c:v>
                </c:pt>
                <c:pt idx="20">
                  <c:v>-30</c:v>
                </c:pt>
                <c:pt idx="21">
                  <c:v>-29</c:v>
                </c:pt>
                <c:pt idx="22">
                  <c:v>-28</c:v>
                </c:pt>
                <c:pt idx="23">
                  <c:v>-27</c:v>
                </c:pt>
                <c:pt idx="24">
                  <c:v>-26</c:v>
                </c:pt>
                <c:pt idx="25">
                  <c:v>-25</c:v>
                </c:pt>
                <c:pt idx="26">
                  <c:v>-24</c:v>
                </c:pt>
                <c:pt idx="27">
                  <c:v>-23</c:v>
                </c:pt>
                <c:pt idx="28">
                  <c:v>-22</c:v>
                </c:pt>
                <c:pt idx="29">
                  <c:v>-21</c:v>
                </c:pt>
                <c:pt idx="30">
                  <c:v>-20</c:v>
                </c:pt>
                <c:pt idx="31">
                  <c:v>-19</c:v>
                </c:pt>
                <c:pt idx="32">
                  <c:v>-18</c:v>
                </c:pt>
                <c:pt idx="33">
                  <c:v>-17</c:v>
                </c:pt>
                <c:pt idx="34">
                  <c:v>-16</c:v>
                </c:pt>
                <c:pt idx="35">
                  <c:v>-15</c:v>
                </c:pt>
                <c:pt idx="36">
                  <c:v>-14</c:v>
                </c:pt>
                <c:pt idx="37">
                  <c:v>-13</c:v>
                </c:pt>
                <c:pt idx="38">
                  <c:v>-12</c:v>
                </c:pt>
                <c:pt idx="39">
                  <c:v>-11</c:v>
                </c:pt>
                <c:pt idx="40">
                  <c:v>-10</c:v>
                </c:pt>
                <c:pt idx="41">
                  <c:v>-9</c:v>
                </c:pt>
                <c:pt idx="42">
                  <c:v>-8</c:v>
                </c:pt>
                <c:pt idx="43">
                  <c:v>-7</c:v>
                </c:pt>
                <c:pt idx="44">
                  <c:v>-6</c:v>
                </c:pt>
                <c:pt idx="45">
                  <c:v>-5</c:v>
                </c:pt>
                <c:pt idx="46">
                  <c:v>-4</c:v>
                </c:pt>
                <c:pt idx="47">
                  <c:v>-3</c:v>
                </c:pt>
                <c:pt idx="48">
                  <c:v>-2</c:v>
                </c:pt>
                <c:pt idx="49">
                  <c:v>-1</c:v>
                </c:pt>
                <c:pt idx="50">
                  <c:v>0</c:v>
                </c:pt>
                <c:pt idx="51">
                  <c:v>1</c:v>
                </c:pt>
                <c:pt idx="52">
                  <c:v>2</c:v>
                </c:pt>
                <c:pt idx="53">
                  <c:v>3</c:v>
                </c:pt>
                <c:pt idx="54">
                  <c:v>4</c:v>
                </c:pt>
                <c:pt idx="55">
                  <c:v>5</c:v>
                </c:pt>
                <c:pt idx="56">
                  <c:v>6</c:v>
                </c:pt>
                <c:pt idx="57">
                  <c:v>7</c:v>
                </c:pt>
                <c:pt idx="58">
                  <c:v>8</c:v>
                </c:pt>
                <c:pt idx="59">
                  <c:v>9</c:v>
                </c:pt>
                <c:pt idx="60">
                  <c:v>10</c:v>
                </c:pt>
                <c:pt idx="61">
                  <c:v>11</c:v>
                </c:pt>
                <c:pt idx="62">
                  <c:v>12</c:v>
                </c:pt>
                <c:pt idx="63">
                  <c:v>13</c:v>
                </c:pt>
                <c:pt idx="64">
                  <c:v>14</c:v>
                </c:pt>
                <c:pt idx="65">
                  <c:v>15</c:v>
                </c:pt>
                <c:pt idx="66">
                  <c:v>16</c:v>
                </c:pt>
                <c:pt idx="67">
                  <c:v>17</c:v>
                </c:pt>
                <c:pt idx="68">
                  <c:v>18</c:v>
                </c:pt>
                <c:pt idx="69">
                  <c:v>19</c:v>
                </c:pt>
                <c:pt idx="70">
                  <c:v>20</c:v>
                </c:pt>
                <c:pt idx="71">
                  <c:v>21</c:v>
                </c:pt>
                <c:pt idx="72">
                  <c:v>22</c:v>
                </c:pt>
                <c:pt idx="73">
                  <c:v>23</c:v>
                </c:pt>
                <c:pt idx="74">
                  <c:v>24</c:v>
                </c:pt>
                <c:pt idx="75">
                  <c:v>25</c:v>
                </c:pt>
                <c:pt idx="76">
                  <c:v>26</c:v>
                </c:pt>
                <c:pt idx="77">
                  <c:v>27</c:v>
                </c:pt>
                <c:pt idx="78">
                  <c:v>28</c:v>
                </c:pt>
                <c:pt idx="79">
                  <c:v>29</c:v>
                </c:pt>
                <c:pt idx="80">
                  <c:v>30</c:v>
                </c:pt>
                <c:pt idx="81">
                  <c:v>31</c:v>
                </c:pt>
                <c:pt idx="82">
                  <c:v>32</c:v>
                </c:pt>
                <c:pt idx="83">
                  <c:v>33</c:v>
                </c:pt>
                <c:pt idx="84">
                  <c:v>34</c:v>
                </c:pt>
                <c:pt idx="85">
                  <c:v>35</c:v>
                </c:pt>
                <c:pt idx="86">
                  <c:v>36</c:v>
                </c:pt>
                <c:pt idx="87">
                  <c:v>37</c:v>
                </c:pt>
                <c:pt idx="88">
                  <c:v>38</c:v>
                </c:pt>
                <c:pt idx="89">
                  <c:v>39</c:v>
                </c:pt>
                <c:pt idx="90">
                  <c:v>40</c:v>
                </c:pt>
                <c:pt idx="91">
                  <c:v>41</c:v>
                </c:pt>
                <c:pt idx="92">
                  <c:v>42</c:v>
                </c:pt>
                <c:pt idx="93">
                  <c:v>43</c:v>
                </c:pt>
                <c:pt idx="94">
                  <c:v>44</c:v>
                </c:pt>
                <c:pt idx="95">
                  <c:v>45</c:v>
                </c:pt>
                <c:pt idx="96">
                  <c:v>46</c:v>
                </c:pt>
                <c:pt idx="97">
                  <c:v>47</c:v>
                </c:pt>
                <c:pt idx="98">
                  <c:v>48</c:v>
                </c:pt>
                <c:pt idx="99">
                  <c:v>49</c:v>
                </c:pt>
                <c:pt idx="100">
                  <c:v>50</c:v>
                </c:pt>
              </c:numCache>
            </c:numRef>
          </c:cat>
          <c:val>
            <c:numRef>
              <c:f>Base!$R$17:$R$117</c:f>
              <c:numCache>
                <c:formatCode>General</c:formatCode>
                <c:ptCount val="101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2</c:v>
                </c:pt>
                <c:pt idx="8">
                  <c:v>7</c:v>
                </c:pt>
                <c:pt idx="9">
                  <c:v>2</c:v>
                </c:pt>
                <c:pt idx="10">
                  <c:v>12</c:v>
                </c:pt>
                <c:pt idx="11">
                  <c:v>7</c:v>
                </c:pt>
                <c:pt idx="12">
                  <c:v>8</c:v>
                </c:pt>
                <c:pt idx="13">
                  <c:v>11</c:v>
                </c:pt>
                <c:pt idx="14">
                  <c:v>10</c:v>
                </c:pt>
                <c:pt idx="15">
                  <c:v>14</c:v>
                </c:pt>
                <c:pt idx="16">
                  <c:v>28</c:v>
                </c:pt>
                <c:pt idx="17">
                  <c:v>32</c:v>
                </c:pt>
                <c:pt idx="18">
                  <c:v>20</c:v>
                </c:pt>
                <c:pt idx="19">
                  <c:v>38</c:v>
                </c:pt>
                <c:pt idx="20">
                  <c:v>45</c:v>
                </c:pt>
                <c:pt idx="21">
                  <c:v>56</c:v>
                </c:pt>
                <c:pt idx="22">
                  <c:v>76</c:v>
                </c:pt>
                <c:pt idx="23">
                  <c:v>77</c:v>
                </c:pt>
                <c:pt idx="24">
                  <c:v>87</c:v>
                </c:pt>
                <c:pt idx="25">
                  <c:v>101</c:v>
                </c:pt>
                <c:pt idx="26">
                  <c:v>143</c:v>
                </c:pt>
                <c:pt idx="27">
                  <c:v>152</c:v>
                </c:pt>
                <c:pt idx="28">
                  <c:v>184</c:v>
                </c:pt>
                <c:pt idx="29">
                  <c:v>263</c:v>
                </c:pt>
                <c:pt idx="30">
                  <c:v>259</c:v>
                </c:pt>
                <c:pt idx="31">
                  <c:v>286</c:v>
                </c:pt>
                <c:pt idx="32">
                  <c:v>327</c:v>
                </c:pt>
                <c:pt idx="33">
                  <c:v>390</c:v>
                </c:pt>
                <c:pt idx="34">
                  <c:v>417</c:v>
                </c:pt>
                <c:pt idx="35">
                  <c:v>454</c:v>
                </c:pt>
                <c:pt idx="36">
                  <c:v>546</c:v>
                </c:pt>
                <c:pt idx="37">
                  <c:v>542</c:v>
                </c:pt>
                <c:pt idx="38">
                  <c:v>626</c:v>
                </c:pt>
                <c:pt idx="39">
                  <c:v>689</c:v>
                </c:pt>
                <c:pt idx="40">
                  <c:v>754</c:v>
                </c:pt>
                <c:pt idx="41">
                  <c:v>840</c:v>
                </c:pt>
                <c:pt idx="42">
                  <c:v>929</c:v>
                </c:pt>
                <c:pt idx="43">
                  <c:v>1017</c:v>
                </c:pt>
                <c:pt idx="44">
                  <c:v>1094</c:v>
                </c:pt>
                <c:pt idx="45">
                  <c:v>1174</c:v>
                </c:pt>
                <c:pt idx="46">
                  <c:v>1382</c:v>
                </c:pt>
                <c:pt idx="47">
                  <c:v>1579</c:v>
                </c:pt>
                <c:pt idx="48">
                  <c:v>1641</c:v>
                </c:pt>
                <c:pt idx="49">
                  <c:v>1734</c:v>
                </c:pt>
                <c:pt idx="50">
                  <c:v>1854</c:v>
                </c:pt>
                <c:pt idx="51">
                  <c:v>1893</c:v>
                </c:pt>
                <c:pt idx="52">
                  <c:v>1814</c:v>
                </c:pt>
                <c:pt idx="53">
                  <c:v>1801</c:v>
                </c:pt>
                <c:pt idx="54">
                  <c:v>1786</c:v>
                </c:pt>
                <c:pt idx="55">
                  <c:v>1669</c:v>
                </c:pt>
                <c:pt idx="56">
                  <c:v>1538</c:v>
                </c:pt>
                <c:pt idx="57">
                  <c:v>1417</c:v>
                </c:pt>
                <c:pt idx="58">
                  <c:v>1289</c:v>
                </c:pt>
                <c:pt idx="59">
                  <c:v>1114</c:v>
                </c:pt>
                <c:pt idx="60">
                  <c:v>998</c:v>
                </c:pt>
                <c:pt idx="61">
                  <c:v>845</c:v>
                </c:pt>
                <c:pt idx="62">
                  <c:v>747</c:v>
                </c:pt>
                <c:pt idx="63">
                  <c:v>626</c:v>
                </c:pt>
                <c:pt idx="64">
                  <c:v>512</c:v>
                </c:pt>
                <c:pt idx="65">
                  <c:v>449</c:v>
                </c:pt>
                <c:pt idx="66">
                  <c:v>399</c:v>
                </c:pt>
                <c:pt idx="67">
                  <c:v>315</c:v>
                </c:pt>
                <c:pt idx="68">
                  <c:v>266</c:v>
                </c:pt>
                <c:pt idx="69">
                  <c:v>213</c:v>
                </c:pt>
                <c:pt idx="70">
                  <c:v>184</c:v>
                </c:pt>
                <c:pt idx="71">
                  <c:v>128</c:v>
                </c:pt>
                <c:pt idx="72">
                  <c:v>123</c:v>
                </c:pt>
                <c:pt idx="73">
                  <c:v>100</c:v>
                </c:pt>
                <c:pt idx="74">
                  <c:v>85</c:v>
                </c:pt>
                <c:pt idx="75">
                  <c:v>71</c:v>
                </c:pt>
                <c:pt idx="76">
                  <c:v>44</c:v>
                </c:pt>
                <c:pt idx="77">
                  <c:v>40</c:v>
                </c:pt>
                <c:pt idx="78">
                  <c:v>29</c:v>
                </c:pt>
                <c:pt idx="79">
                  <c:v>34</c:v>
                </c:pt>
                <c:pt idx="80">
                  <c:v>22</c:v>
                </c:pt>
                <c:pt idx="81">
                  <c:v>24</c:v>
                </c:pt>
                <c:pt idx="82">
                  <c:v>13</c:v>
                </c:pt>
                <c:pt idx="83">
                  <c:v>12</c:v>
                </c:pt>
                <c:pt idx="84">
                  <c:v>1</c:v>
                </c:pt>
                <c:pt idx="85">
                  <c:v>4</c:v>
                </c:pt>
                <c:pt idx="86">
                  <c:v>4</c:v>
                </c:pt>
                <c:pt idx="87">
                  <c:v>3</c:v>
                </c:pt>
                <c:pt idx="88">
                  <c:v>3</c:v>
                </c:pt>
                <c:pt idx="89">
                  <c:v>4</c:v>
                </c:pt>
                <c:pt idx="90">
                  <c:v>0</c:v>
                </c:pt>
                <c:pt idx="91">
                  <c:v>1</c:v>
                </c:pt>
                <c:pt idx="92">
                  <c:v>4</c:v>
                </c:pt>
                <c:pt idx="93">
                  <c:v>1</c:v>
                </c:pt>
                <c:pt idx="94">
                  <c:v>1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</c:numCache>
            </c:numRef>
          </c:val>
        </c:ser>
        <c:ser>
          <c:idx val="2"/>
          <c:order val="2"/>
          <c:tx>
            <c:strRef>
              <c:f>Base!$T$1</c:f>
              <c:strCache>
                <c:ptCount val="1"/>
                <c:pt idx="0">
                  <c:v>Average T</c:v>
                </c:pt>
              </c:strCache>
            </c:strRef>
          </c:tx>
          <c:marker>
            <c:symbol val="none"/>
          </c:marker>
          <c:val>
            <c:numRef>
              <c:f>Base!$T$17:$T$117</c:f>
              <c:numCache>
                <c:formatCode>0</c:formatCode>
                <c:ptCount val="10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2</c:v>
                </c:pt>
                <c:pt idx="21">
                  <c:v>6</c:v>
                </c:pt>
                <c:pt idx="22">
                  <c:v>7</c:v>
                </c:pt>
                <c:pt idx="23">
                  <c:v>8</c:v>
                </c:pt>
                <c:pt idx="24">
                  <c:v>16</c:v>
                </c:pt>
                <c:pt idx="25">
                  <c:v>27</c:v>
                </c:pt>
                <c:pt idx="26">
                  <c:v>23</c:v>
                </c:pt>
                <c:pt idx="27">
                  <c:v>38</c:v>
                </c:pt>
                <c:pt idx="28">
                  <c:v>42</c:v>
                </c:pt>
                <c:pt idx="29">
                  <c:v>72</c:v>
                </c:pt>
                <c:pt idx="30">
                  <c:v>72</c:v>
                </c:pt>
                <c:pt idx="31">
                  <c:v>114</c:v>
                </c:pt>
                <c:pt idx="32">
                  <c:v>143</c:v>
                </c:pt>
                <c:pt idx="33">
                  <c:v>165</c:v>
                </c:pt>
                <c:pt idx="34">
                  <c:v>203</c:v>
                </c:pt>
                <c:pt idx="35">
                  <c:v>278</c:v>
                </c:pt>
                <c:pt idx="36">
                  <c:v>319</c:v>
                </c:pt>
                <c:pt idx="37">
                  <c:v>410</c:v>
                </c:pt>
                <c:pt idx="38">
                  <c:v>508</c:v>
                </c:pt>
                <c:pt idx="39">
                  <c:v>560</c:v>
                </c:pt>
                <c:pt idx="40">
                  <c:v>711</c:v>
                </c:pt>
                <c:pt idx="41">
                  <c:v>836</c:v>
                </c:pt>
                <c:pt idx="42">
                  <c:v>1012</c:v>
                </c:pt>
                <c:pt idx="43">
                  <c:v>1053</c:v>
                </c:pt>
                <c:pt idx="44">
                  <c:v>1341</c:v>
                </c:pt>
                <c:pt idx="45">
                  <c:v>1572</c:v>
                </c:pt>
                <c:pt idx="46">
                  <c:v>1896</c:v>
                </c:pt>
                <c:pt idx="47">
                  <c:v>2197</c:v>
                </c:pt>
                <c:pt idx="48">
                  <c:v>2501</c:v>
                </c:pt>
                <c:pt idx="49">
                  <c:v>2529</c:v>
                </c:pt>
                <c:pt idx="50">
                  <c:v>2718</c:v>
                </c:pt>
                <c:pt idx="51">
                  <c:v>2752</c:v>
                </c:pt>
                <c:pt idx="52">
                  <c:v>2624</c:v>
                </c:pt>
                <c:pt idx="53">
                  <c:v>2573</c:v>
                </c:pt>
                <c:pt idx="54">
                  <c:v>2275</c:v>
                </c:pt>
                <c:pt idx="55">
                  <c:v>1987</c:v>
                </c:pt>
                <c:pt idx="56">
                  <c:v>1705</c:v>
                </c:pt>
                <c:pt idx="57">
                  <c:v>1442</c:v>
                </c:pt>
                <c:pt idx="58">
                  <c:v>1173</c:v>
                </c:pt>
                <c:pt idx="59">
                  <c:v>882</c:v>
                </c:pt>
                <c:pt idx="60">
                  <c:v>757</c:v>
                </c:pt>
                <c:pt idx="61">
                  <c:v>597</c:v>
                </c:pt>
                <c:pt idx="62">
                  <c:v>437</c:v>
                </c:pt>
                <c:pt idx="63">
                  <c:v>343</c:v>
                </c:pt>
                <c:pt idx="64">
                  <c:v>269</c:v>
                </c:pt>
                <c:pt idx="65">
                  <c:v>176</c:v>
                </c:pt>
                <c:pt idx="66">
                  <c:v>138</c:v>
                </c:pt>
                <c:pt idx="67">
                  <c:v>97</c:v>
                </c:pt>
                <c:pt idx="68">
                  <c:v>86</c:v>
                </c:pt>
                <c:pt idx="69">
                  <c:v>51</c:v>
                </c:pt>
                <c:pt idx="70">
                  <c:v>49</c:v>
                </c:pt>
                <c:pt idx="71">
                  <c:v>16</c:v>
                </c:pt>
                <c:pt idx="72">
                  <c:v>31</c:v>
                </c:pt>
                <c:pt idx="73">
                  <c:v>10</c:v>
                </c:pt>
                <c:pt idx="74">
                  <c:v>13</c:v>
                </c:pt>
                <c:pt idx="75">
                  <c:v>10</c:v>
                </c:pt>
                <c:pt idx="76">
                  <c:v>4</c:v>
                </c:pt>
                <c:pt idx="77">
                  <c:v>7</c:v>
                </c:pt>
                <c:pt idx="78">
                  <c:v>3</c:v>
                </c:pt>
                <c:pt idx="79">
                  <c:v>3</c:v>
                </c:pt>
                <c:pt idx="80">
                  <c:v>0</c:v>
                </c:pt>
                <c:pt idx="81">
                  <c:v>3</c:v>
                </c:pt>
                <c:pt idx="82">
                  <c:v>1</c:v>
                </c:pt>
                <c:pt idx="83">
                  <c:v>1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</c:numCache>
            </c:numRef>
          </c:val>
        </c:ser>
        <c:marker val="1"/>
        <c:axId val="58499456"/>
        <c:axId val="58500992"/>
      </c:lineChart>
      <c:catAx>
        <c:axId val="58499456"/>
        <c:scaling>
          <c:orientation val="minMax"/>
        </c:scaling>
        <c:axPos val="b"/>
        <c:majorGridlines/>
        <c:numFmt formatCode="General" sourceLinked="1"/>
        <c:minorTickMark val="out"/>
        <c:tickLblPos val="nextTo"/>
        <c:crossAx val="58500992"/>
        <c:crosses val="autoZero"/>
        <c:auto val="1"/>
        <c:lblAlgn val="ctr"/>
        <c:lblOffset val="100"/>
        <c:tickLblSkip val="5"/>
        <c:tickMarkSkip val="5"/>
      </c:catAx>
      <c:valAx>
        <c:axId val="58500992"/>
        <c:scaling>
          <c:orientation val="minMax"/>
          <c:max val="3000"/>
          <c:min val="0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58499456"/>
        <c:crosses val="autoZero"/>
        <c:crossBetween val="midCat"/>
      </c:valAx>
      <c:spPr>
        <a:solidFill>
          <a:prstClr val="white"/>
        </a:solidFill>
        <a:ln>
          <a:solidFill>
            <a:schemeClr val="tx1"/>
          </a:solidFill>
        </a:ln>
      </c:spPr>
    </c:plotArea>
    <c:legend>
      <c:legendPos val="b"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baseline="0"/>
              <a:t>Low Temperatures Day 2 Compared to Day 1</a:t>
            </a:r>
            <a:endParaRPr lang="en-US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Sheet1!$O$21</c:f>
              <c:strCache>
                <c:ptCount val="1"/>
                <c:pt idx="0">
                  <c:v>Day2 &gt; Day1</c:v>
                </c:pt>
              </c:strCache>
            </c:strRef>
          </c:tx>
          <c:spPr>
            <a:ln>
              <a:solidFill>
                <a:schemeClr val="accent2">
                  <a:lumMod val="75000"/>
                </a:schemeClr>
              </a:solidFill>
            </a:ln>
          </c:spPr>
          <c:marker>
            <c:spPr>
              <a:solidFill>
                <a:schemeClr val="accent2">
                  <a:lumMod val="75000"/>
                </a:schemeClr>
              </a:solidFill>
              <a:ln>
                <a:solidFill>
                  <a:srgbClr val="C0504D">
                    <a:lumMod val="75000"/>
                  </a:srgbClr>
                </a:solidFill>
              </a:ln>
            </c:spPr>
          </c:marker>
          <c:dLbls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b"/>
            <c:showVal val="1"/>
          </c:dLbls>
          <c:cat>
            <c:strRef>
              <c:f>Sheet1!$A$23:$A$34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Sheet1!$O$23:$O$34</c:f>
              <c:numCache>
                <c:formatCode>0.0%</c:formatCode>
                <c:ptCount val="12"/>
                <c:pt idx="0">
                  <c:v>0.44260389421679724</c:v>
                </c:pt>
                <c:pt idx="1">
                  <c:v>0.45135566188197818</c:v>
                </c:pt>
                <c:pt idx="2">
                  <c:v>0.45568148793955326</c:v>
                </c:pt>
                <c:pt idx="3">
                  <c:v>0.45705705705705707</c:v>
                </c:pt>
                <c:pt idx="4">
                  <c:v>0.45568148793955326</c:v>
                </c:pt>
                <c:pt idx="5">
                  <c:v>0.46036036036036115</c:v>
                </c:pt>
                <c:pt idx="6">
                  <c:v>0.4433139534883721</c:v>
                </c:pt>
                <c:pt idx="7">
                  <c:v>0.43156059285091602</c:v>
                </c:pt>
                <c:pt idx="8">
                  <c:v>0.41891891891891953</c:v>
                </c:pt>
                <c:pt idx="9">
                  <c:v>0.42051729148503342</c:v>
                </c:pt>
                <c:pt idx="10">
                  <c:v>0.42102102102102101</c:v>
                </c:pt>
                <c:pt idx="11">
                  <c:v>0.42981691368788277</c:v>
                </c:pt>
              </c:numCache>
            </c:numRef>
          </c:val>
        </c:ser>
        <c:ser>
          <c:idx val="1"/>
          <c:order val="1"/>
          <c:tx>
            <c:strRef>
              <c:f>Sheet1!$S$21</c:f>
              <c:strCache>
                <c:ptCount val="1"/>
                <c:pt idx="0">
                  <c:v>Day2 &lt; Day1</c:v>
                </c:pt>
              </c:strCache>
            </c:strRef>
          </c:tx>
          <c:spPr>
            <a:ln>
              <a:solidFill>
                <a:schemeClr val="tx2">
                  <a:lumMod val="60000"/>
                  <a:lumOff val="40000"/>
                </a:schemeClr>
              </a:solidFill>
            </a:ln>
          </c:spPr>
          <c:marker>
            <c:symbol val="diamond"/>
            <c:size val="7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</c:marker>
          <c:dLbls>
            <c:dLbl>
              <c:idx val="5"/>
              <c:layout>
                <c:manualLayout>
                  <c:x val="-3.4104637147803346E-2"/>
                  <c:y val="-2.5706511175280104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t"/>
            <c:showVal val="1"/>
          </c:dLbls>
          <c:cat>
            <c:strRef>
              <c:f>Sheet1!$A$23:$A$34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Sheet1!$S$23:$S$34</c:f>
              <c:numCache>
                <c:formatCode>0.0%</c:formatCode>
                <c:ptCount val="12"/>
                <c:pt idx="0">
                  <c:v>0.49636733507701314</c:v>
                </c:pt>
                <c:pt idx="1">
                  <c:v>0.48293460925039888</c:v>
                </c:pt>
                <c:pt idx="2">
                  <c:v>0.48445219412961427</c:v>
                </c:pt>
                <c:pt idx="3">
                  <c:v>0.48738738738738846</c:v>
                </c:pt>
                <c:pt idx="4">
                  <c:v>0.48648648648648701</c:v>
                </c:pt>
                <c:pt idx="5">
                  <c:v>0.47237237237237339</c:v>
                </c:pt>
                <c:pt idx="6">
                  <c:v>0.46511627906976827</c:v>
                </c:pt>
                <c:pt idx="7">
                  <c:v>0.487067712874165</c:v>
                </c:pt>
                <c:pt idx="8">
                  <c:v>0.52042042042042069</c:v>
                </c:pt>
                <c:pt idx="9">
                  <c:v>0.51496657948270741</c:v>
                </c:pt>
                <c:pt idx="10">
                  <c:v>0.5135135135135136</c:v>
                </c:pt>
                <c:pt idx="11">
                  <c:v>0.5091543156059285</c:v>
                </c:pt>
              </c:numCache>
            </c:numRef>
          </c:val>
        </c:ser>
        <c:ser>
          <c:idx val="2"/>
          <c:order val="2"/>
          <c:tx>
            <c:strRef>
              <c:f>Sheet1!$W$21</c:f>
              <c:strCache>
                <c:ptCount val="1"/>
                <c:pt idx="0">
                  <c:v>Day2 = Day1</c:v>
                </c:pt>
              </c:strCache>
            </c:strRef>
          </c:tx>
          <c:marker>
            <c:symbol val="diamond"/>
            <c:size val="7"/>
            <c:spPr>
              <a:solidFill>
                <a:srgbClr val="92D050"/>
              </a:solidFill>
            </c:spPr>
          </c:marker>
          <c:dLbls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t"/>
            <c:showVal val="1"/>
          </c:dLbls>
          <c:cat>
            <c:strRef>
              <c:f>Sheet1!$A$23:$A$34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Sheet1!$W$23:$W$34</c:f>
              <c:numCache>
                <c:formatCode>0.0%</c:formatCode>
                <c:ptCount val="12"/>
                <c:pt idx="0">
                  <c:v>6.1028770706190061E-2</c:v>
                </c:pt>
                <c:pt idx="1">
                  <c:v>6.5709728867623718E-2</c:v>
                </c:pt>
                <c:pt idx="2">
                  <c:v>5.9866317930834245E-2</c:v>
                </c:pt>
                <c:pt idx="3">
                  <c:v>5.5555555555555462E-2</c:v>
                </c:pt>
                <c:pt idx="4">
                  <c:v>5.7832025573961103E-2</c:v>
                </c:pt>
                <c:pt idx="5">
                  <c:v>6.7267267267267283E-2</c:v>
                </c:pt>
                <c:pt idx="6">
                  <c:v>9.1569767441860545E-2</c:v>
                </c:pt>
                <c:pt idx="7">
                  <c:v>8.1371694274920039E-2</c:v>
                </c:pt>
                <c:pt idx="8">
                  <c:v>6.0660660660660663E-2</c:v>
                </c:pt>
                <c:pt idx="9">
                  <c:v>6.4516129032258132E-2</c:v>
                </c:pt>
                <c:pt idx="10">
                  <c:v>6.5465465465465472E-2</c:v>
                </c:pt>
                <c:pt idx="11">
                  <c:v>6.1028770706190061E-2</c:v>
                </c:pt>
              </c:numCache>
            </c:numRef>
          </c:val>
        </c:ser>
        <c:marker val="1"/>
        <c:axId val="57260288"/>
        <c:axId val="57274368"/>
      </c:lineChart>
      <c:catAx>
        <c:axId val="57260288"/>
        <c:scaling>
          <c:orientation val="minMax"/>
        </c:scaling>
        <c:axPos val="b"/>
        <c:majorTickMark val="none"/>
        <c:minorTickMark val="cross"/>
        <c:tickLblPos val="nextTo"/>
        <c:crossAx val="57274368"/>
        <c:crosses val="autoZero"/>
        <c:auto val="1"/>
        <c:lblAlgn val="ctr"/>
        <c:lblOffset val="100"/>
      </c:catAx>
      <c:valAx>
        <c:axId val="57274368"/>
        <c:scaling>
          <c:orientation val="minMax"/>
        </c:scaling>
        <c:axPos val="l"/>
        <c:majorGridlines/>
        <c:minorGridlines/>
        <c:numFmt formatCode="0.0%" sourceLinked="1"/>
        <c:majorTickMark val="cross"/>
        <c:minorTickMark val="cross"/>
        <c:tickLblPos val="nextTo"/>
        <c:spPr>
          <a:ln w="9525">
            <a:noFill/>
          </a:ln>
        </c:spPr>
        <c:crossAx val="57260288"/>
        <c:crosses val="autoZero"/>
        <c:crossBetween val="between"/>
        <c:majorUnit val="0.1"/>
        <c:minorUnit val="0.05"/>
      </c:valAx>
      <c:spPr>
        <a:solidFill>
          <a:prstClr val="white"/>
        </a:solidFill>
        <a:ln>
          <a:solidFill>
            <a:schemeClr val="tx1"/>
          </a:solidFill>
        </a:ln>
      </c:spPr>
    </c:plotArea>
    <c:legend>
      <c:legendPos val="b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baseline="0"/>
              <a:t>Average Temperatures Day 2 Compared to Day 1</a:t>
            </a:r>
            <a:endParaRPr lang="en-US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Sheet1!$O$38</c:f>
              <c:strCache>
                <c:ptCount val="1"/>
                <c:pt idx="0">
                  <c:v>Day2 &gt; Day1</c:v>
                </c:pt>
              </c:strCache>
            </c:strRef>
          </c:tx>
          <c:spPr>
            <a:ln>
              <a:solidFill>
                <a:schemeClr val="accent2">
                  <a:lumMod val="75000"/>
                </a:schemeClr>
              </a:solidFill>
            </a:ln>
          </c:spPr>
          <c:marker>
            <c:spPr>
              <a:solidFill>
                <a:schemeClr val="accent2">
                  <a:lumMod val="75000"/>
                </a:schemeClr>
              </a:solidFill>
              <a:ln>
                <a:solidFill>
                  <a:srgbClr val="C0504D">
                    <a:lumMod val="75000"/>
                  </a:srgbClr>
                </a:solidFill>
              </a:ln>
            </c:spPr>
          </c:marker>
          <c:dLbls>
            <c:dLbl>
              <c:idx val="10"/>
              <c:layout>
                <c:manualLayout>
                  <c:x val="-3.4104637147803402E-2"/>
                  <c:y val="1.8772057207016572E-2"/>
                </c:manualLayout>
              </c:layout>
              <c:dLblPos val="r"/>
              <c:showVal val="1"/>
            </c:dLbl>
            <c:dLbl>
              <c:idx val="11"/>
              <c:layout>
                <c:manualLayout>
                  <c:x val="-2.9864522283365152E-2"/>
                  <c:y val="1.6750304098730365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t"/>
            <c:showVal val="1"/>
          </c:dLbls>
          <c:cat>
            <c:strRef>
              <c:f>Sheet1!$A$40:$A$51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Sheet1!$O$40:$O$51</c:f>
              <c:numCache>
                <c:formatCode>0.0%</c:formatCode>
                <c:ptCount val="12"/>
                <c:pt idx="0">
                  <c:v>0.51612903225806583</c:v>
                </c:pt>
                <c:pt idx="1">
                  <c:v>0.51674641148325362</c:v>
                </c:pt>
                <c:pt idx="2">
                  <c:v>0.53589072943911664</c:v>
                </c:pt>
                <c:pt idx="3">
                  <c:v>0.53363363363363481</c:v>
                </c:pt>
                <c:pt idx="4">
                  <c:v>0.52775356001162366</c:v>
                </c:pt>
                <c:pt idx="5">
                  <c:v>0.53273273273273258</c:v>
                </c:pt>
                <c:pt idx="6">
                  <c:v>0.49956408020924259</c:v>
                </c:pt>
                <c:pt idx="7">
                  <c:v>0.47893054344667246</c:v>
                </c:pt>
                <c:pt idx="8">
                  <c:v>0.48828828828828885</c:v>
                </c:pt>
                <c:pt idx="9">
                  <c:v>0.48968323161871546</c:v>
                </c:pt>
                <c:pt idx="10">
                  <c:v>0.47687687687687785</c:v>
                </c:pt>
                <c:pt idx="11">
                  <c:v>0.47718686428363927</c:v>
                </c:pt>
              </c:numCache>
            </c:numRef>
          </c:val>
        </c:ser>
        <c:ser>
          <c:idx val="1"/>
          <c:order val="1"/>
          <c:tx>
            <c:strRef>
              <c:f>Sheet1!$S$38</c:f>
              <c:strCache>
                <c:ptCount val="1"/>
                <c:pt idx="0">
                  <c:v>Day2 &lt; Day1</c:v>
                </c:pt>
              </c:strCache>
            </c:strRef>
          </c:tx>
          <c:spPr>
            <a:ln>
              <a:solidFill>
                <a:schemeClr val="tx2">
                  <a:lumMod val="60000"/>
                  <a:lumOff val="40000"/>
                </a:schemeClr>
              </a:solidFill>
            </a:ln>
          </c:spPr>
          <c:marker>
            <c:symbol val="diamond"/>
            <c:size val="7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</c:marker>
          <c:dLbls>
            <c:dLbl>
              <c:idx val="10"/>
              <c:layout>
                <c:manualLayout>
                  <c:x val="-3.4104637147803402E-2"/>
                  <c:y val="-3.0902416663575696E-2"/>
                </c:manualLayout>
              </c:layout>
              <c:dLblPos val="r"/>
              <c:showVal val="1"/>
            </c:dLbl>
            <c:dLbl>
              <c:idx val="11"/>
              <c:layout>
                <c:manualLayout>
                  <c:x val="-2.9864522283365152E-2"/>
                  <c:y val="-3.09025758567338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b"/>
            <c:showVal val="1"/>
          </c:dLbls>
          <c:cat>
            <c:strRef>
              <c:f>Sheet1!$A$40:$A$51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Sheet1!$S$40:$S$51</c:f>
              <c:numCache>
                <c:formatCode>0.0%</c:formatCode>
                <c:ptCount val="12"/>
                <c:pt idx="0">
                  <c:v>0.45975007265329826</c:v>
                </c:pt>
                <c:pt idx="1">
                  <c:v>0.45358851674641182</c:v>
                </c:pt>
                <c:pt idx="2">
                  <c:v>0.44086021505376388</c:v>
                </c:pt>
                <c:pt idx="3">
                  <c:v>0.43843843843843844</c:v>
                </c:pt>
                <c:pt idx="4">
                  <c:v>0.43504795117698342</c:v>
                </c:pt>
                <c:pt idx="5">
                  <c:v>0.43063063063063062</c:v>
                </c:pt>
                <c:pt idx="6">
                  <c:v>0.45568148793955326</c:v>
                </c:pt>
                <c:pt idx="7">
                  <c:v>0.47486195873292647</c:v>
                </c:pt>
                <c:pt idx="8">
                  <c:v>0.47477477477477542</c:v>
                </c:pt>
                <c:pt idx="9">
                  <c:v>0.48125544899738443</c:v>
                </c:pt>
                <c:pt idx="10">
                  <c:v>0.4894894894894905</c:v>
                </c:pt>
                <c:pt idx="11">
                  <c:v>0.49026445800639329</c:v>
                </c:pt>
              </c:numCache>
            </c:numRef>
          </c:val>
        </c:ser>
        <c:ser>
          <c:idx val="2"/>
          <c:order val="2"/>
          <c:tx>
            <c:strRef>
              <c:f>Sheet1!$W$38</c:f>
              <c:strCache>
                <c:ptCount val="1"/>
                <c:pt idx="0">
                  <c:v>Day2 = Day1</c:v>
                </c:pt>
              </c:strCache>
            </c:strRef>
          </c:tx>
          <c:marker>
            <c:symbol val="diamond"/>
            <c:size val="7"/>
            <c:spPr>
              <a:solidFill>
                <a:srgbClr val="92D050"/>
              </a:solidFill>
            </c:spPr>
          </c:marker>
          <c:dLbls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t"/>
            <c:showVal val="1"/>
          </c:dLbls>
          <c:cat>
            <c:strRef>
              <c:f>Sheet1!$A$40:$A$51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Sheet1!$W$40:$W$51</c:f>
              <c:numCache>
                <c:formatCode>0.0%</c:formatCode>
                <c:ptCount val="12"/>
                <c:pt idx="0">
                  <c:v>2.4120895088637025E-2</c:v>
                </c:pt>
                <c:pt idx="1">
                  <c:v>2.9665071770334971E-2</c:v>
                </c:pt>
                <c:pt idx="2">
                  <c:v>2.3249055507120062E-2</c:v>
                </c:pt>
                <c:pt idx="3">
                  <c:v>2.7927927927927993E-2</c:v>
                </c:pt>
                <c:pt idx="4">
                  <c:v>3.7198488811392039E-2</c:v>
                </c:pt>
                <c:pt idx="5">
                  <c:v>3.6636636636636639E-2</c:v>
                </c:pt>
                <c:pt idx="6">
                  <c:v>4.4754431851206304E-2</c:v>
                </c:pt>
                <c:pt idx="7">
                  <c:v>4.6207497820401178E-2</c:v>
                </c:pt>
                <c:pt idx="8">
                  <c:v>3.6936936936936934E-2</c:v>
                </c:pt>
                <c:pt idx="9">
                  <c:v>2.9061319383900077E-2</c:v>
                </c:pt>
                <c:pt idx="10">
                  <c:v>3.3633633633633642E-2</c:v>
                </c:pt>
                <c:pt idx="11">
                  <c:v>3.2548677709968082E-2</c:v>
                </c:pt>
              </c:numCache>
            </c:numRef>
          </c:val>
        </c:ser>
        <c:marker val="1"/>
        <c:axId val="57052544"/>
        <c:axId val="57062528"/>
      </c:lineChart>
      <c:catAx>
        <c:axId val="57052544"/>
        <c:scaling>
          <c:orientation val="minMax"/>
        </c:scaling>
        <c:axPos val="b"/>
        <c:majorTickMark val="none"/>
        <c:minorTickMark val="cross"/>
        <c:tickLblPos val="nextTo"/>
        <c:crossAx val="57062528"/>
        <c:crosses val="autoZero"/>
        <c:auto val="1"/>
        <c:lblAlgn val="ctr"/>
        <c:lblOffset val="100"/>
      </c:catAx>
      <c:valAx>
        <c:axId val="57062528"/>
        <c:scaling>
          <c:orientation val="minMax"/>
        </c:scaling>
        <c:axPos val="l"/>
        <c:majorGridlines/>
        <c:minorGridlines/>
        <c:numFmt formatCode="0.0%" sourceLinked="1"/>
        <c:majorTickMark val="cross"/>
        <c:minorTickMark val="cross"/>
        <c:tickLblPos val="nextTo"/>
        <c:spPr>
          <a:ln w="9525">
            <a:noFill/>
          </a:ln>
        </c:spPr>
        <c:crossAx val="57052544"/>
        <c:crosses val="autoZero"/>
        <c:crossBetween val="between"/>
        <c:majorUnit val="0.1"/>
        <c:minorUnit val="0.05"/>
      </c:valAx>
      <c:spPr>
        <a:solidFill>
          <a:prstClr val="white"/>
        </a:solidFill>
        <a:ln>
          <a:solidFill>
            <a:schemeClr val="tx1"/>
          </a:solidFill>
        </a:ln>
      </c:spPr>
    </c:plotArea>
    <c:legend>
      <c:legendPos val="b"/>
      <c:layout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2000" b="1" i="0" baseline="0">
                <a:solidFill>
                  <a:srgbClr val="FF0000"/>
                </a:solidFill>
              </a:rPr>
              <a:t>Positive </a:t>
            </a:r>
            <a:r>
              <a:rPr lang="en-US" sz="2000" b="1" i="0" baseline="0"/>
              <a:t>Day 2 High Temperatures</a:t>
            </a:r>
            <a:endParaRPr lang="en-US" sz="2000"/>
          </a:p>
          <a:p>
            <a:pPr>
              <a:defRPr/>
            </a:pPr>
            <a:r>
              <a:rPr lang="en-US" sz="2000" b="1" i="0" baseline="0"/>
              <a:t>Day 1 with Rain, Day 2 with Rain, Both Day 1 &amp; 2 with Rain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5.8871172433661946E-2"/>
          <c:y val="0.12164330420957878"/>
          <c:w val="0.92880799039948203"/>
          <c:h val="0.80027387021759622"/>
        </c:manualLayout>
      </c:layout>
      <c:lineChart>
        <c:grouping val="standard"/>
        <c:ser>
          <c:idx val="0"/>
          <c:order val="0"/>
          <c:tx>
            <c:strRef>
              <c:f>Year!$D$39</c:f>
              <c:strCache>
                <c:ptCount val="1"/>
                <c:pt idx="0">
                  <c:v>Day1 Received Precipitation</c:v>
                </c:pt>
              </c:strCache>
            </c:strRef>
          </c:tx>
          <c:spPr>
            <a:ln w="25400">
              <a:solidFill>
                <a:srgbClr val="7030A0"/>
              </a:solidFill>
            </a:ln>
          </c:spPr>
          <c:marker>
            <c:symbol val="diamond"/>
            <c:size val="7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</c:marker>
          <c:dLbls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t"/>
            <c:showVal val="1"/>
          </c:dLbls>
          <c:cat>
            <c:strRef>
              <c:f>Year!$A$27:$A$38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Year!$D$54:$D$65</c:f>
              <c:numCache>
                <c:formatCode>0.0%</c:formatCode>
                <c:ptCount val="12"/>
                <c:pt idx="0">
                  <c:v>0.33411903358868644</c:v>
                </c:pt>
                <c:pt idx="1">
                  <c:v>0.38442367601246219</c:v>
                </c:pt>
                <c:pt idx="2">
                  <c:v>0.40740740740740738</c:v>
                </c:pt>
                <c:pt idx="3">
                  <c:v>0.41747022121384136</c:v>
                </c:pt>
                <c:pt idx="4">
                  <c:v>0.48423913043478223</c:v>
                </c:pt>
                <c:pt idx="5">
                  <c:v>0.48315248429468965</c:v>
                </c:pt>
                <c:pt idx="6">
                  <c:v>0.43495475113122234</c:v>
                </c:pt>
                <c:pt idx="7">
                  <c:v>0.39472174411933447</c:v>
                </c:pt>
                <c:pt idx="8">
                  <c:v>0.34513805522208885</c:v>
                </c:pt>
                <c:pt idx="9">
                  <c:v>0.28298611111111138</c:v>
                </c:pt>
                <c:pt idx="10">
                  <c:v>0.29125615763546797</c:v>
                </c:pt>
                <c:pt idx="11">
                  <c:v>0.30821078431372606</c:v>
                </c:pt>
              </c:numCache>
            </c:numRef>
          </c:val>
        </c:ser>
        <c:ser>
          <c:idx val="1"/>
          <c:order val="1"/>
          <c:tx>
            <c:strRef>
              <c:f>Year!$F$39</c:f>
              <c:strCache>
                <c:ptCount val="1"/>
                <c:pt idx="0">
                  <c:v>Day2 Received Precipitation</c:v>
                </c:pt>
              </c:strCache>
            </c:strRef>
          </c:tx>
          <c:spPr>
            <a:ln w="25400">
              <a:solidFill>
                <a:schemeClr val="accent6">
                  <a:lumMod val="75000"/>
                </a:schemeClr>
              </a:solidFill>
            </a:ln>
          </c:spPr>
          <c:marker>
            <c:symbol val="diamond"/>
            <c:size val="7"/>
            <c:spPr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c:spPr>
          </c:marker>
          <c:dLbls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t"/>
            <c:showVal val="1"/>
          </c:dLbls>
          <c:cat>
            <c:strRef>
              <c:f>Year!$A$27:$A$38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Year!$F$54:$F$65</c:f>
              <c:numCache>
                <c:formatCode>0.0%</c:formatCode>
                <c:ptCount val="12"/>
                <c:pt idx="0">
                  <c:v>0.22097819681791425</c:v>
                </c:pt>
                <c:pt idx="1">
                  <c:v>0.22429906542056074</c:v>
                </c:pt>
                <c:pt idx="2">
                  <c:v>0.24378109452736385</c:v>
                </c:pt>
                <c:pt idx="3">
                  <c:v>0.28984685195689242</c:v>
                </c:pt>
                <c:pt idx="4">
                  <c:v>0.39673913043478259</c:v>
                </c:pt>
                <c:pt idx="5">
                  <c:v>0.40434037692747088</c:v>
                </c:pt>
                <c:pt idx="6">
                  <c:v>0.36425339366515835</c:v>
                </c:pt>
                <c:pt idx="7">
                  <c:v>0.32702237521514776</c:v>
                </c:pt>
                <c:pt idx="8">
                  <c:v>0.22869147659063629</c:v>
                </c:pt>
                <c:pt idx="9">
                  <c:v>0.15046296296296344</c:v>
                </c:pt>
                <c:pt idx="10">
                  <c:v>0.16194581280788206</c:v>
                </c:pt>
                <c:pt idx="11">
                  <c:v>0.18137254901960767</c:v>
                </c:pt>
              </c:numCache>
            </c:numRef>
          </c:val>
        </c:ser>
        <c:ser>
          <c:idx val="2"/>
          <c:order val="2"/>
          <c:tx>
            <c:strRef>
              <c:f>Year!$H$39</c:f>
              <c:strCache>
                <c:ptCount val="1"/>
                <c:pt idx="0">
                  <c:v>Both Day 1 &amp; 2 Received Precipitation</c:v>
                </c:pt>
              </c:strCache>
            </c:strRef>
          </c:tx>
          <c:spPr>
            <a:ln w="25400">
              <a:solidFill>
                <a:schemeClr val="accent3">
                  <a:lumMod val="75000"/>
                </a:schemeClr>
              </a:solidFill>
            </a:ln>
          </c:spPr>
          <c:marker>
            <c:symbol val="diamond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dLbls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b"/>
            <c:showVal val="1"/>
          </c:dLbls>
          <c:cat>
            <c:strRef>
              <c:f>Year!$A$27:$A$38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Year!$H$54:$H$65</c:f>
              <c:numCache>
                <c:formatCode>0.0%</c:formatCode>
                <c:ptCount val="12"/>
                <c:pt idx="0">
                  <c:v>0.13435474366529171</c:v>
                </c:pt>
                <c:pt idx="1">
                  <c:v>0.14766355140186921</c:v>
                </c:pt>
                <c:pt idx="2">
                  <c:v>0.15754560530679962</c:v>
                </c:pt>
                <c:pt idx="3">
                  <c:v>0.1712989222915485</c:v>
                </c:pt>
                <c:pt idx="4">
                  <c:v>0.24510869565217391</c:v>
                </c:pt>
                <c:pt idx="5">
                  <c:v>0.25071387778412335</c:v>
                </c:pt>
                <c:pt idx="6">
                  <c:v>0.19966063348416291</c:v>
                </c:pt>
                <c:pt idx="7">
                  <c:v>0.17383820998278829</c:v>
                </c:pt>
                <c:pt idx="8">
                  <c:v>0.12665066026410532</c:v>
                </c:pt>
                <c:pt idx="9">
                  <c:v>9.4328703703703692E-2</c:v>
                </c:pt>
                <c:pt idx="10">
                  <c:v>9.7290640394088745E-2</c:v>
                </c:pt>
                <c:pt idx="11">
                  <c:v>0.11397058823529412</c:v>
                </c:pt>
              </c:numCache>
            </c:numRef>
          </c:val>
        </c:ser>
        <c:marker val="1"/>
        <c:axId val="57532800"/>
        <c:axId val="57534336"/>
      </c:lineChart>
      <c:catAx>
        <c:axId val="57532800"/>
        <c:scaling>
          <c:orientation val="minMax"/>
        </c:scaling>
        <c:axPos val="b"/>
        <c:majorTickMark val="none"/>
        <c:tickLblPos val="nextTo"/>
        <c:crossAx val="57534336"/>
        <c:crosses val="autoZero"/>
        <c:auto val="1"/>
        <c:lblAlgn val="ctr"/>
        <c:lblOffset val="100"/>
      </c:catAx>
      <c:valAx>
        <c:axId val="57534336"/>
        <c:scaling>
          <c:orientation val="minMax"/>
          <c:max val="0.70000000000000062"/>
          <c:min val="0"/>
        </c:scaling>
        <c:axPos val="l"/>
        <c:majorGridlines/>
        <c:numFmt formatCode="0.0%" sourceLinked="1"/>
        <c:majorTickMark val="cross"/>
        <c:minorTickMark val="out"/>
        <c:tickLblPos val="nextTo"/>
        <c:spPr>
          <a:ln w="9525">
            <a:noFill/>
          </a:ln>
        </c:spPr>
        <c:crossAx val="57532800"/>
        <c:crosses val="autoZero"/>
        <c:crossBetween val="between"/>
        <c:minorUnit val="0.05"/>
      </c:valAx>
      <c:spPr>
        <a:solidFill>
          <a:prstClr val="white"/>
        </a:solidFill>
        <a:ln>
          <a:solidFill>
            <a:srgbClr val="8064A2">
              <a:lumMod val="60000"/>
              <a:lumOff val="40000"/>
            </a:srgbClr>
          </a:solidFill>
        </a:ln>
      </c:spPr>
    </c:plotArea>
    <c:legend>
      <c:legendPos val="b"/>
      <c:layout>
        <c:manualLayout>
          <c:xMode val="edge"/>
          <c:yMode val="edge"/>
          <c:x val="0.10121129582440383"/>
          <c:y val="0.96338623991082051"/>
          <c:w val="0.79757729292702639"/>
          <c:h val="3.6613760089179367E-2"/>
        </c:manualLayout>
      </c:layout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sz="2000" b="1" i="0" baseline="0">
                <a:solidFill>
                  <a:schemeClr val="tx2">
                    <a:lumMod val="60000"/>
                    <a:lumOff val="40000"/>
                  </a:schemeClr>
                </a:solidFill>
              </a:rPr>
              <a:t>Negative</a:t>
            </a:r>
            <a:r>
              <a:rPr lang="en-US" sz="2000" b="1" i="0" baseline="0"/>
              <a:t> Day 2 High Temperatures</a:t>
            </a:r>
            <a:endParaRPr lang="en-US" sz="2000"/>
          </a:p>
          <a:p>
            <a:pPr>
              <a:defRPr/>
            </a:pPr>
            <a:r>
              <a:rPr lang="en-US" sz="2000" b="1" i="0" baseline="0"/>
              <a:t>Day 1 with Rain, Day 2 with Rain, Both Day 1 &amp; 2 with Rain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5.8871172433661946E-2"/>
          <c:y val="0.12164330420957878"/>
          <c:w val="0.92880799039948214"/>
          <c:h val="0.80027387021759633"/>
        </c:manualLayout>
      </c:layout>
      <c:lineChart>
        <c:grouping val="standard"/>
        <c:ser>
          <c:idx val="0"/>
          <c:order val="0"/>
          <c:tx>
            <c:strRef>
              <c:f>Year!$D$39</c:f>
              <c:strCache>
                <c:ptCount val="1"/>
                <c:pt idx="0">
                  <c:v>Day1 Received Precipitation</c:v>
                </c:pt>
              </c:strCache>
            </c:strRef>
          </c:tx>
          <c:spPr>
            <a:ln w="25400">
              <a:solidFill>
                <a:srgbClr val="7030A0"/>
              </a:solidFill>
            </a:ln>
          </c:spPr>
          <c:marker>
            <c:symbol val="diamond"/>
            <c:size val="7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</c:marker>
          <c:dLbls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t"/>
            <c:showVal val="1"/>
          </c:dLbls>
          <c:cat>
            <c:strRef>
              <c:f>Year!$A$27:$A$38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Year!$K$54:$K$65</c:f>
              <c:numCache>
                <c:formatCode>0.0%</c:formatCode>
                <c:ptCount val="12"/>
                <c:pt idx="0">
                  <c:v>0.34768841038632048</c:v>
                </c:pt>
                <c:pt idx="1">
                  <c:v>0.37517730496453938</c:v>
                </c:pt>
                <c:pt idx="2">
                  <c:v>0.40039577836411638</c:v>
                </c:pt>
                <c:pt idx="3">
                  <c:v>0.44063143445435765</c:v>
                </c:pt>
                <c:pt idx="4">
                  <c:v>0.53042876901797942</c:v>
                </c:pt>
                <c:pt idx="5">
                  <c:v>0.5212383009359236</c:v>
                </c:pt>
                <c:pt idx="6">
                  <c:v>0.46847457627118688</c:v>
                </c:pt>
                <c:pt idx="7">
                  <c:v>0.44928522804628979</c:v>
                </c:pt>
                <c:pt idx="8">
                  <c:v>0.35582010582010654</c:v>
                </c:pt>
                <c:pt idx="9">
                  <c:v>0.25834908632640202</c:v>
                </c:pt>
                <c:pt idx="10">
                  <c:v>0.28707224334600817</c:v>
                </c:pt>
                <c:pt idx="11">
                  <c:v>0.32299270072992786</c:v>
                </c:pt>
              </c:numCache>
            </c:numRef>
          </c:val>
        </c:ser>
        <c:ser>
          <c:idx val="1"/>
          <c:order val="1"/>
          <c:tx>
            <c:strRef>
              <c:f>Year!$F$39</c:f>
              <c:strCache>
                <c:ptCount val="1"/>
                <c:pt idx="0">
                  <c:v>Day2 Received Precipitation</c:v>
                </c:pt>
              </c:strCache>
            </c:strRef>
          </c:tx>
          <c:spPr>
            <a:ln w="25400">
              <a:solidFill>
                <a:schemeClr val="accent6">
                  <a:lumMod val="75000"/>
                </a:schemeClr>
              </a:solidFill>
            </a:ln>
          </c:spPr>
          <c:marker>
            <c:symbol val="diamond"/>
            <c:size val="7"/>
            <c:spPr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c:spPr>
          </c:marker>
          <c:dLbls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t"/>
            <c:showVal val="1"/>
          </c:dLbls>
          <c:cat>
            <c:strRef>
              <c:f>Year!$A$27:$A$38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Year!$M$54:$M$65</c:f>
              <c:numCache>
                <c:formatCode>0.0%</c:formatCode>
                <c:ptCount val="12"/>
                <c:pt idx="0">
                  <c:v>0.47308423052564985</c:v>
                </c:pt>
                <c:pt idx="1">
                  <c:v>0.56382978723404265</c:v>
                </c:pt>
                <c:pt idx="2">
                  <c:v>0.60290237467018593</c:v>
                </c:pt>
                <c:pt idx="3">
                  <c:v>0.60878517501715868</c:v>
                </c:pt>
                <c:pt idx="4">
                  <c:v>0.63969571230982347</c:v>
                </c:pt>
                <c:pt idx="5">
                  <c:v>0.5975521958243315</c:v>
                </c:pt>
                <c:pt idx="6">
                  <c:v>0.56203389830508577</c:v>
                </c:pt>
                <c:pt idx="7">
                  <c:v>0.52280462899931923</c:v>
                </c:pt>
                <c:pt idx="8">
                  <c:v>0.48214285714285804</c:v>
                </c:pt>
                <c:pt idx="9">
                  <c:v>0.3969754253308142</c:v>
                </c:pt>
                <c:pt idx="10">
                  <c:v>0.42522179974651458</c:v>
                </c:pt>
                <c:pt idx="11">
                  <c:v>0.45559610705596132</c:v>
                </c:pt>
              </c:numCache>
            </c:numRef>
          </c:val>
        </c:ser>
        <c:ser>
          <c:idx val="2"/>
          <c:order val="2"/>
          <c:tx>
            <c:strRef>
              <c:f>Year!$H$39</c:f>
              <c:strCache>
                <c:ptCount val="1"/>
                <c:pt idx="0">
                  <c:v>Both Day 1 &amp; 2 Received Precipitation</c:v>
                </c:pt>
              </c:strCache>
            </c:strRef>
          </c:tx>
          <c:spPr>
            <a:ln w="25400">
              <a:solidFill>
                <a:schemeClr val="accent3">
                  <a:lumMod val="75000"/>
                </a:schemeClr>
              </a:solidFill>
            </a:ln>
          </c:spPr>
          <c:marker>
            <c:symbol val="diamond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dLbls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b"/>
            <c:showVal val="1"/>
          </c:dLbls>
          <c:cat>
            <c:strRef>
              <c:f>Year!$A$27:$A$38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Year!$O$54:$O$65</c:f>
              <c:numCache>
                <c:formatCode>0.0%</c:formatCode>
                <c:ptCount val="12"/>
                <c:pt idx="0">
                  <c:v>0.24382520582647288</c:v>
                </c:pt>
                <c:pt idx="1">
                  <c:v>0.28652482269503582</c:v>
                </c:pt>
                <c:pt idx="2">
                  <c:v>0.31332453825857592</c:v>
                </c:pt>
                <c:pt idx="3">
                  <c:v>0.33905284831846355</c:v>
                </c:pt>
                <c:pt idx="4">
                  <c:v>0.38658367911480085</c:v>
                </c:pt>
                <c:pt idx="5">
                  <c:v>0.35997120230381635</c:v>
                </c:pt>
                <c:pt idx="6">
                  <c:v>0.30983050847457638</c:v>
                </c:pt>
                <c:pt idx="7">
                  <c:v>0.28727025187202182</c:v>
                </c:pt>
                <c:pt idx="8">
                  <c:v>0.24735449735449777</c:v>
                </c:pt>
                <c:pt idx="9">
                  <c:v>0.16635160680529301</c:v>
                </c:pt>
                <c:pt idx="10">
                  <c:v>0.19835234474017743</c:v>
                </c:pt>
                <c:pt idx="11">
                  <c:v>0.21654501216545058</c:v>
                </c:pt>
              </c:numCache>
            </c:numRef>
          </c:val>
        </c:ser>
        <c:marker val="1"/>
        <c:axId val="57599488"/>
        <c:axId val="57601024"/>
      </c:lineChart>
      <c:catAx>
        <c:axId val="57599488"/>
        <c:scaling>
          <c:orientation val="minMax"/>
        </c:scaling>
        <c:axPos val="b"/>
        <c:majorTickMark val="none"/>
        <c:tickLblPos val="nextTo"/>
        <c:crossAx val="57601024"/>
        <c:crosses val="autoZero"/>
        <c:auto val="1"/>
        <c:lblAlgn val="ctr"/>
        <c:lblOffset val="100"/>
      </c:catAx>
      <c:valAx>
        <c:axId val="57601024"/>
        <c:scaling>
          <c:orientation val="minMax"/>
          <c:max val="0.70000000000000062"/>
          <c:min val="0"/>
        </c:scaling>
        <c:axPos val="l"/>
        <c:majorGridlines/>
        <c:numFmt formatCode="0.0%" sourceLinked="1"/>
        <c:majorTickMark val="cross"/>
        <c:minorTickMark val="out"/>
        <c:tickLblPos val="nextTo"/>
        <c:spPr>
          <a:ln w="9525">
            <a:noFill/>
          </a:ln>
        </c:spPr>
        <c:crossAx val="57599488"/>
        <c:crosses val="autoZero"/>
        <c:crossBetween val="between"/>
        <c:minorUnit val="0.05"/>
      </c:valAx>
      <c:spPr>
        <a:solidFill>
          <a:prstClr val="white"/>
        </a:solidFill>
        <a:ln>
          <a:solidFill>
            <a:srgbClr val="8064A2">
              <a:lumMod val="60000"/>
              <a:lumOff val="40000"/>
            </a:srgbClr>
          </a:solidFill>
        </a:ln>
      </c:spPr>
    </c:plotArea>
    <c:legend>
      <c:legendPos val="b"/>
      <c:layout>
        <c:manualLayout>
          <c:xMode val="edge"/>
          <c:yMode val="edge"/>
          <c:x val="0.10121129582440383"/>
          <c:y val="0.96338623991082051"/>
          <c:w val="0.79757729292702639"/>
          <c:h val="3.6613760089179367E-2"/>
        </c:manualLayout>
      </c:layout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2000">
                <a:solidFill>
                  <a:schemeClr val="bg2">
                    <a:lumMod val="50000"/>
                  </a:schemeClr>
                </a:solidFill>
              </a:rPr>
              <a:t>Equal</a:t>
            </a:r>
            <a:r>
              <a:rPr lang="en-US" sz="2000"/>
              <a:t> Day 2 High Temperatures</a:t>
            </a:r>
          </a:p>
          <a:p>
            <a:pPr>
              <a:defRPr/>
            </a:pPr>
            <a:r>
              <a:rPr lang="en-US" sz="2000"/>
              <a:t>Day 1</a:t>
            </a:r>
            <a:r>
              <a:rPr lang="en-US" sz="2000" baseline="0"/>
              <a:t> with Rain, Day 2 with Rain, Both Day 1 &amp; 2 with Rain</a:t>
            </a:r>
            <a:endParaRPr lang="en-US" sz="2000"/>
          </a:p>
        </c:rich>
      </c:tx>
      <c:layout/>
    </c:title>
    <c:plotArea>
      <c:layout>
        <c:manualLayout>
          <c:layoutTarget val="inner"/>
          <c:xMode val="edge"/>
          <c:yMode val="edge"/>
          <c:x val="5.8871172433661946E-2"/>
          <c:y val="0.12164330420957878"/>
          <c:w val="0.92880799039948225"/>
          <c:h val="0.80027387021759644"/>
        </c:manualLayout>
      </c:layout>
      <c:lineChart>
        <c:grouping val="standard"/>
        <c:ser>
          <c:idx val="0"/>
          <c:order val="0"/>
          <c:tx>
            <c:strRef>
              <c:f>Year!$D$39</c:f>
              <c:strCache>
                <c:ptCount val="1"/>
                <c:pt idx="0">
                  <c:v>Day1 Received Precipitation</c:v>
                </c:pt>
              </c:strCache>
            </c:strRef>
          </c:tx>
          <c:spPr>
            <a:ln w="25400">
              <a:solidFill>
                <a:srgbClr val="7030A0"/>
              </a:solidFill>
            </a:ln>
          </c:spPr>
          <c:marker>
            <c:symbol val="diamond"/>
            <c:size val="7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</c:marker>
          <c:dLbls>
            <c:dLbl>
              <c:idx val="4"/>
              <c:layout>
                <c:manualLayout>
                  <c:x val="-3.3982952081542041E-2"/>
                  <c:y val="2.4874392449102604E-2"/>
                </c:manualLayout>
              </c:layout>
              <c:dLblPos val="r"/>
              <c:showVal val="1"/>
            </c:dLbl>
            <c:dLbl>
              <c:idx val="5"/>
              <c:layout>
                <c:manualLayout>
                  <c:x val="-3.3982952081542096E-2"/>
                  <c:y val="-6.2190764046570528E-2"/>
                </c:manualLayout>
              </c:layout>
              <c:dLblPos val="r"/>
              <c:showVal val="1"/>
            </c:dLbl>
            <c:dLbl>
              <c:idx val="6"/>
              <c:layout>
                <c:manualLayout>
                  <c:x val="-2.6653517545685259E-2"/>
                  <c:y val="-2.9794426745854877E-2"/>
                </c:manualLayout>
              </c:layout>
              <c:dLblPos val="r"/>
              <c:showVal val="1"/>
            </c:dLbl>
            <c:dLbl>
              <c:idx val="8"/>
              <c:layout>
                <c:manualLayout>
                  <c:x val="-3.3982952081542096E-2"/>
                  <c:y val="2.4874392449102604E-2"/>
                </c:manualLayout>
              </c:layout>
              <c:dLblPos val="r"/>
              <c:showVal val="1"/>
            </c:dLbl>
            <c:dLbl>
              <c:idx val="9"/>
              <c:layout>
                <c:manualLayout>
                  <c:x val="-3.3982952081541985E-2"/>
                  <c:y val="-2.1695342420676195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t"/>
            <c:showVal val="1"/>
          </c:dLbls>
          <c:cat>
            <c:strRef>
              <c:f>Year!$A$27:$A$38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Year!$R$54:$R$65</c:f>
              <c:numCache>
                <c:formatCode>0.0%</c:formatCode>
                <c:ptCount val="12"/>
                <c:pt idx="0">
                  <c:v>0.3515151515151515</c:v>
                </c:pt>
                <c:pt idx="1">
                  <c:v>0.41666666666666735</c:v>
                </c:pt>
                <c:pt idx="2">
                  <c:v>0.45689655172413796</c:v>
                </c:pt>
                <c:pt idx="3">
                  <c:v>0.5</c:v>
                </c:pt>
                <c:pt idx="4">
                  <c:v>0.44516129032258067</c:v>
                </c:pt>
                <c:pt idx="5">
                  <c:v>0.51052631578947349</c:v>
                </c:pt>
                <c:pt idx="6">
                  <c:v>0.42929292929292984</c:v>
                </c:pt>
                <c:pt idx="7">
                  <c:v>0.40611353711790432</c:v>
                </c:pt>
                <c:pt idx="8">
                  <c:v>0.23026315789473709</c:v>
                </c:pt>
                <c:pt idx="9">
                  <c:v>0.26984126984126988</c:v>
                </c:pt>
                <c:pt idx="10">
                  <c:v>0.2578125000000005</c:v>
                </c:pt>
                <c:pt idx="11">
                  <c:v>0.31515151515151518</c:v>
                </c:pt>
              </c:numCache>
            </c:numRef>
          </c:val>
        </c:ser>
        <c:ser>
          <c:idx val="1"/>
          <c:order val="1"/>
          <c:tx>
            <c:strRef>
              <c:f>Year!$F$39</c:f>
              <c:strCache>
                <c:ptCount val="1"/>
                <c:pt idx="0">
                  <c:v>Day2 Received Precipitation</c:v>
                </c:pt>
              </c:strCache>
            </c:strRef>
          </c:tx>
          <c:spPr>
            <a:ln w="25400">
              <a:solidFill>
                <a:schemeClr val="accent6">
                  <a:lumMod val="75000"/>
                </a:schemeClr>
              </a:solidFill>
            </a:ln>
          </c:spPr>
          <c:marker>
            <c:symbol val="diamond"/>
            <c:size val="7"/>
            <c:spPr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c:spPr>
          </c:marker>
          <c:dLbls>
            <c:dLbl>
              <c:idx val="0"/>
              <c:layout>
                <c:manualLayout>
                  <c:x val="-3.3982952081542096E-2"/>
                  <c:y val="2.169550185146981E-2"/>
                </c:manualLayout>
              </c:layout>
              <c:dLblPos val="r"/>
              <c:showVal val="1"/>
            </c:dLbl>
            <c:dLbl>
              <c:idx val="4"/>
              <c:layout>
                <c:manualLayout>
                  <c:x val="-3.3982952081542041E-2"/>
                  <c:y val="-2.2849461937014041E-2"/>
                </c:manualLayout>
              </c:layout>
              <c:dLblPos val="r"/>
              <c:showVal val="1"/>
            </c:dLbl>
            <c:dLbl>
              <c:idx val="5"/>
              <c:layout>
                <c:manualLayout>
                  <c:x val="-3.3982952081542096E-2"/>
                  <c:y val="7.4339549965132493E-2"/>
                </c:manualLayout>
              </c:layout>
              <c:dLblPos val="r"/>
              <c:showVal val="1"/>
            </c:dLbl>
            <c:dLbl>
              <c:idx val="7"/>
              <c:layout>
                <c:manualLayout>
                  <c:x val="-4.7175934246084572E-2"/>
                  <c:y val="2.9794586176648607E-2"/>
                </c:manualLayout>
              </c:layout>
              <c:dLblPos val="r"/>
              <c:showVal val="1"/>
            </c:dLbl>
            <c:dLbl>
              <c:idx val="8"/>
              <c:layout>
                <c:manualLayout>
                  <c:x val="-2.0789969916999641E-2"/>
                  <c:y val="-2.8923775180898156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b"/>
            <c:showVal val="1"/>
          </c:dLbls>
          <c:cat>
            <c:strRef>
              <c:f>Year!$A$27:$A$38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Year!$T$54:$T$65</c:f>
              <c:numCache>
                <c:formatCode>0.0%</c:formatCode>
                <c:ptCount val="12"/>
                <c:pt idx="0">
                  <c:v>0.32727272727272816</c:v>
                </c:pt>
                <c:pt idx="1">
                  <c:v>0.39166666666666766</c:v>
                </c:pt>
                <c:pt idx="2">
                  <c:v>0.37068965517241448</c:v>
                </c:pt>
                <c:pt idx="3">
                  <c:v>0.40909090909090967</c:v>
                </c:pt>
                <c:pt idx="4">
                  <c:v>0.55483870967741933</c:v>
                </c:pt>
                <c:pt idx="5">
                  <c:v>0.54210526315789564</c:v>
                </c:pt>
                <c:pt idx="6">
                  <c:v>0.41414141414141414</c:v>
                </c:pt>
                <c:pt idx="7">
                  <c:v>0.39301310043668131</c:v>
                </c:pt>
                <c:pt idx="8">
                  <c:v>0.26315789473684231</c:v>
                </c:pt>
                <c:pt idx="9">
                  <c:v>0.22222222222222221</c:v>
                </c:pt>
                <c:pt idx="10">
                  <c:v>0.21875000000000028</c:v>
                </c:pt>
                <c:pt idx="11">
                  <c:v>0.28484848484848546</c:v>
                </c:pt>
              </c:numCache>
            </c:numRef>
          </c:val>
        </c:ser>
        <c:ser>
          <c:idx val="2"/>
          <c:order val="2"/>
          <c:tx>
            <c:strRef>
              <c:f>Year!$H$39</c:f>
              <c:strCache>
                <c:ptCount val="1"/>
                <c:pt idx="0">
                  <c:v>Both Day 1 &amp; 2 Received Precipitation</c:v>
                </c:pt>
              </c:strCache>
            </c:strRef>
          </c:tx>
          <c:spPr>
            <a:ln w="25400">
              <a:solidFill>
                <a:schemeClr val="accent3">
                  <a:lumMod val="75000"/>
                </a:schemeClr>
              </a:solidFill>
            </a:ln>
          </c:spPr>
          <c:marker>
            <c:symbol val="diamond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dLbls>
            <c:dLbl>
              <c:idx val="1"/>
              <c:layout>
                <c:manualLayout>
                  <c:x val="-3.2517065174370814E-2"/>
                  <c:y val="3.7893670501827674E-2"/>
                </c:manualLayout>
              </c:layout>
              <c:dLblPos val="r"/>
              <c:showVal val="1"/>
            </c:dLbl>
            <c:dLbl>
              <c:idx val="5"/>
              <c:layout>
                <c:manualLayout>
                  <c:x val="-4.5710047338913366E-2"/>
                  <c:y val="3.7893670501827757E-2"/>
                </c:manualLayout>
              </c:layout>
              <c:dLblPos val="r"/>
              <c:showVal val="1"/>
            </c:dLbl>
            <c:dLbl>
              <c:idx val="7"/>
              <c:layout>
                <c:manualLayout>
                  <c:x val="-4.4244160431741793E-2"/>
                  <c:y val="3.1819357257943569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b"/>
            <c:showVal val="1"/>
          </c:dLbls>
          <c:cat>
            <c:strRef>
              <c:f>Year!$A$27:$A$38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Year!$V$54:$V$65</c:f>
              <c:numCache>
                <c:formatCode>0.0%</c:formatCode>
                <c:ptCount val="12"/>
                <c:pt idx="0">
                  <c:v>0.19393939393939438</c:v>
                </c:pt>
                <c:pt idx="1">
                  <c:v>0.28333333333333333</c:v>
                </c:pt>
                <c:pt idx="2">
                  <c:v>0.24137931034482771</c:v>
                </c:pt>
                <c:pt idx="3">
                  <c:v>0.25454545454545424</c:v>
                </c:pt>
                <c:pt idx="4">
                  <c:v>0.29677419354838708</c:v>
                </c:pt>
                <c:pt idx="5">
                  <c:v>0.32631578947368534</c:v>
                </c:pt>
                <c:pt idx="6">
                  <c:v>0.19191919191919227</c:v>
                </c:pt>
                <c:pt idx="7">
                  <c:v>0.24017467248908272</c:v>
                </c:pt>
                <c:pt idx="8">
                  <c:v>0.10526315789473686</c:v>
                </c:pt>
                <c:pt idx="9">
                  <c:v>0.14285714285714324</c:v>
                </c:pt>
                <c:pt idx="10">
                  <c:v>0.125</c:v>
                </c:pt>
                <c:pt idx="11">
                  <c:v>0.14545454545454545</c:v>
                </c:pt>
              </c:numCache>
            </c:numRef>
          </c:val>
        </c:ser>
        <c:marker val="1"/>
        <c:axId val="57662080"/>
        <c:axId val="57684352"/>
      </c:lineChart>
      <c:catAx>
        <c:axId val="57662080"/>
        <c:scaling>
          <c:orientation val="minMax"/>
        </c:scaling>
        <c:axPos val="b"/>
        <c:majorTickMark val="none"/>
        <c:tickLblPos val="nextTo"/>
        <c:crossAx val="57684352"/>
        <c:crosses val="autoZero"/>
        <c:auto val="1"/>
        <c:lblAlgn val="ctr"/>
        <c:lblOffset val="100"/>
      </c:catAx>
      <c:valAx>
        <c:axId val="57684352"/>
        <c:scaling>
          <c:orientation val="minMax"/>
          <c:max val="0.70000000000000062"/>
          <c:min val="0"/>
        </c:scaling>
        <c:axPos val="l"/>
        <c:majorGridlines/>
        <c:numFmt formatCode="0.0%" sourceLinked="1"/>
        <c:majorTickMark val="cross"/>
        <c:minorTickMark val="out"/>
        <c:tickLblPos val="nextTo"/>
        <c:spPr>
          <a:ln w="9525">
            <a:noFill/>
          </a:ln>
        </c:spPr>
        <c:crossAx val="57662080"/>
        <c:crosses val="autoZero"/>
        <c:crossBetween val="between"/>
        <c:minorUnit val="0.05"/>
      </c:valAx>
      <c:spPr>
        <a:solidFill>
          <a:prstClr val="white"/>
        </a:solidFill>
        <a:ln>
          <a:solidFill>
            <a:srgbClr val="8064A2">
              <a:lumMod val="60000"/>
              <a:lumOff val="40000"/>
            </a:srgbClr>
          </a:solidFill>
        </a:ln>
      </c:spPr>
    </c:plotArea>
    <c:legend>
      <c:legendPos val="b"/>
      <c:layout>
        <c:manualLayout>
          <c:xMode val="edge"/>
          <c:yMode val="edge"/>
          <c:x val="0.10121129582440383"/>
          <c:y val="0.96338623991082051"/>
          <c:w val="0.79757729292702639"/>
          <c:h val="3.6613760089179367E-2"/>
        </c:manualLayout>
      </c:layout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2000" b="1" i="0" baseline="0">
                <a:solidFill>
                  <a:srgbClr val="FF0000"/>
                </a:solidFill>
              </a:rPr>
              <a:t>Positive </a:t>
            </a:r>
            <a:r>
              <a:rPr lang="en-US" sz="2000" b="1" i="0" baseline="0"/>
              <a:t>Day 2 Low Temperatures</a:t>
            </a:r>
            <a:endParaRPr lang="en-US" sz="2000"/>
          </a:p>
          <a:p>
            <a:pPr>
              <a:defRPr/>
            </a:pPr>
            <a:r>
              <a:rPr lang="en-US" sz="2000" b="1" i="0" baseline="0"/>
              <a:t>Day 1 with Rain, Day 2 with Rain, Both Day 1 &amp; 2 with Rain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5.8871172433661946E-2"/>
          <c:y val="0.12164330420957878"/>
          <c:w val="0.92880799039948192"/>
          <c:h val="0.80027387021759611"/>
        </c:manualLayout>
      </c:layout>
      <c:lineChart>
        <c:grouping val="standard"/>
        <c:ser>
          <c:idx val="0"/>
          <c:order val="0"/>
          <c:tx>
            <c:strRef>
              <c:f>Year!$D$39</c:f>
              <c:strCache>
                <c:ptCount val="1"/>
                <c:pt idx="0">
                  <c:v>Day1 Received Precipitation</c:v>
                </c:pt>
              </c:strCache>
            </c:strRef>
          </c:tx>
          <c:spPr>
            <a:ln w="25400">
              <a:solidFill>
                <a:srgbClr val="7030A0"/>
              </a:solidFill>
            </a:ln>
          </c:spPr>
          <c:marker>
            <c:symbol val="diamond"/>
            <c:size val="7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</c:marker>
          <c:dLbls>
            <c:dLbl>
              <c:idx val="3"/>
              <c:layout>
                <c:manualLayout>
                  <c:x val="-4.2030671201913165E-2"/>
                  <c:y val="-3.2264647465034525E-2"/>
                </c:manualLayout>
              </c:layout>
              <c:dLblPos val="r"/>
              <c:showVal val="1"/>
            </c:dLbl>
            <c:dLbl>
              <c:idx val="8"/>
              <c:layout>
                <c:manualLayout>
                  <c:x val="-2.8837689037370551E-2"/>
                  <c:y val="-3.631418962762395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t"/>
            <c:showVal val="1"/>
          </c:dLbls>
          <c:cat>
            <c:strRef>
              <c:f>Year!$A$27:$A$38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Year!$D$54:$D$65</c:f>
              <c:numCache>
                <c:formatCode>0.0%</c:formatCode>
                <c:ptCount val="12"/>
                <c:pt idx="0">
                  <c:v>0.20091923834537145</c:v>
                </c:pt>
                <c:pt idx="1">
                  <c:v>0.22826855123674911</c:v>
                </c:pt>
                <c:pt idx="2">
                  <c:v>0.23660714285714318</c:v>
                </c:pt>
                <c:pt idx="3">
                  <c:v>0.25755584756898819</c:v>
                </c:pt>
                <c:pt idx="4">
                  <c:v>0.35841836734693955</c:v>
                </c:pt>
                <c:pt idx="5">
                  <c:v>0.38878016960208828</c:v>
                </c:pt>
                <c:pt idx="6">
                  <c:v>0.35058977719528273</c:v>
                </c:pt>
                <c:pt idx="7">
                  <c:v>0.32053872053872051</c:v>
                </c:pt>
                <c:pt idx="8">
                  <c:v>0.196415770609319</c:v>
                </c:pt>
                <c:pt idx="9">
                  <c:v>0.12715964063579818</c:v>
                </c:pt>
                <c:pt idx="10">
                  <c:v>0.16191155492154066</c:v>
                </c:pt>
                <c:pt idx="11">
                  <c:v>0.19202163624070318</c:v>
                </c:pt>
              </c:numCache>
            </c:numRef>
          </c:val>
        </c:ser>
        <c:ser>
          <c:idx val="1"/>
          <c:order val="1"/>
          <c:tx>
            <c:strRef>
              <c:f>Year!$F$39</c:f>
              <c:strCache>
                <c:ptCount val="1"/>
                <c:pt idx="0">
                  <c:v>Day2 Received Precipitation</c:v>
                </c:pt>
              </c:strCache>
            </c:strRef>
          </c:tx>
          <c:spPr>
            <a:ln w="25400">
              <a:solidFill>
                <a:schemeClr val="accent6">
                  <a:lumMod val="75000"/>
                </a:schemeClr>
              </a:solidFill>
            </a:ln>
          </c:spPr>
          <c:marker>
            <c:symbol val="diamond"/>
            <c:size val="7"/>
            <c:spPr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c:spPr>
          </c:marker>
          <c:dLbls>
            <c:dLbl>
              <c:idx val="2"/>
              <c:layout>
                <c:manualLayout>
                  <c:x val="-4.6428331923427262E-2"/>
                  <c:y val="-2.6190334221150281E-2"/>
                </c:manualLayout>
              </c:layout>
              <c:dLblPos val="r"/>
              <c:showVal val="1"/>
            </c:dLbl>
            <c:dLbl>
              <c:idx val="3"/>
              <c:layout>
                <c:manualLayout>
                  <c:x val="-4.3496558109084378E-2"/>
                  <c:y val="-3.2264647465034525E-2"/>
                </c:manualLayout>
              </c:layout>
              <c:dLblPos val="r"/>
              <c:showVal val="1"/>
            </c:dLbl>
            <c:dLbl>
              <c:idx val="8"/>
              <c:layout>
                <c:manualLayout>
                  <c:x val="-2.4440028315856382E-2"/>
                  <c:y val="-2.8215105302445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t"/>
            <c:showVal val="1"/>
          </c:dLbls>
          <c:cat>
            <c:strRef>
              <c:f>Year!$A$27:$A$38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Year!$F$54:$F$65</c:f>
              <c:numCache>
                <c:formatCode>0.0%</c:formatCode>
                <c:ptCount val="12"/>
                <c:pt idx="0">
                  <c:v>0.28496388706500392</c:v>
                </c:pt>
                <c:pt idx="1">
                  <c:v>0.31448763250883432</c:v>
                </c:pt>
                <c:pt idx="2">
                  <c:v>0.36862244897959234</c:v>
                </c:pt>
                <c:pt idx="3">
                  <c:v>0.41458607095926525</c:v>
                </c:pt>
                <c:pt idx="4">
                  <c:v>0.51977040816326525</c:v>
                </c:pt>
                <c:pt idx="5">
                  <c:v>0.48532289628180147</c:v>
                </c:pt>
                <c:pt idx="6">
                  <c:v>0.44560943643512368</c:v>
                </c:pt>
                <c:pt idx="7">
                  <c:v>0.42222222222222267</c:v>
                </c:pt>
                <c:pt idx="8">
                  <c:v>0.31827956989247413</c:v>
                </c:pt>
                <c:pt idx="9">
                  <c:v>0.25984796129924076</c:v>
                </c:pt>
                <c:pt idx="10">
                  <c:v>0.27389443651925832</c:v>
                </c:pt>
                <c:pt idx="11">
                  <c:v>0.29141311697092631</c:v>
                </c:pt>
              </c:numCache>
            </c:numRef>
          </c:val>
        </c:ser>
        <c:ser>
          <c:idx val="2"/>
          <c:order val="2"/>
          <c:tx>
            <c:strRef>
              <c:f>Year!$H$39</c:f>
              <c:strCache>
                <c:ptCount val="1"/>
                <c:pt idx="0">
                  <c:v>Both Day 1 &amp; 2 Received Precipitation</c:v>
                </c:pt>
              </c:strCache>
            </c:strRef>
          </c:tx>
          <c:spPr>
            <a:ln w="25400">
              <a:solidFill>
                <a:schemeClr val="accent3">
                  <a:lumMod val="75000"/>
                </a:schemeClr>
              </a:solidFill>
            </a:ln>
          </c:spPr>
          <c:marker>
            <c:symbol val="diamond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dLbls>
            <c:dLbl>
              <c:idx val="8"/>
              <c:layout>
                <c:manualLayout>
                  <c:x val="-3.9098897387570303E-2"/>
                  <c:y val="3.6314349058417676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b"/>
            <c:showVal val="1"/>
          </c:dLbls>
          <c:cat>
            <c:strRef>
              <c:f>Year!$A$27:$A$38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Year!$H$54:$H$65</c:f>
              <c:numCache>
                <c:formatCode>0.0%</c:formatCode>
                <c:ptCount val="12"/>
                <c:pt idx="0">
                  <c:v>0.11424819435325016</c:v>
                </c:pt>
                <c:pt idx="1">
                  <c:v>0.13215547703180211</c:v>
                </c:pt>
                <c:pt idx="2">
                  <c:v>0.14604591836734723</c:v>
                </c:pt>
                <c:pt idx="3">
                  <c:v>0.17017082785808116</c:v>
                </c:pt>
                <c:pt idx="4">
                  <c:v>0.25</c:v>
                </c:pt>
                <c:pt idx="5">
                  <c:v>0.25244618395303331</c:v>
                </c:pt>
                <c:pt idx="6">
                  <c:v>0.20969855832241174</c:v>
                </c:pt>
                <c:pt idx="7">
                  <c:v>0.19595959595959597</c:v>
                </c:pt>
                <c:pt idx="8">
                  <c:v>0.12186379928315426</c:v>
                </c:pt>
                <c:pt idx="9">
                  <c:v>8.4312370421561852E-2</c:v>
                </c:pt>
                <c:pt idx="10">
                  <c:v>9.9857346647646547E-2</c:v>
                </c:pt>
                <c:pt idx="11">
                  <c:v>0.11561866125760649</c:v>
                </c:pt>
              </c:numCache>
            </c:numRef>
          </c:val>
        </c:ser>
        <c:marker val="1"/>
        <c:axId val="57741312"/>
        <c:axId val="57742848"/>
      </c:lineChart>
      <c:catAx>
        <c:axId val="57741312"/>
        <c:scaling>
          <c:orientation val="minMax"/>
        </c:scaling>
        <c:axPos val="b"/>
        <c:majorTickMark val="none"/>
        <c:tickLblPos val="nextTo"/>
        <c:crossAx val="57742848"/>
        <c:crosses val="autoZero"/>
        <c:auto val="1"/>
        <c:lblAlgn val="ctr"/>
        <c:lblOffset val="100"/>
      </c:catAx>
      <c:valAx>
        <c:axId val="57742848"/>
        <c:scaling>
          <c:orientation val="minMax"/>
          <c:max val="0.70000000000000062"/>
          <c:min val="0"/>
        </c:scaling>
        <c:axPos val="l"/>
        <c:majorGridlines/>
        <c:numFmt formatCode="0.0%" sourceLinked="1"/>
        <c:majorTickMark val="cross"/>
        <c:minorTickMark val="out"/>
        <c:tickLblPos val="nextTo"/>
        <c:spPr>
          <a:ln w="9525">
            <a:noFill/>
          </a:ln>
        </c:spPr>
        <c:crossAx val="57741312"/>
        <c:crosses val="autoZero"/>
        <c:crossBetween val="between"/>
        <c:minorUnit val="0.05"/>
      </c:valAx>
      <c:spPr>
        <a:solidFill>
          <a:prstClr val="white"/>
        </a:solidFill>
        <a:ln>
          <a:solidFill>
            <a:srgbClr val="8064A2">
              <a:lumMod val="60000"/>
              <a:lumOff val="40000"/>
            </a:srgbClr>
          </a:solidFill>
        </a:ln>
      </c:spPr>
    </c:plotArea>
    <c:legend>
      <c:legendPos val="b"/>
      <c:layout>
        <c:manualLayout>
          <c:xMode val="edge"/>
          <c:yMode val="edge"/>
          <c:x val="0.10121129582440383"/>
          <c:y val="0.96338623991082051"/>
          <c:w val="0.79757729292702639"/>
          <c:h val="3.6613760089179354E-2"/>
        </c:manualLayout>
      </c:layout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2000" b="1" i="0" baseline="0">
                <a:solidFill>
                  <a:schemeClr val="tx2">
                    <a:lumMod val="60000"/>
                    <a:lumOff val="40000"/>
                  </a:schemeClr>
                </a:solidFill>
              </a:rPr>
              <a:t>Negative</a:t>
            </a:r>
            <a:r>
              <a:rPr lang="en-US" sz="2000" b="1" i="0" baseline="0"/>
              <a:t> Day 2 Low Temperatures</a:t>
            </a:r>
            <a:endParaRPr lang="en-US" sz="2000"/>
          </a:p>
          <a:p>
            <a:pPr>
              <a:defRPr/>
            </a:pPr>
            <a:r>
              <a:rPr lang="en-US" sz="2000" b="1" i="0" baseline="0"/>
              <a:t>Day 1 with Rain, Day 2 with Rain, Both Day 1 &amp; 2 with Rain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5.8871172433661946E-2"/>
          <c:y val="0.12164330420957878"/>
          <c:w val="0.92880799039948214"/>
          <c:h val="0.80027387021759633"/>
        </c:manualLayout>
      </c:layout>
      <c:lineChart>
        <c:grouping val="standard"/>
        <c:ser>
          <c:idx val="0"/>
          <c:order val="0"/>
          <c:tx>
            <c:strRef>
              <c:f>Year!$D$39</c:f>
              <c:strCache>
                <c:ptCount val="1"/>
                <c:pt idx="0">
                  <c:v>Day1 Received Precipitation</c:v>
                </c:pt>
              </c:strCache>
            </c:strRef>
          </c:tx>
          <c:spPr>
            <a:ln w="25400">
              <a:solidFill>
                <a:srgbClr val="7030A0"/>
              </a:solidFill>
            </a:ln>
          </c:spPr>
          <c:marker>
            <c:symbol val="diamond"/>
            <c:size val="7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</c:marker>
          <c:dLbls>
            <c:dLbl>
              <c:idx val="0"/>
              <c:layout>
                <c:manualLayout>
                  <c:x val="-4.3496558109084378E-2"/>
                  <c:y val="-2.4165563139855538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t"/>
            <c:showVal val="1"/>
          </c:dLbls>
          <c:cat>
            <c:strRef>
              <c:f>Year!$A$27:$A$38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Year!$K$54:$K$65</c:f>
              <c:numCache>
                <c:formatCode>0.0%</c:formatCode>
                <c:ptCount val="12"/>
                <c:pt idx="0">
                  <c:v>0.46779859484777531</c:v>
                </c:pt>
                <c:pt idx="1">
                  <c:v>0.52443857331571997</c:v>
                </c:pt>
                <c:pt idx="2">
                  <c:v>0.55968806238752344</c:v>
                </c:pt>
                <c:pt idx="3">
                  <c:v>0.57732593961799161</c:v>
                </c:pt>
                <c:pt idx="4">
                  <c:v>0.63381123058542588</c:v>
                </c:pt>
                <c:pt idx="5">
                  <c:v>0.60076287349014723</c:v>
                </c:pt>
                <c:pt idx="6">
                  <c:v>0.53</c:v>
                </c:pt>
                <c:pt idx="7">
                  <c:v>0.50119331742243434</c:v>
                </c:pt>
                <c:pt idx="8">
                  <c:v>0.45931909982689034</c:v>
                </c:pt>
                <c:pt idx="9">
                  <c:v>0.38882618510158112</c:v>
                </c:pt>
                <c:pt idx="10">
                  <c:v>0.39239766081871402</c:v>
                </c:pt>
                <c:pt idx="11">
                  <c:v>0.42123287671232884</c:v>
                </c:pt>
              </c:numCache>
            </c:numRef>
          </c:val>
        </c:ser>
        <c:ser>
          <c:idx val="1"/>
          <c:order val="1"/>
          <c:tx>
            <c:strRef>
              <c:f>Year!$F$39</c:f>
              <c:strCache>
                <c:ptCount val="1"/>
                <c:pt idx="0">
                  <c:v>Day2 Received Precipitation</c:v>
                </c:pt>
              </c:strCache>
            </c:strRef>
          </c:tx>
          <c:spPr>
            <a:ln w="25400">
              <a:solidFill>
                <a:schemeClr val="accent6">
                  <a:lumMod val="75000"/>
                </a:schemeClr>
              </a:solidFill>
            </a:ln>
          </c:spPr>
          <c:marker>
            <c:symbol val="diamond"/>
            <c:size val="7"/>
            <c:spPr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c:spPr>
          </c:marker>
          <c:dLbls>
            <c:dLbl>
              <c:idx val="9"/>
              <c:layout>
                <c:manualLayout>
                  <c:x val="-2.7371917554365143E-2"/>
                  <c:y val="-3.4289418546329255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t"/>
            <c:showVal val="1"/>
          </c:dLbls>
          <c:cat>
            <c:strRef>
              <c:f>Year!$A$27:$A$38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Year!$M$54:$M$65</c:f>
              <c:numCache>
                <c:formatCode>0.0%</c:formatCode>
                <c:ptCount val="12"/>
                <c:pt idx="0">
                  <c:v>0.38992974238875955</c:v>
                </c:pt>
                <c:pt idx="1">
                  <c:v>0.45046235138705493</c:v>
                </c:pt>
                <c:pt idx="2">
                  <c:v>0.43371325734853028</c:v>
                </c:pt>
                <c:pt idx="3">
                  <c:v>0.44362292051756008</c:v>
                </c:pt>
                <c:pt idx="4">
                  <c:v>0.47968936678614132</c:v>
                </c:pt>
                <c:pt idx="5">
                  <c:v>0.48951048951049025</c:v>
                </c:pt>
                <c:pt idx="6">
                  <c:v>0.44750000000000001</c:v>
                </c:pt>
                <c:pt idx="7">
                  <c:v>0.40513126491646778</c:v>
                </c:pt>
                <c:pt idx="8">
                  <c:v>0.36353144835545298</c:v>
                </c:pt>
                <c:pt idx="9">
                  <c:v>0.27200902934537247</c:v>
                </c:pt>
                <c:pt idx="10">
                  <c:v>0.30058479532163845</c:v>
                </c:pt>
                <c:pt idx="11">
                  <c:v>0.34246575342465807</c:v>
                </c:pt>
              </c:numCache>
            </c:numRef>
          </c:val>
        </c:ser>
        <c:ser>
          <c:idx val="2"/>
          <c:order val="2"/>
          <c:tx>
            <c:strRef>
              <c:f>Year!$H$39</c:f>
              <c:strCache>
                <c:ptCount val="1"/>
                <c:pt idx="0">
                  <c:v>Both Day 1 &amp; 2 Received Precipitation</c:v>
                </c:pt>
              </c:strCache>
            </c:strRef>
          </c:tx>
          <c:spPr>
            <a:ln w="25400">
              <a:solidFill>
                <a:schemeClr val="accent3">
                  <a:lumMod val="75000"/>
                </a:schemeClr>
              </a:solidFill>
            </a:ln>
          </c:spPr>
          <c:marker>
            <c:symbol val="diamond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dLbls>
            <c:dLbl>
              <c:idx val="8"/>
              <c:layout>
                <c:manualLayout>
                  <c:x val="-3.909889738757031E-2"/>
                  <c:y val="3.6314349058417676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b"/>
            <c:showVal val="1"/>
          </c:dLbls>
          <c:cat>
            <c:strRef>
              <c:f>Year!$A$27:$A$38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Year!$O$54:$O$65</c:f>
              <c:numCache>
                <c:formatCode>0.0%</c:formatCode>
                <c:ptCount val="12"/>
                <c:pt idx="0">
                  <c:v>0.25117096018735424</c:v>
                </c:pt>
                <c:pt idx="1">
                  <c:v>0.29260237780713388</c:v>
                </c:pt>
                <c:pt idx="2">
                  <c:v>0.29994001199760145</c:v>
                </c:pt>
                <c:pt idx="3">
                  <c:v>0.30745532963647582</c:v>
                </c:pt>
                <c:pt idx="4">
                  <c:v>0.34886499402628485</c:v>
                </c:pt>
                <c:pt idx="5">
                  <c:v>0.33693579148124675</c:v>
                </c:pt>
                <c:pt idx="6">
                  <c:v>0.268125</c:v>
                </c:pt>
                <c:pt idx="7">
                  <c:v>0.24880668257756602</c:v>
                </c:pt>
                <c:pt idx="8">
                  <c:v>0.22331217541834969</c:v>
                </c:pt>
                <c:pt idx="9">
                  <c:v>0.15857787810383747</c:v>
                </c:pt>
                <c:pt idx="10">
                  <c:v>0.18421052631578938</c:v>
                </c:pt>
                <c:pt idx="11">
                  <c:v>0.20833333333333359</c:v>
                </c:pt>
              </c:numCache>
            </c:numRef>
          </c:val>
        </c:ser>
        <c:marker val="1"/>
        <c:axId val="57816192"/>
        <c:axId val="57817728"/>
      </c:lineChart>
      <c:catAx>
        <c:axId val="57816192"/>
        <c:scaling>
          <c:orientation val="minMax"/>
        </c:scaling>
        <c:axPos val="b"/>
        <c:majorTickMark val="none"/>
        <c:tickLblPos val="nextTo"/>
        <c:crossAx val="57817728"/>
        <c:crosses val="autoZero"/>
        <c:auto val="1"/>
        <c:lblAlgn val="ctr"/>
        <c:lblOffset val="100"/>
      </c:catAx>
      <c:valAx>
        <c:axId val="57817728"/>
        <c:scaling>
          <c:orientation val="minMax"/>
          <c:max val="0.70000000000000062"/>
          <c:min val="0"/>
        </c:scaling>
        <c:axPos val="l"/>
        <c:majorGridlines/>
        <c:numFmt formatCode="0.0%" sourceLinked="1"/>
        <c:majorTickMark val="cross"/>
        <c:minorTickMark val="out"/>
        <c:tickLblPos val="nextTo"/>
        <c:spPr>
          <a:ln w="9525">
            <a:noFill/>
          </a:ln>
        </c:spPr>
        <c:crossAx val="57816192"/>
        <c:crosses val="autoZero"/>
        <c:crossBetween val="between"/>
        <c:minorUnit val="0.05"/>
      </c:valAx>
      <c:spPr>
        <a:solidFill>
          <a:prstClr val="white"/>
        </a:solidFill>
        <a:ln>
          <a:solidFill>
            <a:srgbClr val="8064A2">
              <a:lumMod val="60000"/>
              <a:lumOff val="40000"/>
            </a:srgbClr>
          </a:solidFill>
        </a:ln>
      </c:spPr>
    </c:plotArea>
    <c:legend>
      <c:legendPos val="b"/>
      <c:layout>
        <c:manualLayout>
          <c:xMode val="edge"/>
          <c:yMode val="edge"/>
          <c:x val="0.10121129582440383"/>
          <c:y val="0.96338623991082051"/>
          <c:w val="0.79757729292702639"/>
          <c:h val="3.6613760089179367E-2"/>
        </c:manualLayout>
      </c:layout>
    </c:legend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2000">
                <a:solidFill>
                  <a:schemeClr val="bg2">
                    <a:lumMod val="50000"/>
                  </a:schemeClr>
                </a:solidFill>
              </a:rPr>
              <a:t>Equal</a:t>
            </a:r>
            <a:r>
              <a:rPr lang="en-US" sz="2000"/>
              <a:t> Day 2 Low Temperatures</a:t>
            </a:r>
          </a:p>
          <a:p>
            <a:pPr>
              <a:defRPr/>
            </a:pPr>
            <a:r>
              <a:rPr lang="en-US" sz="2000"/>
              <a:t>Day 1</a:t>
            </a:r>
            <a:r>
              <a:rPr lang="en-US" sz="2000" baseline="0"/>
              <a:t> with Rain, Day 2 with Rain, Both Day 1 &amp; 2 with Rain</a:t>
            </a:r>
            <a:endParaRPr lang="en-US" sz="2000"/>
          </a:p>
        </c:rich>
      </c:tx>
      <c:layout/>
    </c:title>
    <c:plotArea>
      <c:layout>
        <c:manualLayout>
          <c:layoutTarget val="inner"/>
          <c:xMode val="edge"/>
          <c:yMode val="edge"/>
          <c:x val="5.8871172433661946E-2"/>
          <c:y val="0.12164330420957878"/>
          <c:w val="0.92880799039948225"/>
          <c:h val="0.80027387021759644"/>
        </c:manualLayout>
      </c:layout>
      <c:lineChart>
        <c:grouping val="standard"/>
        <c:ser>
          <c:idx val="0"/>
          <c:order val="0"/>
          <c:tx>
            <c:strRef>
              <c:f>Year!$D$39</c:f>
              <c:strCache>
                <c:ptCount val="1"/>
                <c:pt idx="0">
                  <c:v>Day1 Received Precipitation</c:v>
                </c:pt>
              </c:strCache>
            </c:strRef>
          </c:tx>
          <c:spPr>
            <a:ln w="25400">
              <a:solidFill>
                <a:srgbClr val="7030A0"/>
              </a:solidFill>
            </a:ln>
          </c:spPr>
          <c:marker>
            <c:symbol val="diamond"/>
            <c:size val="7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</c:marker>
          <c:dLbls>
            <c:dLbl>
              <c:idx val="0"/>
              <c:layout>
                <c:manualLayout>
                  <c:x val="-3.7633010480399E-2"/>
                  <c:y val="2.6453713892512411E-2"/>
                </c:manualLayout>
              </c:layout>
              <c:dLblPos val="r"/>
              <c:showVal val="1"/>
            </c:dLbl>
            <c:dLbl>
              <c:idx val="2"/>
              <c:layout>
                <c:manualLayout>
                  <c:x val="-3.4701236666056082E-2"/>
                  <c:y val="3.2528027136396555E-2"/>
                </c:manualLayout>
              </c:layout>
              <c:dLblPos val="r"/>
              <c:showVal val="1"/>
            </c:dLbl>
            <c:dLbl>
              <c:idx val="4"/>
              <c:layout>
                <c:manualLayout>
                  <c:x val="-3.6167123573227516E-2"/>
                  <c:y val="2.6453713892512411E-2"/>
                </c:manualLayout>
              </c:layout>
              <c:dLblPos val="r"/>
              <c:showVal val="1"/>
            </c:dLbl>
            <c:dLbl>
              <c:idx val="5"/>
              <c:layout>
                <c:manualLayout>
                  <c:x val="-3.7633010480399E-2"/>
                  <c:y val="3.050325605510187E-2"/>
                </c:manualLayout>
              </c:layout>
              <c:dLblPos val="r"/>
              <c:showVal val="1"/>
            </c:dLbl>
            <c:dLbl>
              <c:idx val="9"/>
              <c:layout>
                <c:manualLayout>
                  <c:x val="-2.7371802130199348E-2"/>
                  <c:y val="-4.036373179021352E-2"/>
                </c:manualLayout>
              </c:layout>
              <c:dLblPos val="r"/>
              <c:showVal val="1"/>
            </c:dLbl>
            <c:dLbl>
              <c:idx val="10"/>
              <c:layout>
                <c:manualLayout>
                  <c:x val="-3.4701236666056082E-2"/>
                  <c:y val="3.0503256055101832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t"/>
            <c:showVal val="1"/>
          </c:dLbls>
          <c:cat>
            <c:strRef>
              <c:f>Year!$A$27:$A$38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Year!$R$54:$R$65</c:f>
              <c:numCache>
                <c:formatCode>0.0%</c:formatCode>
                <c:ptCount val="12"/>
                <c:pt idx="0">
                  <c:v>0.32857142857142857</c:v>
                </c:pt>
                <c:pt idx="1">
                  <c:v>0.38349514563106796</c:v>
                </c:pt>
                <c:pt idx="2">
                  <c:v>0.45145631067961217</c:v>
                </c:pt>
                <c:pt idx="3">
                  <c:v>0.56216216216216119</c:v>
                </c:pt>
                <c:pt idx="4">
                  <c:v>0.52261306532663221</c:v>
                </c:pt>
                <c:pt idx="5">
                  <c:v>0.5625</c:v>
                </c:pt>
                <c:pt idx="6">
                  <c:v>0.51428571428571423</c:v>
                </c:pt>
                <c:pt idx="7">
                  <c:v>0.44642857142857195</c:v>
                </c:pt>
                <c:pt idx="8">
                  <c:v>0.38613861386138632</c:v>
                </c:pt>
                <c:pt idx="9">
                  <c:v>0.27027027027027084</c:v>
                </c:pt>
                <c:pt idx="10">
                  <c:v>0.27981651376146865</c:v>
                </c:pt>
                <c:pt idx="11">
                  <c:v>0.30476190476190484</c:v>
                </c:pt>
              </c:numCache>
            </c:numRef>
          </c:val>
        </c:ser>
        <c:ser>
          <c:idx val="1"/>
          <c:order val="1"/>
          <c:tx>
            <c:strRef>
              <c:f>Year!$F$39</c:f>
              <c:strCache>
                <c:ptCount val="1"/>
                <c:pt idx="0">
                  <c:v>Day2 Received Precipitation</c:v>
                </c:pt>
              </c:strCache>
            </c:strRef>
          </c:tx>
          <c:spPr>
            <a:ln w="25400">
              <a:solidFill>
                <a:schemeClr val="accent6">
                  <a:lumMod val="75000"/>
                </a:schemeClr>
              </a:solidFill>
            </a:ln>
          </c:spPr>
          <c:marker>
            <c:symbol val="diamond"/>
            <c:size val="7"/>
            <c:spPr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c:spPr>
          </c:marker>
          <c:dLbls>
            <c:dLbl>
              <c:idx val="0"/>
              <c:layout>
                <c:manualLayout>
                  <c:x val="-3.909889738757031E-2"/>
                  <c:y val="-2.4428783380423806E-2"/>
                </c:manualLayout>
              </c:layout>
              <c:dLblPos val="r"/>
              <c:showVal val="1"/>
            </c:dLbl>
            <c:dLbl>
              <c:idx val="2"/>
              <c:layout>
                <c:manualLayout>
                  <c:x val="-4.2030671201913186E-2"/>
                  <c:y val="-1.8354470136539725E-2"/>
                </c:manualLayout>
              </c:layout>
              <c:dLblPos val="r"/>
              <c:showVal val="1"/>
            </c:dLbl>
            <c:dLbl>
              <c:idx val="4"/>
              <c:layout>
                <c:manualLayout>
                  <c:x val="-3.6167123573227516E-2"/>
                  <c:y val="-2.0379241217834451E-2"/>
                </c:manualLayout>
              </c:layout>
              <c:dLblPos val="r"/>
              <c:showVal val="1"/>
            </c:dLbl>
            <c:dLbl>
              <c:idx val="5"/>
              <c:layout>
                <c:manualLayout>
                  <c:x val="-3.4701236666056082E-2"/>
                  <c:y val="-2.240401229912924E-2"/>
                </c:manualLayout>
              </c:layout>
              <c:dLblPos val="r"/>
              <c:showVal val="1"/>
            </c:dLbl>
            <c:dLbl>
              <c:idx val="8"/>
              <c:layout>
                <c:manualLayout>
                  <c:x val="-4.4962445016255813E-2"/>
                  <c:y val="2.8215264733238783E-2"/>
                </c:manualLayout>
              </c:layout>
              <c:dLblPos val="r"/>
              <c:showVal val="1"/>
            </c:dLbl>
            <c:dLbl>
              <c:idx val="9"/>
              <c:layout>
                <c:manualLayout>
                  <c:x val="-4.3496558109084489E-2"/>
                  <c:y val="2.6190493651944157E-2"/>
                </c:manualLayout>
              </c:layout>
              <c:dLblPos val="r"/>
              <c:showVal val="1"/>
            </c:dLbl>
            <c:dLbl>
              <c:idx val="10"/>
              <c:layout>
                <c:manualLayout>
                  <c:x val="-3.7633010480399E-2"/>
                  <c:y val="-3.6577409868192259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b"/>
            <c:showVal val="1"/>
          </c:dLbls>
          <c:cat>
            <c:strRef>
              <c:f>Year!$A$27:$A$38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Year!$T$54:$T$65</c:f>
              <c:numCache>
                <c:formatCode>0.0%</c:formatCode>
                <c:ptCount val="12"/>
                <c:pt idx="0">
                  <c:v>0.36190476190476328</c:v>
                </c:pt>
                <c:pt idx="1">
                  <c:v>0.36407766990291368</c:v>
                </c:pt>
                <c:pt idx="2">
                  <c:v>0.4708737864077675</c:v>
                </c:pt>
                <c:pt idx="3">
                  <c:v>0.49729729729729732</c:v>
                </c:pt>
                <c:pt idx="4">
                  <c:v>0.61809045226130821</c:v>
                </c:pt>
                <c:pt idx="5">
                  <c:v>0.56696428571428559</c:v>
                </c:pt>
                <c:pt idx="6">
                  <c:v>0.50476190476190375</c:v>
                </c:pt>
                <c:pt idx="7">
                  <c:v>0.43571428571428661</c:v>
                </c:pt>
                <c:pt idx="8">
                  <c:v>0.37623762376237635</c:v>
                </c:pt>
                <c:pt idx="9">
                  <c:v>0.27027027027027084</c:v>
                </c:pt>
                <c:pt idx="10">
                  <c:v>0.29357798165137661</c:v>
                </c:pt>
                <c:pt idx="11">
                  <c:v>0.2904761904761905</c:v>
                </c:pt>
              </c:numCache>
            </c:numRef>
          </c:val>
        </c:ser>
        <c:ser>
          <c:idx val="2"/>
          <c:order val="2"/>
          <c:tx>
            <c:strRef>
              <c:f>Year!$H$39</c:f>
              <c:strCache>
                <c:ptCount val="1"/>
                <c:pt idx="0">
                  <c:v>Both Day 1 &amp; 2 Received Precipitation</c:v>
                </c:pt>
              </c:strCache>
            </c:strRef>
          </c:tx>
          <c:spPr>
            <a:ln w="25400">
              <a:solidFill>
                <a:schemeClr val="accent3">
                  <a:lumMod val="75000"/>
                </a:schemeClr>
              </a:solidFill>
            </a:ln>
          </c:spPr>
          <c:marker>
            <c:symbol val="diamond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dLbls>
            <c:dLbl>
              <c:idx val="1"/>
              <c:layout>
                <c:manualLayout>
                  <c:x val="-3.2517065174370814E-2"/>
                  <c:y val="3.7893670501827674E-2"/>
                </c:manualLayout>
              </c:layout>
              <c:dLblPos val="r"/>
              <c:showVal val="1"/>
            </c:dLbl>
            <c:dLbl>
              <c:idx val="5"/>
              <c:layout>
                <c:manualLayout>
                  <c:x val="-4.5710047338913366E-2"/>
                  <c:y val="3.7893670501827757E-2"/>
                </c:manualLayout>
              </c:layout>
              <c:dLblPos val="r"/>
              <c:showVal val="1"/>
            </c:dLbl>
            <c:dLbl>
              <c:idx val="7"/>
              <c:layout>
                <c:manualLayout>
                  <c:x val="-4.4244160431741793E-2"/>
                  <c:y val="3.1819357257943569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dLblPos val="b"/>
            <c:showVal val="1"/>
          </c:dLbls>
          <c:cat>
            <c:strRef>
              <c:f>Year!$A$27:$A$38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Year!$V$54:$V$65</c:f>
              <c:numCache>
                <c:formatCode>0.0%</c:formatCode>
                <c:ptCount val="12"/>
                <c:pt idx="0">
                  <c:v>0.2</c:v>
                </c:pt>
                <c:pt idx="1">
                  <c:v>0.21844660194174781</c:v>
                </c:pt>
                <c:pt idx="2">
                  <c:v>0.28640776699029186</c:v>
                </c:pt>
                <c:pt idx="3">
                  <c:v>0.35675675675675678</c:v>
                </c:pt>
                <c:pt idx="4">
                  <c:v>0.4020100502512563</c:v>
                </c:pt>
                <c:pt idx="5">
                  <c:v>0.37500000000000044</c:v>
                </c:pt>
                <c:pt idx="6">
                  <c:v>0.31428571428571472</c:v>
                </c:pt>
                <c:pt idx="7">
                  <c:v>0.25714285714285762</c:v>
                </c:pt>
                <c:pt idx="8">
                  <c:v>0.2178217821782179</c:v>
                </c:pt>
                <c:pt idx="9">
                  <c:v>0.18918918918918945</c:v>
                </c:pt>
                <c:pt idx="10">
                  <c:v>0.1467889908256883</c:v>
                </c:pt>
                <c:pt idx="11">
                  <c:v>0.14285714285714318</c:v>
                </c:pt>
              </c:numCache>
            </c:numRef>
          </c:val>
        </c:ser>
        <c:marker val="1"/>
        <c:axId val="57850112"/>
        <c:axId val="57896960"/>
      </c:lineChart>
      <c:catAx>
        <c:axId val="57850112"/>
        <c:scaling>
          <c:orientation val="minMax"/>
        </c:scaling>
        <c:axPos val="b"/>
        <c:majorTickMark val="none"/>
        <c:tickLblPos val="nextTo"/>
        <c:crossAx val="57896960"/>
        <c:crosses val="autoZero"/>
        <c:auto val="1"/>
        <c:lblAlgn val="ctr"/>
        <c:lblOffset val="100"/>
      </c:catAx>
      <c:valAx>
        <c:axId val="57896960"/>
        <c:scaling>
          <c:orientation val="minMax"/>
          <c:max val="0.70000000000000062"/>
          <c:min val="0"/>
        </c:scaling>
        <c:axPos val="l"/>
        <c:majorGridlines/>
        <c:numFmt formatCode="0.0%" sourceLinked="1"/>
        <c:majorTickMark val="cross"/>
        <c:minorTickMark val="out"/>
        <c:tickLblPos val="nextTo"/>
        <c:spPr>
          <a:ln w="9525">
            <a:noFill/>
          </a:ln>
        </c:spPr>
        <c:crossAx val="57850112"/>
        <c:crosses val="autoZero"/>
        <c:crossBetween val="between"/>
        <c:minorUnit val="0.05"/>
      </c:valAx>
      <c:spPr>
        <a:solidFill>
          <a:prstClr val="white"/>
        </a:solidFill>
        <a:ln>
          <a:solidFill>
            <a:srgbClr val="8064A2">
              <a:lumMod val="60000"/>
              <a:lumOff val="40000"/>
            </a:srgbClr>
          </a:solidFill>
        </a:ln>
      </c:spPr>
    </c:plotArea>
    <c:legend>
      <c:legendPos val="b"/>
      <c:layout>
        <c:manualLayout>
          <c:xMode val="edge"/>
          <c:yMode val="edge"/>
          <c:x val="0.10121129582440383"/>
          <c:y val="0.96338623991082051"/>
          <c:w val="0.79757729292702639"/>
          <c:h val="3.6613760089179367E-2"/>
        </c:manualLayout>
      </c:layout>
    </c:legend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0.51759</cdr:x>
      <cdr:y>0.29401</cdr:y>
    </cdr:from>
    <cdr:to>
      <cdr:x>0.60553</cdr:x>
      <cdr:y>0.45153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484739" y="1848874"/>
          <a:ext cx="762000" cy="990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6600" dirty="0" smtClean="0">
              <a:solidFill>
                <a:srgbClr val="C00000"/>
              </a:solidFill>
              <a:latin typeface="Algerian" pitchFamily="82" charset="0"/>
            </a:rPr>
            <a:t>?</a:t>
          </a:r>
          <a:endParaRPr lang="en-US" sz="1200" dirty="0">
            <a:solidFill>
              <a:srgbClr val="C00000"/>
            </a:solidFill>
            <a:latin typeface="Algerian" pitchFamily="82" charset="0"/>
          </a:endParaRPr>
        </a:p>
      </cdr:txBody>
    </cdr:sp>
  </cdr:relSizeAnchor>
  <cdr:relSizeAnchor xmlns:cdr="http://schemas.openxmlformats.org/drawingml/2006/chartDrawing">
    <cdr:from>
      <cdr:x>0.44723</cdr:x>
      <cdr:y>0.36671</cdr:y>
    </cdr:from>
    <cdr:to>
      <cdr:x>0.51759</cdr:x>
      <cdr:y>0.41518</cdr:y>
    </cdr:to>
    <cdr:sp macro="" textlink="">
      <cdr:nvSpPr>
        <cdr:cNvPr id="3" name="Right Arrow 2"/>
        <cdr:cNvSpPr/>
      </cdr:nvSpPr>
      <cdr:spPr>
        <a:xfrm xmlns:a="http://schemas.openxmlformats.org/drawingml/2006/main" rot="10800000">
          <a:off x="3875139" y="2306074"/>
          <a:ext cx="609600" cy="304800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C00000"/>
        </a:solidFill>
        <a:ln xmlns:a="http://schemas.openxmlformats.org/drawingml/2006/main">
          <a:solidFill>
            <a:schemeClr val="bg1"/>
          </a:solidFill>
        </a:ln>
        <a:effectLst xmlns:a="http://schemas.openxmlformats.org/drawingml/2006/main">
          <a:outerShdw blurRad="50800" dist="38100" dir="2700000" algn="tl" rotWithShape="0">
            <a:schemeClr val="tx1">
              <a:alpha val="40000"/>
            </a:schemeClr>
          </a:outerShdw>
        </a:effectLst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3B01AF-B972-42F9-BA6B-7F0F97457E43}" type="datetimeFigureOut">
              <a:rPr lang="en-US" smtClean="0"/>
              <a:pPr/>
              <a:t>8/12/2010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943A34-6A6B-4792-B51F-07899AAD69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635BB4-2EE3-470A-B2A3-33E16F6A88A8}" type="datetimeFigureOut">
              <a:rPr lang="en-US" smtClean="0"/>
              <a:pPr/>
              <a:t>8/12/2010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31226B-2FB0-4C3A-B6EB-5E0B6394B1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1226B-2FB0-4C3A-B6EB-5E0B6394B172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1226B-2FB0-4C3A-B6EB-5E0B6394B172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FFED0-C2DB-45B5-A2D1-21EB6A6E01FB}" type="datetimeFigureOut">
              <a:rPr lang="en-US" smtClean="0"/>
              <a:pPr/>
              <a:t>8/12/2010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D9520-AF9C-4660-BF40-F021F301E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FFED0-C2DB-45B5-A2D1-21EB6A6E01FB}" type="datetimeFigureOut">
              <a:rPr lang="en-US" smtClean="0"/>
              <a:pPr/>
              <a:t>8/12/2010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D9520-AF9C-4660-BF40-F021F301E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FFED0-C2DB-45B5-A2D1-21EB6A6E01FB}" type="datetimeFigureOut">
              <a:rPr lang="en-US" smtClean="0"/>
              <a:pPr/>
              <a:t>8/12/2010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D9520-AF9C-4660-BF40-F021F301E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FFED0-C2DB-45B5-A2D1-21EB6A6E01FB}" type="datetimeFigureOut">
              <a:rPr lang="en-US" smtClean="0"/>
              <a:pPr/>
              <a:t>8/12/2010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D9520-AF9C-4660-BF40-F021F301E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FFED0-C2DB-45B5-A2D1-21EB6A6E01FB}" type="datetimeFigureOut">
              <a:rPr lang="en-US" smtClean="0"/>
              <a:pPr/>
              <a:t>8/12/2010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D9520-AF9C-4660-BF40-F021F301E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FFED0-C2DB-45B5-A2D1-21EB6A6E01FB}" type="datetimeFigureOut">
              <a:rPr lang="en-US" smtClean="0"/>
              <a:pPr/>
              <a:t>8/12/2010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D9520-AF9C-4660-BF40-F021F301E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FFED0-C2DB-45B5-A2D1-21EB6A6E01FB}" type="datetimeFigureOut">
              <a:rPr lang="en-US" smtClean="0"/>
              <a:pPr/>
              <a:t>8/12/2010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D9520-AF9C-4660-BF40-F021F301E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FFED0-C2DB-45B5-A2D1-21EB6A6E01FB}" type="datetimeFigureOut">
              <a:rPr lang="en-US" smtClean="0"/>
              <a:pPr/>
              <a:t>8/12/2010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D9520-AF9C-4660-BF40-F021F301E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FFED0-C2DB-45B5-A2D1-21EB6A6E01FB}" type="datetimeFigureOut">
              <a:rPr lang="en-US" smtClean="0"/>
              <a:pPr/>
              <a:t>8/12/2010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D9520-AF9C-4660-BF40-F021F301E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FFED0-C2DB-45B5-A2D1-21EB6A6E01FB}" type="datetimeFigureOut">
              <a:rPr lang="en-US" smtClean="0"/>
              <a:pPr/>
              <a:t>8/12/2010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D9520-AF9C-4660-BF40-F021F301E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FFED0-C2DB-45B5-A2D1-21EB6A6E01FB}" type="datetimeFigureOut">
              <a:rPr lang="en-US" smtClean="0"/>
              <a:pPr/>
              <a:t>8/12/2010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D9520-AF9C-4660-BF40-F021F301E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FFED0-C2DB-45B5-A2D1-21EB6A6E01FB}" type="datetimeFigureOut">
              <a:rPr lang="en-US" smtClean="0"/>
              <a:pPr/>
              <a:t>8/12/2010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D9520-AF9C-4660-BF40-F021F301E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1"/>
            <a:ext cx="7772400" cy="2076450"/>
          </a:xfr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r>
              <a:rPr lang="en-US" sz="4800" dirty="0" smtClean="0"/>
              <a:t>A Climate Study of </a:t>
            </a:r>
            <a:br>
              <a:rPr lang="en-US" sz="4800" dirty="0" smtClean="0"/>
            </a:br>
            <a:r>
              <a:rPr lang="en-US" sz="4800" dirty="0" smtClean="0"/>
              <a:t>Daily Temperature Change From the Previous Day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r>
              <a:rPr lang="en-US" sz="2400" dirty="0" smtClean="0"/>
              <a:t>By Matt </a:t>
            </a:r>
            <a:r>
              <a:rPr lang="en-US" sz="2400" dirty="0" err="1" smtClean="0"/>
              <a:t>Masek</a:t>
            </a:r>
            <a:endParaRPr lang="en-US" sz="2400" dirty="0" smtClean="0"/>
          </a:p>
          <a:p>
            <a:r>
              <a:rPr lang="en-US" sz="2400" dirty="0" smtClean="0"/>
              <a:t>14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High Plains AMS/NWA Conference</a:t>
            </a:r>
            <a:endParaRPr lang="en-US" sz="2400" dirty="0"/>
          </a:p>
        </p:txBody>
      </p:sp>
      <p:pic>
        <p:nvPicPr>
          <p:cNvPr id="4" name="Picture 3" descr="Copy of noaa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52500" cy="942975"/>
          </a:xfrm>
          <a:prstGeom prst="rect">
            <a:avLst/>
          </a:prstGeom>
        </p:spPr>
      </p:pic>
      <p:pic>
        <p:nvPicPr>
          <p:cNvPr id="5" name="Picture 4" descr="nws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53400" y="0"/>
            <a:ext cx="990600" cy="9906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Precipitation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Compare Day 1 Received Rain</a:t>
            </a:r>
          </a:p>
          <a:p>
            <a:r>
              <a:rPr lang="en-US" dirty="0" smtClean="0"/>
              <a:t>Compare Day 2 Received Rain</a:t>
            </a:r>
          </a:p>
          <a:p>
            <a:r>
              <a:rPr lang="en-US" dirty="0" smtClean="0"/>
              <a:t>Both Day 1 &amp; Day 2 Received Rain</a:t>
            </a:r>
          </a:p>
          <a:p>
            <a:endParaRPr lang="en-US" dirty="0" smtClean="0"/>
          </a:p>
          <a:p>
            <a:r>
              <a:rPr lang="en-US" dirty="0" smtClean="0"/>
              <a:t>Positive</a:t>
            </a:r>
          </a:p>
          <a:p>
            <a:r>
              <a:rPr lang="en-US" dirty="0" smtClean="0"/>
              <a:t>Negative</a:t>
            </a:r>
          </a:p>
          <a:p>
            <a:r>
              <a:rPr lang="en-US" dirty="0" smtClean="0"/>
              <a:t>Neutral (Equal to 0)</a:t>
            </a:r>
            <a:endParaRPr lang="en-US" dirty="0"/>
          </a:p>
        </p:txBody>
      </p:sp>
      <p:pic>
        <p:nvPicPr>
          <p:cNvPr id="4" name="Picture 3" descr="Copy of noaa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5" name="Picture 4" descr="nws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High Temperatures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1" cy="5191760"/>
        </p:xfrm>
        <a:graphic>
          <a:graphicData uri="http://schemas.openxmlformats.org/drawingml/2006/table">
            <a:tbl>
              <a:tblPr firstRow="1" lastRow="1" bandRow="1">
                <a:tableStyleId>{21E4AEA4-8DFA-4A89-87EB-49C32662AFE0}</a:tableStyleId>
              </a:tblPr>
              <a:tblGrid>
                <a:gridCol w="1066800"/>
                <a:gridCol w="1171652"/>
                <a:gridCol w="1038148"/>
                <a:gridCol w="1066800"/>
                <a:gridCol w="990600"/>
                <a:gridCol w="990600"/>
                <a:gridCol w="990600"/>
                <a:gridCol w="9144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Month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Days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Positive D2-D1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Negative D2-D1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Equal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D2-D1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1,697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49.3%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1,579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3,135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1,605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1,809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1,516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3,330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1,763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1,457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1,840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1,446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3,330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1,751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1,389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1,768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1,475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1,743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1,469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3,330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1,666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1,512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1,728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1,587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Nov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3,330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1,624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1,578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Dec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1,632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1,644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Yr</a:t>
                      </a:r>
                      <a:r>
                        <a:rPr lang="en-US" baseline="0" dirty="0" smtClean="0"/>
                        <a:t> Total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40,542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20,626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18,062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1,854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2667000" y="1676400"/>
            <a:ext cx="1066800" cy="4419600"/>
          </a:xfrm>
          <a:prstGeom prst="roundRect">
            <a:avLst/>
          </a:prstGeom>
          <a:noFill/>
          <a:ln w="127000" cap="flat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800600" y="1676400"/>
            <a:ext cx="990600" cy="4419600"/>
          </a:xfrm>
          <a:prstGeom prst="roundRect">
            <a:avLst/>
          </a:prstGeom>
          <a:noFill/>
          <a:ln w="127000" cap="flat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6781800" y="1676400"/>
            <a:ext cx="990600" cy="4419600"/>
          </a:xfrm>
          <a:prstGeom prst="roundRect">
            <a:avLst/>
          </a:prstGeom>
          <a:noFill/>
          <a:ln w="127000" cap="flat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Copy of noaa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11" name="Picture 10" descr="nws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Positive</a:t>
            </a:r>
            <a:r>
              <a:rPr lang="en-US" dirty="0" smtClean="0"/>
              <a:t> Day 2 High Temp with </a:t>
            </a:r>
            <a:r>
              <a:rPr lang="en-US" dirty="0" err="1" smtClean="0"/>
              <a:t>Precip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1" cy="5191760"/>
        </p:xfrm>
        <a:graphic>
          <a:graphicData uri="http://schemas.openxmlformats.org/drawingml/2006/table">
            <a:tbl>
              <a:tblPr firstRow="1" lastRow="1" bandRow="1">
                <a:tableStyleId>{21E4AEA4-8DFA-4A89-87EB-49C32662AFE0}</a:tableStyleId>
              </a:tblPr>
              <a:tblGrid>
                <a:gridCol w="838200"/>
                <a:gridCol w="1219200"/>
                <a:gridCol w="1066800"/>
                <a:gridCol w="990600"/>
                <a:gridCol w="1066800"/>
                <a:gridCol w="1066800"/>
                <a:gridCol w="1066800"/>
                <a:gridCol w="9144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Month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Days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Positive Day 1 Rain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Positive </a:t>
                      </a:r>
                      <a:r>
                        <a:rPr lang="en-US" dirty="0" smtClean="0"/>
                        <a:t>Day 2 Rain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Positive Both Rain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1,697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617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1,809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737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1,763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736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1,840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891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1,751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846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708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1,768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1,743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570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1,666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575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1,728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Nov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1,624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Dec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1,632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Yr</a:t>
                      </a:r>
                      <a:r>
                        <a:rPr lang="en-US" sz="1600" baseline="0" dirty="0" smtClean="0"/>
                        <a:t> Total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20,626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7,891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5,539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3,316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3581400" y="1676400"/>
            <a:ext cx="990600" cy="4419600"/>
          </a:xfrm>
          <a:prstGeom prst="roundRect">
            <a:avLst/>
          </a:prstGeom>
          <a:noFill/>
          <a:ln w="127000" cap="flat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5638800" y="1676400"/>
            <a:ext cx="1066800" cy="4419600"/>
          </a:xfrm>
          <a:prstGeom prst="roundRect">
            <a:avLst/>
          </a:prstGeom>
          <a:noFill/>
          <a:ln w="127000" cap="flat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7772400" y="1676400"/>
            <a:ext cx="914400" cy="4419600"/>
          </a:xfrm>
          <a:prstGeom prst="roundRect">
            <a:avLst/>
          </a:prstGeom>
          <a:noFill/>
          <a:ln w="127000" cap="flat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1295400" y="1676400"/>
            <a:ext cx="1219200" cy="4419600"/>
          </a:xfrm>
          <a:prstGeom prst="roundRect">
            <a:avLst/>
          </a:prstGeom>
          <a:noFill/>
          <a:ln w="127000" cap="flat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Copy of noaa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10" name="Picture 9" descr="nws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8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240151" y="292843"/>
          <a:ext cx="8663697" cy="6272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py of noaalog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4" name="Picture 3" descr="nws2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Negative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Day 2 High Temp with </a:t>
            </a:r>
            <a:r>
              <a:rPr lang="en-US" dirty="0" err="1" smtClean="0"/>
              <a:t>Precip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295400"/>
          <a:ext cx="8458200" cy="5191760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861483"/>
                <a:gridCol w="1174750"/>
                <a:gridCol w="1174750"/>
                <a:gridCol w="1018117"/>
                <a:gridCol w="1096433"/>
                <a:gridCol w="1096433"/>
                <a:gridCol w="1096433"/>
                <a:gridCol w="9398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Month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Days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Negative Day 1 Rain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Negative </a:t>
                      </a:r>
                      <a:r>
                        <a:rPr lang="en-US" dirty="0" smtClean="0"/>
                        <a:t>Day 2 Rain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Negative Both Rain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1,579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747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529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795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1,516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914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1,457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887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494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1,446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925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559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1,389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59.8%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1,475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691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829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1,469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660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1,512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1,587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Nov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1,578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671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Dec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1,644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749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Yr</a:t>
                      </a:r>
                      <a:r>
                        <a:rPr lang="en-US" sz="1600" baseline="0" dirty="0" smtClean="0"/>
                        <a:t> Total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18,062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7,101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9,474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5,003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4" descr="Copy of noaa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6" name="Picture 5" descr="nws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240151" y="292843"/>
          <a:ext cx="8663697" cy="6272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py of noaalog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4" name="Picture 3" descr="nws2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bg2">
                    <a:lumMod val="50000"/>
                  </a:schemeClr>
                </a:solidFill>
              </a:rPr>
              <a:t>Equal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smtClean="0"/>
              <a:t>Day 2 High Temp with </a:t>
            </a:r>
            <a:r>
              <a:rPr lang="en-US" sz="3600" dirty="0" err="1" smtClean="0"/>
              <a:t>Precip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295400"/>
          <a:ext cx="8458200" cy="5191760"/>
        </p:xfrm>
        <a:graphic>
          <a:graphicData uri="http://schemas.openxmlformats.org/drawingml/2006/table">
            <a:tbl>
              <a:tblPr firstRow="1" lastRow="1" bandRow="1">
                <a:tableStyleId>{93296810-A885-4BE3-A3E7-6D5BEEA58F35}</a:tableStyleId>
              </a:tblPr>
              <a:tblGrid>
                <a:gridCol w="861483"/>
                <a:gridCol w="1174750"/>
                <a:gridCol w="1174750"/>
                <a:gridCol w="1018117"/>
                <a:gridCol w="1096433"/>
                <a:gridCol w="1096433"/>
                <a:gridCol w="1096433"/>
                <a:gridCol w="9398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Month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Days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Equal Day 1 Rain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Equal </a:t>
                      </a:r>
                      <a:r>
                        <a:rPr lang="en-US" dirty="0" smtClean="0"/>
                        <a:t>Day 2 Rain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Equal Both Rain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50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55.5%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Nov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Dec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Yr</a:t>
                      </a:r>
                      <a:r>
                        <a:rPr lang="en-US" sz="1600" baseline="0" dirty="0" smtClean="0"/>
                        <a:t> Total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1,854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714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693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4" descr="Copy of noaa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6" name="Picture 5" descr="nws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240151" y="292843"/>
          <a:ext cx="8663697" cy="6272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py of noaalog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4" name="Picture 3" descr="nws2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Positive</a:t>
            </a:r>
            <a:r>
              <a:rPr lang="en-US" dirty="0" smtClean="0"/>
              <a:t> Day 2 Low Temp with </a:t>
            </a:r>
            <a:r>
              <a:rPr lang="en-US" dirty="0" err="1" smtClean="0"/>
              <a:t>Precip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1" cy="5191760"/>
        </p:xfrm>
        <a:graphic>
          <a:graphicData uri="http://schemas.openxmlformats.org/drawingml/2006/table">
            <a:tbl>
              <a:tblPr firstRow="1" lastRow="1" bandRow="1">
                <a:tableStyleId>{21E4AEA4-8DFA-4A89-87EB-49C32662AFE0}</a:tableStyleId>
              </a:tblPr>
              <a:tblGrid>
                <a:gridCol w="838200"/>
                <a:gridCol w="1219200"/>
                <a:gridCol w="1066800"/>
                <a:gridCol w="990600"/>
                <a:gridCol w="1066800"/>
                <a:gridCol w="1066800"/>
                <a:gridCol w="1066800"/>
                <a:gridCol w="9144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Month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Days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Positive Day 1 Rain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Positive </a:t>
                      </a:r>
                      <a:r>
                        <a:rPr lang="en-US" dirty="0" smtClean="0"/>
                        <a:t>Day 2 Rain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Positive Both Rain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1,523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323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1,568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578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1,522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1,568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815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1,533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596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744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1,526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1,485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627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1,395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1,447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Nov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1,402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Dec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1,479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Yr</a:t>
                      </a:r>
                      <a:r>
                        <a:rPr lang="en-US" sz="1600" baseline="0" dirty="0" smtClean="0"/>
                        <a:t> Total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17,863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4,530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6,589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2,842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4" descr="Copy of noaa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6" name="Picture 5" descr="nws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240151" y="292843"/>
          <a:ext cx="8663697" cy="6272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py of noaalog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4" name="Picture 3" descr="nws2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Data</a:t>
            </a:r>
          </a:p>
          <a:p>
            <a:r>
              <a:rPr lang="en-US" sz="3600" dirty="0" smtClean="0"/>
              <a:t>Monthly Statistics</a:t>
            </a:r>
          </a:p>
          <a:p>
            <a:r>
              <a:rPr lang="en-US" sz="3600" dirty="0" smtClean="0"/>
              <a:t>Effects of Precipitation</a:t>
            </a:r>
          </a:p>
          <a:p>
            <a:r>
              <a:rPr lang="en-US" sz="3600" dirty="0" smtClean="0"/>
              <a:t>Strong Frontal Passages</a:t>
            </a:r>
          </a:p>
          <a:p>
            <a:r>
              <a:rPr lang="en-US" sz="3600" dirty="0" smtClean="0"/>
              <a:t>Extreme Values</a:t>
            </a:r>
          </a:p>
          <a:p>
            <a:r>
              <a:rPr lang="en-US" sz="3600" dirty="0" smtClean="0"/>
              <a:t>Final Thoughts</a:t>
            </a:r>
          </a:p>
          <a:p>
            <a:endParaRPr lang="en-US" dirty="0" smtClean="0"/>
          </a:p>
        </p:txBody>
      </p:sp>
      <p:pic>
        <p:nvPicPr>
          <p:cNvPr id="4" name="Picture 3" descr="Copy of noaa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52500" cy="942975"/>
          </a:xfrm>
          <a:prstGeom prst="rect">
            <a:avLst/>
          </a:prstGeom>
        </p:spPr>
      </p:pic>
      <p:pic>
        <p:nvPicPr>
          <p:cNvPr id="5" name="Picture 4" descr="nws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53400" y="0"/>
            <a:ext cx="990600" cy="9906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Negative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Day 2 Low Temp with </a:t>
            </a:r>
            <a:r>
              <a:rPr lang="en-US" dirty="0" err="1" smtClean="0"/>
              <a:t>Precip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295400"/>
          <a:ext cx="8458200" cy="5191760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861483"/>
                <a:gridCol w="1174750"/>
                <a:gridCol w="1174750"/>
                <a:gridCol w="1018117"/>
                <a:gridCol w="1096433"/>
                <a:gridCol w="1096433"/>
                <a:gridCol w="1096433"/>
                <a:gridCol w="9398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Month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Days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Negative Day 1 Rain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Negative </a:t>
                      </a:r>
                      <a:r>
                        <a:rPr lang="en-US" dirty="0" smtClean="0"/>
                        <a:t>Day 2 Rain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Negative Both Rain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1,708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799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666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794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1,667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933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1,623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937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57.7%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499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1,674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1,061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584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1,573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945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770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49.0%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848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716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1,676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840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679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1,733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796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1,772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Nov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671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Dec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1,752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738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Yr</a:t>
                      </a:r>
                      <a:r>
                        <a:rPr lang="en-US" sz="1600" baseline="0" dirty="0" smtClean="0"/>
                        <a:t> Total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20,002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10,051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7,985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5,179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4" descr="Copy of noaa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6" name="Picture 5" descr="nws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240151" y="292843"/>
          <a:ext cx="8663697" cy="6272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 descr="Copy of noaalog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5" name="Picture 4" descr="nws2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bg2">
                    <a:lumMod val="50000"/>
                  </a:schemeClr>
                </a:solidFill>
              </a:rPr>
              <a:t>Equal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smtClean="0"/>
              <a:t>Day 2 Low Temp with </a:t>
            </a:r>
            <a:r>
              <a:rPr lang="en-US" sz="4000" dirty="0" err="1" smtClean="0"/>
              <a:t>Precip</a:t>
            </a:r>
            <a:endParaRPr lang="en-US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295400"/>
          <a:ext cx="8458200" cy="5191760"/>
        </p:xfrm>
        <a:graphic>
          <a:graphicData uri="http://schemas.openxmlformats.org/drawingml/2006/table">
            <a:tbl>
              <a:tblPr firstRow="1" lastRow="1" bandRow="1">
                <a:tableStyleId>{93296810-A885-4BE3-A3E7-6D5BEEA58F35}</a:tableStyleId>
              </a:tblPr>
              <a:tblGrid>
                <a:gridCol w="861483"/>
                <a:gridCol w="1174750"/>
                <a:gridCol w="1174750"/>
                <a:gridCol w="1018117"/>
                <a:gridCol w="1096433"/>
                <a:gridCol w="1096433"/>
                <a:gridCol w="1096433"/>
                <a:gridCol w="9398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Month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Days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Equal Day 1 Rain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Equal </a:t>
                      </a:r>
                      <a:r>
                        <a:rPr lang="en-US" dirty="0" smtClean="0"/>
                        <a:t>Day 2 Rain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Equal Both Rain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79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49.7%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61.8%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Nov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Dec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Yr</a:t>
                      </a:r>
                      <a:r>
                        <a:rPr lang="en-US" sz="1600" baseline="0" dirty="0" smtClean="0"/>
                        <a:t> Total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2,677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1,125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1,132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695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4" descr="Copy of noaa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6" name="Picture 5" descr="nws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240151" y="292843"/>
          <a:ext cx="8663697" cy="6272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py of noaalog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5" name="Picture 4" descr="nws2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Positive</a:t>
            </a:r>
            <a:r>
              <a:rPr lang="en-US" dirty="0" smtClean="0"/>
              <a:t> Day 2 </a:t>
            </a:r>
            <a:r>
              <a:rPr lang="en-US" dirty="0" err="1" smtClean="0"/>
              <a:t>Avg</a:t>
            </a:r>
            <a:r>
              <a:rPr lang="en-US" dirty="0" smtClean="0"/>
              <a:t> </a:t>
            </a:r>
            <a:r>
              <a:rPr lang="en-US" dirty="0" smtClean="0"/>
              <a:t>Temp with </a:t>
            </a:r>
            <a:r>
              <a:rPr lang="en-US" dirty="0" err="1" smtClean="0"/>
              <a:t>Precip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1" cy="5191760"/>
        </p:xfrm>
        <a:graphic>
          <a:graphicData uri="http://schemas.openxmlformats.org/drawingml/2006/table">
            <a:tbl>
              <a:tblPr firstRow="1" lastRow="1" bandRow="1">
                <a:tableStyleId>{21E4AEA4-8DFA-4A89-87EB-49C32662AFE0}</a:tableStyleId>
              </a:tblPr>
              <a:tblGrid>
                <a:gridCol w="838200"/>
                <a:gridCol w="1219200"/>
                <a:gridCol w="1066800"/>
                <a:gridCol w="990600"/>
                <a:gridCol w="1066800"/>
                <a:gridCol w="1066800"/>
                <a:gridCol w="1066800"/>
                <a:gridCol w="9144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Month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Days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Positive Day 1 Rain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Positive </a:t>
                      </a:r>
                      <a:r>
                        <a:rPr lang="en-US" dirty="0" smtClean="0"/>
                        <a:t>Day 2 Rain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Positive Both Rain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1,776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546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1,844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1,777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661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1,816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796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783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1,774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786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1,719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677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1,648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595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1,626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1,685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Nov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1,588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Dec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1,642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Yr</a:t>
                      </a:r>
                      <a:r>
                        <a:rPr lang="en-US" sz="1600" baseline="0" dirty="0" smtClean="0"/>
                        <a:t> Total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20,515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6,934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6,105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3,230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4" descr="Copy of noaa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6" name="Picture 5" descr="nws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240151" y="292843"/>
          <a:ext cx="8663697" cy="6272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py of noaalog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4" name="Picture 3" descr="nws2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Negative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Day 2 </a:t>
            </a:r>
            <a:r>
              <a:rPr lang="en-US" dirty="0" err="1" smtClean="0"/>
              <a:t>Avg</a:t>
            </a:r>
            <a:r>
              <a:rPr lang="en-US" dirty="0" smtClean="0"/>
              <a:t> </a:t>
            </a:r>
            <a:r>
              <a:rPr lang="en-US" dirty="0" smtClean="0"/>
              <a:t>Temp with </a:t>
            </a:r>
            <a:r>
              <a:rPr lang="en-US" dirty="0" err="1" smtClean="0"/>
              <a:t>Precip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295400"/>
          <a:ext cx="8458200" cy="5191760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861483"/>
                <a:gridCol w="1174750"/>
                <a:gridCol w="1174750"/>
                <a:gridCol w="1018117"/>
                <a:gridCol w="1096433"/>
                <a:gridCol w="1096433"/>
                <a:gridCol w="1096433"/>
                <a:gridCol w="9398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Month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Days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Negative Day 1 Rain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Negative </a:t>
                      </a:r>
                      <a:r>
                        <a:rPr lang="en-US" dirty="0" smtClean="0"/>
                        <a:t>Day 2 Rain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Negative Both Rain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1,582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611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771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1,517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715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868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57.2%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1,460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49.9%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839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57.5%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1,497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865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57.8%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898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590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1,434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1,568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774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49.4%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811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1,634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777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1,581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1,656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590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Nov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Dec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1,687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619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717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Yr</a:t>
                      </a:r>
                      <a:r>
                        <a:rPr lang="en-US" sz="1600" baseline="0" dirty="0" smtClean="0"/>
                        <a:t> Total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18,668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8,230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9,123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5,208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4" descr="Copy of noaa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6" name="Picture 5" descr="nws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240151" y="292843"/>
          <a:ext cx="8663697" cy="6272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py of noaalog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5" name="Picture 4" descr="nws2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bg2">
                    <a:lumMod val="50000"/>
                  </a:schemeClr>
                </a:solidFill>
              </a:rPr>
              <a:t>Equal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smtClean="0"/>
              <a:t>Day 2 </a:t>
            </a:r>
            <a:r>
              <a:rPr lang="en-US" sz="4000" dirty="0" err="1" smtClean="0"/>
              <a:t>Avg</a:t>
            </a:r>
            <a:r>
              <a:rPr lang="en-US" sz="4000" dirty="0" smtClean="0"/>
              <a:t> </a:t>
            </a:r>
            <a:r>
              <a:rPr lang="en-US" sz="4000" dirty="0" smtClean="0"/>
              <a:t>Temp with </a:t>
            </a:r>
            <a:r>
              <a:rPr lang="en-US" sz="4000" dirty="0" err="1" smtClean="0"/>
              <a:t>Precip</a:t>
            </a:r>
            <a:endParaRPr lang="en-US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295400"/>
          <a:ext cx="8458200" cy="5191760"/>
        </p:xfrm>
        <a:graphic>
          <a:graphicData uri="http://schemas.openxmlformats.org/drawingml/2006/table">
            <a:tbl>
              <a:tblPr firstRow="1" lastRow="1" bandRow="1">
                <a:tableStyleId>{93296810-A885-4BE3-A3E7-6D5BEEA58F35}</a:tableStyleId>
              </a:tblPr>
              <a:tblGrid>
                <a:gridCol w="861483"/>
                <a:gridCol w="1174750"/>
                <a:gridCol w="1174750"/>
                <a:gridCol w="1018117"/>
                <a:gridCol w="1096433"/>
                <a:gridCol w="1096433"/>
                <a:gridCol w="1096433"/>
                <a:gridCol w="9398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Month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Days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Equal Day 1 Rain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Equal </a:t>
                      </a:r>
                      <a:r>
                        <a:rPr lang="en-US" dirty="0" smtClean="0"/>
                        <a:t>Day 2 Rain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Equal Both Rain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39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55.2%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Nov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Dec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Yr</a:t>
                      </a:r>
                      <a:r>
                        <a:rPr lang="en-US" sz="1600" baseline="0" dirty="0" smtClean="0"/>
                        <a:t> Total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1,359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4" descr="Copy of noaa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6" name="Picture 5" descr="nws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240151" y="292843"/>
          <a:ext cx="8663697" cy="6272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py of noaalog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4" name="Picture 3" descr="nws2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North Platte (LBF) Daily Observation</a:t>
            </a:r>
          </a:p>
          <a:p>
            <a:r>
              <a:rPr lang="en-US" dirty="0" smtClean="0"/>
              <a:t>111 Years or 40,542 Days</a:t>
            </a:r>
          </a:p>
          <a:p>
            <a:pPr lvl="1"/>
            <a:r>
              <a:rPr lang="en-US" dirty="0" smtClean="0"/>
              <a:t>July 1, 1899 </a:t>
            </a:r>
            <a:r>
              <a:rPr lang="en-US" sz="2000" i="1" dirty="0" smtClean="0"/>
              <a:t>(June 30,1899) </a:t>
            </a:r>
            <a:r>
              <a:rPr lang="en-US" dirty="0" smtClean="0"/>
              <a:t>to June 30, 2010</a:t>
            </a:r>
          </a:p>
          <a:p>
            <a:r>
              <a:rPr lang="en-US" dirty="0" smtClean="0"/>
              <a:t>Day 2 Compared To Day 1 (D2-D1=X)</a:t>
            </a:r>
          </a:p>
          <a:p>
            <a:pPr lvl="1"/>
            <a:r>
              <a:rPr lang="en-US" dirty="0" smtClean="0"/>
              <a:t>Highs</a:t>
            </a:r>
          </a:p>
          <a:p>
            <a:pPr lvl="1"/>
            <a:r>
              <a:rPr lang="en-US" dirty="0" smtClean="0"/>
              <a:t>Lows</a:t>
            </a:r>
          </a:p>
          <a:p>
            <a:pPr lvl="1"/>
            <a:r>
              <a:rPr lang="en-US" dirty="0" smtClean="0"/>
              <a:t>Average Temperature (no rounding)</a:t>
            </a:r>
          </a:p>
          <a:p>
            <a:r>
              <a:rPr lang="en-US" dirty="0" smtClean="0"/>
              <a:t>X can be Positive, Negative, or 0 (Equal)</a:t>
            </a:r>
          </a:p>
          <a:p>
            <a:endParaRPr lang="en-US" dirty="0"/>
          </a:p>
        </p:txBody>
      </p:sp>
      <p:pic>
        <p:nvPicPr>
          <p:cNvPr id="4" name="Picture 3" descr="Copy of noaa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52500" cy="942975"/>
          </a:xfrm>
          <a:prstGeom prst="rect">
            <a:avLst/>
          </a:prstGeom>
        </p:spPr>
      </p:pic>
      <p:pic>
        <p:nvPicPr>
          <p:cNvPr id="5" name="Picture 4" descr="nws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53400" y="0"/>
            <a:ext cx="990600" cy="9906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Frontal Passage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Cold Front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Day 2 High</a:t>
            </a:r>
            <a:r>
              <a:rPr lang="en-US" dirty="0" smtClean="0"/>
              <a:t> within 1 degree of </a:t>
            </a:r>
            <a:r>
              <a:rPr lang="en-US" dirty="0" smtClean="0">
                <a:solidFill>
                  <a:srgbClr val="0070C0"/>
                </a:solidFill>
              </a:rPr>
              <a:t>Day 1 Low</a:t>
            </a:r>
          </a:p>
          <a:p>
            <a:pPr lvl="1"/>
            <a:r>
              <a:rPr lang="en-US" dirty="0" smtClean="0"/>
              <a:t> 573 Frontal Passages</a:t>
            </a:r>
          </a:p>
          <a:p>
            <a:r>
              <a:rPr lang="en-US" dirty="0" smtClean="0"/>
              <a:t>Warm Front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Day 2 Low</a:t>
            </a:r>
            <a:r>
              <a:rPr lang="en-US" dirty="0" smtClean="0"/>
              <a:t> within 1 degree of </a:t>
            </a:r>
            <a:r>
              <a:rPr lang="en-US" dirty="0" smtClean="0">
                <a:solidFill>
                  <a:srgbClr val="FF0000"/>
                </a:solidFill>
              </a:rPr>
              <a:t>Day 1 High</a:t>
            </a:r>
          </a:p>
          <a:p>
            <a:pPr lvl="1"/>
            <a:r>
              <a:rPr lang="en-US" dirty="0" smtClean="0"/>
              <a:t> 95 Frontal Passages </a:t>
            </a:r>
          </a:p>
        </p:txBody>
      </p:sp>
      <p:pic>
        <p:nvPicPr>
          <p:cNvPr id="4" name="Picture 3" descr="Copy of noaa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5" name="Picture 4" descr="nws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Cold </a:t>
            </a:r>
            <a:r>
              <a:rPr lang="en-US" sz="4000" dirty="0" smtClean="0"/>
              <a:t>Front</a:t>
            </a:r>
            <a:r>
              <a:rPr lang="en-US" dirty="0" smtClean="0"/>
              <a:t> (Change in Max Temp)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0" cy="5191760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1219200"/>
                <a:gridCol w="838200"/>
                <a:gridCol w="1143000"/>
                <a:gridCol w="1219200"/>
                <a:gridCol w="1143000"/>
                <a:gridCol w="914400"/>
                <a:gridCol w="914400"/>
                <a:gridCol w="838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Month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-40+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-30 to -39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-20 to -29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-10 to -19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 to -9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</a:t>
                      </a:r>
                      <a:r>
                        <a:rPr lang="en-US" baseline="0" dirty="0" smtClean="0"/>
                        <a:t> 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January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12.6%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February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March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April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June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July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August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September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October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November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December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Year Total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573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7-Point Star 4"/>
          <p:cNvSpPr/>
          <p:nvPr/>
        </p:nvSpPr>
        <p:spPr>
          <a:xfrm>
            <a:off x="5029200" y="6019800"/>
            <a:ext cx="838200" cy="609600"/>
          </a:xfrm>
          <a:prstGeom prst="star7">
            <a:avLst/>
          </a:prstGeom>
          <a:noFill/>
          <a:ln w="889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Copy of noaalog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7" name="Picture 6" descr="nws2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Warm </a:t>
            </a:r>
            <a:r>
              <a:rPr lang="en-US" sz="4000" dirty="0" smtClean="0"/>
              <a:t>Front</a:t>
            </a:r>
            <a:r>
              <a:rPr lang="en-US" dirty="0" smtClean="0"/>
              <a:t> (Change in Max Temp)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0" cy="5191760"/>
        </p:xfrm>
        <a:graphic>
          <a:graphicData uri="http://schemas.openxmlformats.org/drawingml/2006/table">
            <a:tbl>
              <a:tblPr firstRow="1" lastRow="1" bandRow="1">
                <a:tableStyleId>{21E4AEA4-8DFA-4A89-87EB-49C32662AFE0}</a:tableStyleId>
              </a:tblPr>
              <a:tblGrid>
                <a:gridCol w="1219200"/>
                <a:gridCol w="838200"/>
                <a:gridCol w="1143000"/>
                <a:gridCol w="1219200"/>
                <a:gridCol w="1143000"/>
                <a:gridCol w="914400"/>
                <a:gridCol w="914400"/>
                <a:gridCol w="838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Month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0 to 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 to 19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 to 29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 to 39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40+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</a:t>
                      </a:r>
                      <a:r>
                        <a:rPr lang="en-US" baseline="0" dirty="0" smtClean="0"/>
                        <a:t> 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January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15.8%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February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March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April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June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July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August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September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October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November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December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Year Total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7-Point Star 4"/>
          <p:cNvSpPr/>
          <p:nvPr/>
        </p:nvSpPr>
        <p:spPr>
          <a:xfrm>
            <a:off x="2667000" y="6019800"/>
            <a:ext cx="838200" cy="609600"/>
          </a:xfrm>
          <a:prstGeom prst="star7">
            <a:avLst/>
          </a:prstGeom>
          <a:noFill/>
          <a:ln w="88900">
            <a:solidFill>
              <a:srgbClr val="FFFF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57200" y="4267200"/>
            <a:ext cx="8229600" cy="381000"/>
          </a:xfrm>
          <a:prstGeom prst="roundRect">
            <a:avLst/>
          </a:prstGeom>
          <a:noFill/>
          <a:ln w="63500">
            <a:solidFill>
              <a:srgbClr val="FFFF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Copy of noaalog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8" name="Picture 7" descr="nws2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239661" y="284726"/>
          <a:ext cx="8664677" cy="62885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py of noaalog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5" name="Picture 4" descr="nws2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239661" y="284726"/>
          <a:ext cx="8664677" cy="62885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py of noaalog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5" name="Picture 4" descr="nws2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dirty="0" smtClean="0"/>
              <a:t>Extreme Daily Changes </a:t>
            </a:r>
            <a:br>
              <a:rPr lang="en-US" dirty="0" smtClean="0"/>
            </a:br>
            <a:r>
              <a:rPr lang="en-US" dirty="0" smtClean="0"/>
              <a:t>(Day 2 compared to Day 1)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4500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High Temp</a:t>
                      </a:r>
                      <a:r>
                        <a:rPr lang="en-US" baseline="0" dirty="0" smtClean="0"/>
                        <a:t> Change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Low Temp Change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Ave Temp Change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Below  -49.5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-49.5 to -40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-39.5 to -30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-29.5 to -20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-19.5 to -10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5,031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2,524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3,411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-9</a:t>
                      </a:r>
                      <a:r>
                        <a:rPr lang="en-US" baseline="0" dirty="0" smtClean="0"/>
                        <a:t> .5 to 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13,244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19,978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17,655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 to 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15,319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15,080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18,170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10.5 to 20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4,556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2,591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2,243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20.5 to 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676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30.5 to 40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Above</a:t>
                      </a:r>
                      <a:r>
                        <a:rPr lang="en-US" baseline="0" dirty="0" smtClean="0"/>
                        <a:t> 40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4" descr="Copy of noaa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6" name="Picture 5" descr="nws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240151" y="292843"/>
          <a:ext cx="8663697" cy="6272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py of noaalog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4" name="Picture 3" descr="nws2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240151" y="292843"/>
          <a:ext cx="8663697" cy="6272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py of noaalog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4" name="Picture 3" descr="nws2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240151" y="292843"/>
          <a:ext cx="8663697" cy="6272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py of noaalog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4" name="Picture 3" descr="nws2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240151" y="292843"/>
          <a:ext cx="8663697" cy="6272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py of noaalog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4" name="Picture 3" descr="nws2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High Temperatures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1" cy="5191760"/>
        </p:xfrm>
        <a:graphic>
          <a:graphicData uri="http://schemas.openxmlformats.org/drawingml/2006/table">
            <a:tbl>
              <a:tblPr firstRow="1" lastRow="1" bandRow="1">
                <a:tableStyleId>{21E4AEA4-8DFA-4A89-87EB-49C32662AFE0}</a:tableStyleId>
              </a:tblPr>
              <a:tblGrid>
                <a:gridCol w="1066800"/>
                <a:gridCol w="1171652"/>
                <a:gridCol w="1038148"/>
                <a:gridCol w="1066800"/>
                <a:gridCol w="990600"/>
                <a:gridCol w="990600"/>
                <a:gridCol w="990600"/>
                <a:gridCol w="9144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Month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Days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Positive D2-D1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Negative D2-D1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Equal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D2-D1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1,697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49.3%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1,579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3,135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1,605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1,809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1,516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3,330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1,763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1,457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1,840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1,446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3,330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1,751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1,389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1,768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1,475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1,743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1,469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3,330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1,666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1,512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1,728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1,587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Nov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3,330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1,624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1,578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Dec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1,632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1,644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Yr</a:t>
                      </a:r>
                      <a:r>
                        <a:rPr lang="en-US" baseline="0" dirty="0" smtClean="0"/>
                        <a:t> Total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40,542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20,626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18,062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1,854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3733800" y="1676400"/>
            <a:ext cx="1066800" cy="4419600"/>
          </a:xfrm>
          <a:prstGeom prst="roundRect">
            <a:avLst/>
          </a:prstGeom>
          <a:noFill/>
          <a:ln w="127000" cap="flat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5791200" y="1676400"/>
            <a:ext cx="990600" cy="4419600"/>
          </a:xfrm>
          <a:prstGeom prst="roundRect">
            <a:avLst/>
          </a:prstGeom>
          <a:noFill/>
          <a:ln w="127000" cap="flat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7772400" y="1676400"/>
            <a:ext cx="914400" cy="4419600"/>
          </a:xfrm>
          <a:prstGeom prst="roundRect">
            <a:avLst/>
          </a:prstGeom>
          <a:noFill/>
          <a:ln w="127000" cap="flat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Copy of noaa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9" name="Picture 8" descr="nws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  <p:bldP spid="6" grpId="0" animBg="1"/>
      <p:bldP spid="7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Final Thoughts (Fun Facts)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High Temperatures</a:t>
            </a:r>
          </a:p>
          <a:p>
            <a:pPr lvl="1"/>
            <a:r>
              <a:rPr lang="en-US" dirty="0" smtClean="0"/>
              <a:t>Average Daily Change</a:t>
            </a:r>
          </a:p>
          <a:p>
            <a:pPr lvl="2"/>
            <a:r>
              <a:rPr lang="en-US" dirty="0" smtClean="0"/>
              <a:t>If D2 Warmer → +7.7°  (50.9%)</a:t>
            </a:r>
          </a:p>
          <a:p>
            <a:pPr lvl="2"/>
            <a:r>
              <a:rPr lang="en-US" dirty="0" smtClean="0"/>
              <a:t>If D2 Colder → -8.8°  (44.6%)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Low Temperatures</a:t>
            </a:r>
          </a:p>
          <a:p>
            <a:pPr lvl="1"/>
            <a:r>
              <a:rPr lang="en-US" dirty="0" smtClean="0"/>
              <a:t>Average Daily Change</a:t>
            </a:r>
          </a:p>
          <a:p>
            <a:pPr lvl="2"/>
            <a:r>
              <a:rPr lang="en-US" dirty="0" smtClean="0"/>
              <a:t>If D2 Warmer → +6.0° (44.1%)</a:t>
            </a:r>
          </a:p>
          <a:p>
            <a:pPr lvl="2"/>
            <a:r>
              <a:rPr lang="en-US" dirty="0" smtClean="0"/>
              <a:t>If D2 Colder → -5.4°  (49.3%)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Average Temperatures</a:t>
            </a:r>
          </a:p>
          <a:p>
            <a:pPr lvl="1"/>
            <a:r>
              <a:rPr lang="en-US" dirty="0" smtClean="0"/>
              <a:t>Average Daily Change</a:t>
            </a:r>
          </a:p>
          <a:p>
            <a:pPr lvl="2"/>
            <a:r>
              <a:rPr lang="en-US" dirty="0" smtClean="0"/>
              <a:t>If D2 Warmer → +5.2°  (50.6%)</a:t>
            </a:r>
          </a:p>
          <a:p>
            <a:pPr lvl="2"/>
            <a:r>
              <a:rPr lang="en-US" dirty="0" smtClean="0"/>
              <a:t>If D2 Colder → -5.7°  (46.6%)</a:t>
            </a:r>
          </a:p>
        </p:txBody>
      </p:sp>
      <p:pic>
        <p:nvPicPr>
          <p:cNvPr id="4" name="Picture 3" descr="Copy of noaa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52500" cy="942975"/>
          </a:xfrm>
          <a:prstGeom prst="rect">
            <a:avLst/>
          </a:prstGeom>
        </p:spPr>
      </p:pic>
      <p:pic>
        <p:nvPicPr>
          <p:cNvPr id="5" name="Picture 4" descr="nws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53400" y="0"/>
            <a:ext cx="990600" cy="9906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Final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Day 2 High Warmer than Day 1</a:t>
            </a:r>
          </a:p>
          <a:p>
            <a:r>
              <a:rPr lang="en-US" dirty="0" smtClean="0"/>
              <a:t>Day 2 Low Cooler than Day 1</a:t>
            </a:r>
          </a:p>
          <a:p>
            <a:r>
              <a:rPr lang="en-US" dirty="0" err="1" smtClean="0"/>
              <a:t>Precip</a:t>
            </a:r>
            <a:r>
              <a:rPr lang="en-US" dirty="0" smtClean="0"/>
              <a:t> on Day 1</a:t>
            </a:r>
          </a:p>
          <a:p>
            <a:pPr lvl="1"/>
            <a:r>
              <a:rPr lang="en-US" dirty="0" smtClean="0"/>
              <a:t>Day 2 High More Likely to be Warmer</a:t>
            </a:r>
          </a:p>
          <a:p>
            <a:pPr lvl="1"/>
            <a:r>
              <a:rPr lang="en-US" dirty="0" smtClean="0"/>
              <a:t>Day 2 Low More Likely to be Cooler</a:t>
            </a:r>
          </a:p>
          <a:p>
            <a:r>
              <a:rPr lang="en-US" dirty="0" err="1" smtClean="0"/>
              <a:t>Precip</a:t>
            </a:r>
            <a:r>
              <a:rPr lang="en-US" dirty="0" smtClean="0"/>
              <a:t> on Day 2</a:t>
            </a:r>
          </a:p>
          <a:p>
            <a:pPr lvl="1"/>
            <a:r>
              <a:rPr lang="en-US" dirty="0" smtClean="0"/>
              <a:t>Day 2 High More Likely to be Cooler</a:t>
            </a:r>
          </a:p>
          <a:p>
            <a:pPr lvl="1"/>
            <a:r>
              <a:rPr lang="en-US" dirty="0" smtClean="0"/>
              <a:t>Day 2 Low More Likely to be Warmer</a:t>
            </a:r>
          </a:p>
          <a:p>
            <a:r>
              <a:rPr lang="en-US" dirty="0" smtClean="0"/>
              <a:t>Many More Cold Fronts than Warm Fronts</a:t>
            </a:r>
          </a:p>
          <a:p>
            <a:r>
              <a:rPr lang="en-US" dirty="0" smtClean="0"/>
              <a:t>Fronts Cause ± 10° to 19° Temp Change Most Often</a:t>
            </a:r>
          </a:p>
          <a:p>
            <a:endParaRPr lang="en-US" dirty="0"/>
          </a:p>
        </p:txBody>
      </p:sp>
      <p:pic>
        <p:nvPicPr>
          <p:cNvPr id="4" name="Picture 3" descr="Copy of noaa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52500" cy="942975"/>
          </a:xfrm>
          <a:prstGeom prst="rect">
            <a:avLst/>
          </a:prstGeom>
        </p:spPr>
      </p:pic>
      <p:pic>
        <p:nvPicPr>
          <p:cNvPr id="5" name="Picture 4" descr="nws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53400" y="0"/>
            <a:ext cx="990600" cy="990600"/>
          </a:xfrm>
          <a:prstGeom prst="rect">
            <a:avLst/>
          </a:prstGeom>
        </p:spPr>
      </p:pic>
      <p:sp>
        <p:nvSpPr>
          <p:cNvPr id="8" name="Right Arrow 7"/>
          <p:cNvSpPr/>
          <p:nvPr/>
        </p:nvSpPr>
        <p:spPr>
          <a:xfrm rot="20818128">
            <a:off x="6027911" y="1675694"/>
            <a:ext cx="1371600" cy="2286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528757">
            <a:off x="6029215" y="2161119"/>
            <a:ext cx="1371600" cy="228600"/>
          </a:xfrm>
          <a:prstGeom prst="rightArrow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rot="20818128">
            <a:off x="6866112" y="3047291"/>
            <a:ext cx="1371600" cy="2286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 rot="528757">
            <a:off x="6867415" y="3456518"/>
            <a:ext cx="1371600" cy="228600"/>
          </a:xfrm>
          <a:prstGeom prst="rightArrow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528757">
            <a:off x="6486415" y="4142318"/>
            <a:ext cx="1371600" cy="2286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20818128">
            <a:off x="6485111" y="4647492"/>
            <a:ext cx="1371600" cy="228600"/>
          </a:xfrm>
          <a:prstGeom prst="rightArrow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>
            <a:normAutofit/>
          </a:bodyPr>
          <a:lstStyle/>
          <a:p>
            <a:r>
              <a:rPr lang="en-US" sz="7200" dirty="0" smtClean="0">
                <a:solidFill>
                  <a:schemeClr val="tx1"/>
                </a:solidFill>
                <a:latin typeface="Algerian" pitchFamily="82" charset="0"/>
              </a:rPr>
              <a:t>???</a:t>
            </a:r>
            <a:endParaRPr lang="en-US" sz="7200" dirty="0">
              <a:solidFill>
                <a:schemeClr val="tx1"/>
              </a:solidFill>
              <a:latin typeface="Algerian" pitchFamily="82" charset="0"/>
            </a:endParaRPr>
          </a:p>
        </p:txBody>
      </p:sp>
      <p:pic>
        <p:nvPicPr>
          <p:cNvPr id="4" name="Picture 3" descr="Copy of noaa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52500" cy="942975"/>
          </a:xfrm>
          <a:prstGeom prst="rect">
            <a:avLst/>
          </a:prstGeom>
        </p:spPr>
      </p:pic>
      <p:pic>
        <p:nvPicPr>
          <p:cNvPr id="5" name="Picture 4" descr="nws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53400" y="0"/>
            <a:ext cx="990600" cy="9906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255607" y="288161"/>
          <a:ext cx="8632785" cy="6281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Oval 2"/>
          <p:cNvSpPr/>
          <p:nvPr/>
        </p:nvSpPr>
        <p:spPr>
          <a:xfrm>
            <a:off x="8001000" y="1371600"/>
            <a:ext cx="762000" cy="990600"/>
          </a:xfrm>
          <a:prstGeom prst="ellipse">
            <a:avLst/>
          </a:prstGeom>
          <a:noFill/>
          <a:ln w="69850">
            <a:solidFill>
              <a:srgbClr val="FF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opy of noaalog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6" name="Picture 5" descr="nws2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Low Temperatures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1" cy="5191760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1066800"/>
                <a:gridCol w="1171652"/>
                <a:gridCol w="1038148"/>
                <a:gridCol w="1066800"/>
                <a:gridCol w="990600"/>
                <a:gridCol w="990600"/>
                <a:gridCol w="990600"/>
                <a:gridCol w="9144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Month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Days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Positive D2-D1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Negative D2-D1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Equal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D2-D1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1,523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1,708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49.6%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3,135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1,415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1,514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1,568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1,667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3,330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1,522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1,623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1.568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1,674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3,330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1,533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1,573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1,526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1,485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43.2%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1,676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3,330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1,395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1,733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1,447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1,772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Nov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3,330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1,402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Dec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1,479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1,752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Yr</a:t>
                      </a:r>
                      <a:r>
                        <a:rPr lang="en-US" baseline="0" dirty="0" smtClean="0"/>
                        <a:t> Total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40,542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17,863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20,002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49.3%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2,677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5" name="Picture 4" descr="Copy of noaa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6" name="Picture 5" descr="nws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255607" y="288161"/>
          <a:ext cx="8632785" cy="6281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 descr="Copy of noaalog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5" name="Picture 4" descr="nws2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Average Temperatures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1" cy="5191760"/>
        </p:xfrm>
        <a:graphic>
          <a:graphicData uri="http://schemas.openxmlformats.org/drawingml/2006/table">
            <a:tbl>
              <a:tblPr firstRow="1" lastRow="1" bandRow="1">
                <a:tableStyleId>{93296810-A885-4BE3-A3E7-6D5BEEA58F35}</a:tableStyleId>
              </a:tblPr>
              <a:tblGrid>
                <a:gridCol w="1066800"/>
                <a:gridCol w="1171652"/>
                <a:gridCol w="1038148"/>
                <a:gridCol w="1066800"/>
                <a:gridCol w="990600"/>
                <a:gridCol w="990600"/>
                <a:gridCol w="990600"/>
                <a:gridCol w="9144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Month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Days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Positive D2-D1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Negative D2-D1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Equal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D2-D1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1,776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1,582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3,135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1,620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1,422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1,844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1,517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3,330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1,777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1,460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1,816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1,497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3,330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1,774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1,434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1,719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1,568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1,648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1,634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3,330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1,626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48.8%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1,581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47.5%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1,685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49.0%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1,656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48.1%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Nov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3,330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1,588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48.9%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Dec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3,441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1,642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47.7%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1,687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49.0%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Yr</a:t>
                      </a:r>
                      <a:r>
                        <a:rPr lang="en-US" baseline="0" dirty="0" smtClean="0"/>
                        <a:t> Total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40,542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20,515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18,668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46.6%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1,359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3.4%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4" descr="Copy of noaa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533400" cy="528066"/>
          </a:xfrm>
          <a:prstGeom prst="rect">
            <a:avLst/>
          </a:prstGeom>
        </p:spPr>
      </p:pic>
      <p:pic>
        <p:nvPicPr>
          <p:cNvPr id="6" name="Picture 5" descr="nws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255607" y="288161"/>
          <a:ext cx="8632785" cy="6281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 descr="Copy of noaalog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533400" cy="528066"/>
          </a:xfrm>
          <a:prstGeom prst="rect">
            <a:avLst/>
          </a:prstGeom>
        </p:spPr>
      </p:pic>
      <p:pic>
        <p:nvPicPr>
          <p:cNvPr id="5" name="Picture 4" descr="nws2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10600" y="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</TotalTime>
  <Words>3223</Words>
  <Application>Microsoft Office PowerPoint</Application>
  <PresentationFormat>On-screen Show (4:3)</PresentationFormat>
  <Paragraphs>1876</Paragraphs>
  <Slides>42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Office Theme</vt:lpstr>
      <vt:lpstr>A Climate Study of  Daily Temperature Change From the Previous Day</vt:lpstr>
      <vt:lpstr>Outline</vt:lpstr>
      <vt:lpstr>Data</vt:lpstr>
      <vt:lpstr>High Temperatures</vt:lpstr>
      <vt:lpstr>Slide 5</vt:lpstr>
      <vt:lpstr>Low Temperatures</vt:lpstr>
      <vt:lpstr>Slide 7</vt:lpstr>
      <vt:lpstr>Average Temperatures</vt:lpstr>
      <vt:lpstr>Slide 9</vt:lpstr>
      <vt:lpstr>Precipitation</vt:lpstr>
      <vt:lpstr>High Temperatures</vt:lpstr>
      <vt:lpstr>Positive Day 2 High Temp with Precip</vt:lpstr>
      <vt:lpstr>Slide 13</vt:lpstr>
      <vt:lpstr>Negative Day 2 High Temp with Precip</vt:lpstr>
      <vt:lpstr>Slide 15</vt:lpstr>
      <vt:lpstr>Equal Day 2 High Temp with Precip</vt:lpstr>
      <vt:lpstr>Slide 17</vt:lpstr>
      <vt:lpstr>Positive Day 2 Low Temp with Precip</vt:lpstr>
      <vt:lpstr>Slide 19</vt:lpstr>
      <vt:lpstr>Negative Day 2 Low Temp with Precip</vt:lpstr>
      <vt:lpstr>Slide 21</vt:lpstr>
      <vt:lpstr>Equal Day 2 Low Temp with Precip</vt:lpstr>
      <vt:lpstr>Slide 23</vt:lpstr>
      <vt:lpstr>Positive Day 2 Avg Temp with Precip</vt:lpstr>
      <vt:lpstr>Slide 25</vt:lpstr>
      <vt:lpstr>Negative Day 2 Avg Temp with Precip</vt:lpstr>
      <vt:lpstr>Slide 27</vt:lpstr>
      <vt:lpstr>Equal Day 2 Avg Temp with Precip</vt:lpstr>
      <vt:lpstr>Slide 29</vt:lpstr>
      <vt:lpstr>Frontal Passage</vt:lpstr>
      <vt:lpstr>Cold Front (Change in Max Temp)</vt:lpstr>
      <vt:lpstr>Warm Front (Change in Max Temp)</vt:lpstr>
      <vt:lpstr>Slide 33</vt:lpstr>
      <vt:lpstr>Slide 34</vt:lpstr>
      <vt:lpstr>Extreme Daily Changes  (Day 2 compared to Day 1)</vt:lpstr>
      <vt:lpstr>Slide 36</vt:lpstr>
      <vt:lpstr>Slide 37</vt:lpstr>
      <vt:lpstr>Slide 38</vt:lpstr>
      <vt:lpstr>Slide 39</vt:lpstr>
      <vt:lpstr>Final Thoughts (Fun Facts)</vt:lpstr>
      <vt:lpstr>Final Thoughts</vt:lpstr>
      <vt:lpstr>Thank You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mr sulu</cp:lastModifiedBy>
  <cp:revision>132</cp:revision>
  <dcterms:created xsi:type="dcterms:W3CDTF">2010-07-28T05:37:11Z</dcterms:created>
  <dcterms:modified xsi:type="dcterms:W3CDTF">2010-08-12T22:25:01Z</dcterms:modified>
</cp:coreProperties>
</file>