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269" r:id="rId2"/>
    <p:sldId id="382" r:id="rId3"/>
    <p:sldId id="272" r:id="rId4"/>
    <p:sldId id="274" r:id="rId5"/>
    <p:sldId id="273" r:id="rId6"/>
    <p:sldId id="275" r:id="rId7"/>
    <p:sldId id="363" r:id="rId8"/>
    <p:sldId id="381" r:id="rId9"/>
    <p:sldId id="283" r:id="rId10"/>
    <p:sldId id="285" r:id="rId11"/>
    <p:sldId id="279" r:id="rId12"/>
    <p:sldId id="281" r:id="rId13"/>
    <p:sldId id="280" r:id="rId14"/>
    <p:sldId id="276" r:id="rId15"/>
    <p:sldId id="277" r:id="rId16"/>
    <p:sldId id="282" r:id="rId17"/>
    <p:sldId id="278" r:id="rId18"/>
    <p:sldId id="286" r:id="rId19"/>
    <p:sldId id="287" r:id="rId20"/>
    <p:sldId id="288" r:id="rId21"/>
    <p:sldId id="290" r:id="rId22"/>
    <p:sldId id="270" r:id="rId23"/>
    <p:sldId id="289" r:id="rId24"/>
    <p:sldId id="374" r:id="rId25"/>
    <p:sldId id="301" r:id="rId26"/>
    <p:sldId id="340" r:id="rId27"/>
    <p:sldId id="347" r:id="rId28"/>
    <p:sldId id="293" r:id="rId29"/>
    <p:sldId id="346" r:id="rId30"/>
    <p:sldId id="345" r:id="rId31"/>
    <p:sldId id="344" r:id="rId32"/>
    <p:sldId id="343" r:id="rId33"/>
    <p:sldId id="300" r:id="rId34"/>
    <p:sldId id="342" r:id="rId35"/>
    <p:sldId id="341" r:id="rId36"/>
    <p:sldId id="299" r:id="rId37"/>
    <p:sldId id="296" r:id="rId38"/>
    <p:sldId id="348" r:id="rId39"/>
    <p:sldId id="294" r:id="rId40"/>
    <p:sldId id="298" r:id="rId41"/>
    <p:sldId id="356" r:id="rId42"/>
    <p:sldId id="317" r:id="rId43"/>
    <p:sldId id="316" r:id="rId44"/>
    <p:sldId id="315" r:id="rId45"/>
    <p:sldId id="314" r:id="rId46"/>
    <p:sldId id="313" r:id="rId47"/>
    <p:sldId id="323" r:id="rId48"/>
    <p:sldId id="322" r:id="rId49"/>
    <p:sldId id="321" r:id="rId50"/>
    <p:sldId id="320" r:id="rId51"/>
    <p:sldId id="319" r:id="rId52"/>
    <p:sldId id="324" r:id="rId53"/>
    <p:sldId id="364" r:id="rId54"/>
    <p:sldId id="365" r:id="rId55"/>
    <p:sldId id="366" r:id="rId56"/>
    <p:sldId id="367" r:id="rId57"/>
    <p:sldId id="368" r:id="rId58"/>
    <p:sldId id="369" r:id="rId59"/>
    <p:sldId id="310" r:id="rId60"/>
    <p:sldId id="309" r:id="rId61"/>
    <p:sldId id="302" r:id="rId62"/>
    <p:sldId id="303" r:id="rId63"/>
    <p:sldId id="325" r:id="rId64"/>
    <p:sldId id="333" r:id="rId65"/>
    <p:sldId id="331" r:id="rId66"/>
    <p:sldId id="332" r:id="rId67"/>
    <p:sldId id="330" r:id="rId68"/>
    <p:sldId id="329" r:id="rId69"/>
    <p:sldId id="328" r:id="rId70"/>
    <p:sldId id="360" r:id="rId71"/>
    <p:sldId id="359" r:id="rId72"/>
    <p:sldId id="361" r:id="rId73"/>
    <p:sldId id="327" r:id="rId74"/>
    <p:sldId id="357" r:id="rId75"/>
    <p:sldId id="292" r:id="rId76"/>
    <p:sldId id="350" r:id="rId77"/>
    <p:sldId id="339" r:id="rId78"/>
    <p:sldId id="353" r:id="rId79"/>
    <p:sldId id="354" r:id="rId80"/>
    <p:sldId id="352" r:id="rId81"/>
    <p:sldId id="334" r:id="rId82"/>
    <p:sldId id="338" r:id="rId83"/>
    <p:sldId id="337" r:id="rId84"/>
    <p:sldId id="336" r:id="rId85"/>
    <p:sldId id="335" r:id="rId86"/>
    <p:sldId id="362" r:id="rId87"/>
    <p:sldId id="358" r:id="rId88"/>
    <p:sldId id="373" r:id="rId89"/>
    <p:sldId id="372" r:id="rId90"/>
    <p:sldId id="375" r:id="rId91"/>
    <p:sldId id="371" r:id="rId92"/>
    <p:sldId id="376" r:id="rId93"/>
    <p:sldId id="377" r:id="rId94"/>
    <p:sldId id="380" r:id="rId95"/>
    <p:sldId id="268" r:id="rId96"/>
    <p:sldId id="370" r:id="rId9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03" autoAdjust="0"/>
  </p:normalViewPr>
  <p:slideViewPr>
    <p:cSldViewPr>
      <p:cViewPr varScale="1">
        <p:scale>
          <a:sx n="76" d="100"/>
          <a:sy n="76" d="100"/>
        </p:scale>
        <p:origin x="-139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822"/>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2470E7-6F2B-4A78-B3EF-222202A7F4BA}" type="datetimeFigureOut">
              <a:rPr lang="en-US" smtClean="0"/>
              <a:pPr/>
              <a:t>8/13/2010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2EB342-3772-4D0F-884F-1C3B1E1B553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Collaboration between Storm Chasers and Local NWS Offices – How chasers can help local NWS offices</a:t>
            </a:r>
            <a:r>
              <a:rPr lang="en-US" baseline="0" dirty="0" smtClean="0"/>
              <a:t> even more.</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2004 collaboration between chasers and WFO Pueblo could</a:t>
            </a:r>
            <a:r>
              <a:rPr lang="en-US" baseline="0" dirty="0" smtClean="0"/>
              <a:t> have been better.  This video shot be Roger Hill was received in the Spring of 2005.  It was used in spotter training in 2006.  There was no real time or post-episode conversations.  </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tornado and RFD occurred in southern</a:t>
            </a:r>
            <a:r>
              <a:rPr lang="en-US" baseline="0" dirty="0" smtClean="0"/>
              <a:t> Bent County.  In the 35 square mile area above, there were two houses, the </a:t>
            </a:r>
            <a:r>
              <a:rPr lang="en-US" baseline="0" dirty="0" err="1" smtClean="0"/>
              <a:t>Crandells</a:t>
            </a:r>
            <a:r>
              <a:rPr lang="en-US" baseline="0" dirty="0" smtClean="0"/>
              <a:t> and another a few miles south.  The </a:t>
            </a:r>
            <a:r>
              <a:rPr lang="en-US" baseline="0" dirty="0" err="1" smtClean="0"/>
              <a:t>Crandell’s</a:t>
            </a:r>
            <a:r>
              <a:rPr lang="en-US" baseline="0" dirty="0" smtClean="0"/>
              <a:t> house was in the cross-hairs of either the tornado or RFD.</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EF2 damage occurred on the </a:t>
            </a:r>
            <a:r>
              <a:rPr lang="en-US" dirty="0" err="1" smtClean="0"/>
              <a:t>Crandell’s</a:t>
            </a:r>
            <a:r>
              <a:rPr lang="en-US" dirty="0" smtClean="0"/>
              <a:t> property.  Without this direct hit, it would have</a:t>
            </a:r>
            <a:r>
              <a:rPr lang="en-US" baseline="0" dirty="0" smtClean="0"/>
              <a:t> been difficult to figure out a precise location of the tornado, and impossible to assign an EF number other than 0.</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photo was taken several hundred feet above the feature at a distance of over 25 miles.  It would have been difficult to determine an exact location of this short-lived</a:t>
            </a:r>
            <a:r>
              <a:rPr lang="en-US" baseline="0" dirty="0" smtClean="0"/>
              <a:t> tornado.</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tornado occurred over open country between Alamosa and the Great Sand Dunes in the San Luis Valley, a high, desert valley in south</a:t>
            </a:r>
            <a:r>
              <a:rPr lang="en-US" baseline="0" dirty="0" smtClean="0"/>
              <a:t> central Colorado.</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20 square</a:t>
            </a:r>
            <a:r>
              <a:rPr lang="en-US" baseline="0" dirty="0" smtClean="0"/>
              <a:t> mile area, there are a few dirt roads and grazing land for cattle and bison.  But, notice the small horizontal “line” just to the left the yellow push pin.</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tornado hit the only man-made object in</a:t>
            </a:r>
            <a:r>
              <a:rPr lang="en-US" baseline="0" dirty="0" smtClean="0"/>
              <a:t> the immediate area, a seasonal mobile home.  This enabled a precise location of the event, and a rating of EF1.</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WFO Pueblo has been</a:t>
            </a:r>
            <a:r>
              <a:rPr lang="en-US" baseline="0" dirty="0" smtClean="0"/>
              <a:t> using Spotter Network since 2006 for location of spotters/chasers in our CWA, and it has been a very effective collaboration tool.  As you know, chasers are given a contact phone number for the local WFO when he or she submits a report.   We also tap into Severe Studios live streaming video.</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Tornado</a:t>
            </a:r>
            <a:r>
              <a:rPr lang="en-US" baseline="0" dirty="0" smtClean="0"/>
              <a:t> Videos as well.  Sometimes a chaser will be in contact with a person who is logged into NWS Chat, and reports are relayed in that manner.</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Occasionally, WFO Pueblo will get phone calls from chasers on our severe weather line.</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2010 has been a particularly challenging</a:t>
            </a:r>
            <a:r>
              <a:rPr lang="en-US" baseline="0" dirty="0" smtClean="0"/>
              <a:t> season across the WFO Pueblo CWA.  Surely, this is routine for some WFOs across the central US.  On April 22</a:t>
            </a:r>
            <a:r>
              <a:rPr lang="en-US" baseline="30000" dirty="0" smtClean="0"/>
              <a:t>nd</a:t>
            </a:r>
            <a:r>
              <a:rPr lang="en-US" baseline="0" dirty="0" smtClean="0"/>
              <a:t>, one cyclic </a:t>
            </a:r>
            <a:r>
              <a:rPr lang="en-US" baseline="0" dirty="0" err="1" smtClean="0"/>
              <a:t>supercell</a:t>
            </a:r>
            <a:r>
              <a:rPr lang="en-US" baseline="0" dirty="0" smtClean="0"/>
              <a:t> produced 13 tornadoes with the </a:t>
            </a:r>
            <a:r>
              <a:rPr lang="en-US" baseline="0" dirty="0" err="1" smtClean="0"/>
              <a:t>mesocyclone</a:t>
            </a:r>
            <a:r>
              <a:rPr lang="en-US" baseline="0" dirty="0" smtClean="0"/>
              <a:t> and on the storm’s east edge.  On May 25</a:t>
            </a:r>
            <a:r>
              <a:rPr lang="en-US" baseline="30000" dirty="0" smtClean="0"/>
              <a:t>th</a:t>
            </a:r>
            <a:r>
              <a:rPr lang="en-US" baseline="0" dirty="0" smtClean="0"/>
              <a:t>, an amazing </a:t>
            </a:r>
            <a:r>
              <a:rPr lang="en-US" baseline="0" dirty="0" err="1" smtClean="0"/>
              <a:t>landspout</a:t>
            </a:r>
            <a:r>
              <a:rPr lang="en-US" baseline="0" dirty="0" smtClean="0"/>
              <a:t> fest  occurred over Kiowa County, producing 12 </a:t>
            </a:r>
            <a:r>
              <a:rPr lang="en-US" baseline="0" dirty="0" err="1" smtClean="0"/>
              <a:t>landspouts</a:t>
            </a:r>
            <a:r>
              <a:rPr lang="en-US" baseline="0" dirty="0" smtClean="0"/>
              <a:t> and one </a:t>
            </a:r>
            <a:r>
              <a:rPr lang="en-US" baseline="0" dirty="0" err="1" smtClean="0"/>
              <a:t>mesocyclone</a:t>
            </a:r>
            <a:r>
              <a:rPr lang="en-US" baseline="0" dirty="0" smtClean="0"/>
              <a:t> tornado.  On May 31</a:t>
            </a:r>
            <a:r>
              <a:rPr lang="en-US" baseline="30000" dirty="0" smtClean="0"/>
              <a:t>st</a:t>
            </a:r>
            <a:r>
              <a:rPr lang="en-US" baseline="0" dirty="0" smtClean="0"/>
              <a:t>, Memorial Day, a day to remember, three tornadoes occurred with a very slow moving </a:t>
            </a:r>
            <a:r>
              <a:rPr lang="en-US" baseline="0" dirty="0" err="1" smtClean="0"/>
              <a:t>supercell</a:t>
            </a:r>
            <a:r>
              <a:rPr lang="en-US" baseline="0" dirty="0" smtClean="0"/>
              <a:t> across Baca County.  Without the assists of several storm chasers, these episodes would have been very difficult to piece together in a timely fashion.</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say that because local WFOs are “required”</a:t>
            </a:r>
            <a:r>
              <a:rPr lang="en-US" baseline="0" dirty="0" smtClean="0"/>
              <a:t> to get a News Story posted on their Web sites as soon as possible after an episode has occurred.  Initially, there is usually an somewhat incomplete account of the episode, then more details are added after the TSI (tornado scene investigation) takes place.  </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prolific </a:t>
            </a:r>
            <a:r>
              <a:rPr lang="en-US" dirty="0" err="1" smtClean="0"/>
              <a:t>supercell</a:t>
            </a:r>
            <a:r>
              <a:rPr lang="en-US" dirty="0" smtClean="0"/>
              <a:t> produced 13 tornadoes</a:t>
            </a:r>
            <a:r>
              <a:rPr lang="en-US" baseline="0" dirty="0" smtClean="0"/>
              <a:t> in just over two hours.  This was the first one, observed by hundreds of people near Las Animas, Colorado, and captured here by Scott Blair along US Highway 50 in Bent County.  Note the RFD cut to the east of the tornado.  You are looking west, and the storm was moving north-northeast.</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were numerous strong to severe storms in the area that day, with the most obvious to the left of center.</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was a</a:t>
            </a:r>
            <a:r>
              <a:rPr lang="en-US" baseline="0" dirty="0" smtClean="0"/>
              <a:t> velocity couplet on the SRM.</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fact, there were two couplets southeast of Las Animas, the stronger one (greater than 100 </a:t>
            </a:r>
            <a:r>
              <a:rPr lang="en-US" dirty="0" err="1" smtClean="0"/>
              <a:t>kts</a:t>
            </a:r>
            <a:r>
              <a:rPr lang="en-US" dirty="0" smtClean="0"/>
              <a:t> of shear) to the south of the weaker one. </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Indeed</a:t>
            </a:r>
            <a:r>
              <a:rPr lang="en-US" baseline="0" dirty="0" smtClean="0"/>
              <a:t> there were two separate tornadoes with the first </a:t>
            </a:r>
            <a:r>
              <a:rPr lang="en-US" baseline="0" dirty="0" err="1" smtClean="0"/>
              <a:t>tornadic</a:t>
            </a:r>
            <a:r>
              <a:rPr lang="en-US" baseline="0" dirty="0" smtClean="0"/>
              <a:t> cycle of the </a:t>
            </a:r>
            <a:r>
              <a:rPr lang="en-US" baseline="0" dirty="0" err="1" smtClean="0"/>
              <a:t>supercell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supercell</a:t>
            </a:r>
            <a:r>
              <a:rPr lang="en-US" dirty="0" smtClean="0"/>
              <a:t> continued</a:t>
            </a:r>
            <a:r>
              <a:rPr lang="en-US" baseline="0" dirty="0" smtClean="0"/>
              <a:t> to cycle through…and frequently volume scans would show velocity couplets.</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…and frequently velocity couplets would pop in and out on the SRM as time passed.</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few times during the life of the </a:t>
            </a:r>
            <a:r>
              <a:rPr lang="en-US" dirty="0" err="1" smtClean="0"/>
              <a:t>supercell</a:t>
            </a:r>
            <a:r>
              <a:rPr lang="en-US" dirty="0" smtClean="0"/>
              <a:t>, tornadoes were occurring</a:t>
            </a:r>
            <a:r>
              <a:rPr lang="en-US" baseline="0" dirty="0" smtClean="0"/>
              <a:t> simultaneously.  This was near the Bent-Kiowa County line.</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WFO</a:t>
            </a:r>
            <a:r>
              <a:rPr lang="en-US" baseline="0" dirty="0" smtClean="0"/>
              <a:t> Pueblo’s area of responsibility in Colorado – shaded blue.  A note to storm chasers.  A </a:t>
            </a:r>
            <a:r>
              <a:rPr lang="en-US" baseline="0" dirty="0" err="1" smtClean="0"/>
              <a:t>supercell</a:t>
            </a:r>
            <a:r>
              <a:rPr lang="en-US" baseline="0" dirty="0" smtClean="0"/>
              <a:t> can pass from our CWA to Boulder’s, to Goodland’s and back to ours as it moves east-southeast through Colorado.</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this point, in southern Kiowa County, the radar signature was quite</a:t>
            </a:r>
            <a:r>
              <a:rPr lang="en-US" baseline="0" dirty="0" smtClean="0"/>
              <a:t> impressive, showing a hook, and nice BWER.  </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34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gate-to-gate</a:t>
            </a:r>
            <a:r>
              <a:rPr lang="en-US" baseline="0" dirty="0" smtClean="0"/>
              <a:t> shear of over 100 </a:t>
            </a:r>
            <a:r>
              <a:rPr lang="en-US" baseline="0" dirty="0" err="1" smtClean="0"/>
              <a:t>kts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35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was the resultant tornado, and the only one that damaged</a:t>
            </a:r>
            <a:r>
              <a:rPr lang="en-US" baseline="0" dirty="0" smtClean="0"/>
              <a:t> anything man-made.</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the help</a:t>
            </a:r>
            <a:r>
              <a:rPr lang="en-US" baseline="0" dirty="0" smtClean="0"/>
              <a:t> of storm chaser Scott Blair’s account, local law enforcement, and a chance meeting with a telephone repairman on a county road in south central Kiowa County, the WCM located this small depression-era storage barn.</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Scott was especially helpful, because he is a</a:t>
            </a:r>
            <a:r>
              <a:rPr lang="en-US" baseline="0" dirty="0" smtClean="0"/>
              <a:t> NWS employee.  He is sensitive to our needs, both from real-time reporting and post-episode description aspects.  Scott </a:t>
            </a:r>
            <a:r>
              <a:rPr lang="en-US" baseline="0" dirty="0" err="1" smtClean="0"/>
              <a:t>Currens</a:t>
            </a:r>
            <a:r>
              <a:rPr lang="en-US" baseline="0" dirty="0" smtClean="0"/>
              <a:t> also provided some very detailed descriptions and photos of the episode.</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38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that detailed, accurate information, we were able to put together a very accurate account of the episode</a:t>
            </a:r>
            <a:r>
              <a:rPr lang="en-US" baseline="0" dirty="0" smtClean="0"/>
              <a:t> on April 22</a:t>
            </a:r>
            <a:r>
              <a:rPr lang="en-US" baseline="30000" dirty="0" smtClean="0"/>
              <a:t>nd</a:t>
            </a:r>
            <a:r>
              <a:rPr lang="en-US" baseline="0" dirty="0" smtClean="0"/>
              <a:t>, consisting of five tornadoes over open country of Bent County…</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39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eight more tornadoes</a:t>
            </a:r>
            <a:r>
              <a:rPr lang="en-US" baseline="0" dirty="0" smtClean="0"/>
              <a:t> over mostly open country of central Kiowa County.</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40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May 25</a:t>
            </a:r>
            <a:r>
              <a:rPr lang="en-US" baseline="30000" dirty="0" smtClean="0"/>
              <a:t>th</a:t>
            </a:r>
            <a:r>
              <a:rPr lang="en-US" dirty="0" smtClean="0"/>
              <a:t>, 15 tornadoes occurred over Kiowa and Baca Counties.  Twelve of those tornadoes were </a:t>
            </a:r>
            <a:r>
              <a:rPr lang="en-US" dirty="0" err="1" smtClean="0"/>
              <a:t>landspouts</a:t>
            </a:r>
            <a:r>
              <a:rPr lang="en-US" dirty="0" smtClean="0"/>
              <a:t>.</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41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very strong storm,</a:t>
            </a:r>
            <a:r>
              <a:rPr lang="en-US" baseline="0" dirty="0" smtClean="0"/>
              <a:t> mostly on the Kansas side of the state line developed, and was moving northward.  We always look for the possibility of back-building into our CWA in these kinds of situations.</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42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was little indication, either from our radar, or Kansas radars of rotation with this storm with this volume scan.  There was a Severe Thunderstorm Watch in effect for that area.</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43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p:spPr>
        <p:txBody>
          <a:bodyPr/>
          <a:lstStyle/>
          <a:p>
            <a:r>
              <a:rPr lang="en-US" dirty="0" smtClean="0"/>
              <a:t>The National Weather Service office in Pueblo is responsible for the Upper Arkansas Valley, and south central and southeast Colorado…around 32,000 square miles.  Elevation</a:t>
            </a:r>
            <a:r>
              <a:rPr lang="en-US" baseline="0" dirty="0" smtClean="0"/>
              <a:t> range is from 3300 feet to 14,440 feet.  The majority of severe weather occurs from the Interstate 25 corridor eastward.</a:t>
            </a:r>
            <a:endParaRPr lang="en-US" dirty="0" smtClean="0"/>
          </a:p>
        </p:txBody>
      </p:sp>
      <p:sp>
        <p:nvSpPr>
          <p:cNvPr id="191492" name="Slide Number Placeholder 3"/>
          <p:cNvSpPr>
            <a:spLocks noGrp="1"/>
          </p:cNvSpPr>
          <p:nvPr>
            <p:ph type="sldNum" sz="quarter" idx="5"/>
          </p:nvPr>
        </p:nvSpPr>
        <p:spPr>
          <a:noFill/>
        </p:spPr>
        <p:txBody>
          <a:bodyPr/>
          <a:lstStyle/>
          <a:p>
            <a:fld id="{3E03B606-5ECA-42A0-AA58-66184FC27A51}"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Minutes later, a line of convection was developing to the west and southwest of the now severe cell in Kansas.  At this point</a:t>
            </a:r>
            <a:r>
              <a:rPr lang="en-US" baseline="0" dirty="0" smtClean="0"/>
              <a:t> WFO Pueblo issued a severe thunderstorm warning for far eastern Kiowa County, with the areas in and around the small town of Towner in the cross-hairs.</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44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was no evidence of strong rotation on the SRM in Colorado.</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45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few minutes later, the reflectivity over</a:t>
            </a:r>
            <a:r>
              <a:rPr lang="en-US" baseline="0" dirty="0" smtClean="0"/>
              <a:t> </a:t>
            </a:r>
            <a:r>
              <a:rPr lang="en-US" dirty="0" smtClean="0"/>
              <a:t>the area south and west of Towner intensified some, and we felt very good about the SVR we had issued.</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46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SRM display did not</a:t>
            </a:r>
            <a:r>
              <a:rPr lang="en-US" baseline="0" dirty="0" smtClean="0"/>
              <a:t> show anything obvious in Colorado.  In actual fact, the first </a:t>
            </a:r>
            <a:r>
              <a:rPr lang="en-US" baseline="0" dirty="0" err="1" smtClean="0"/>
              <a:t>landspout</a:t>
            </a:r>
            <a:r>
              <a:rPr lang="en-US" baseline="0" dirty="0" smtClean="0"/>
              <a:t> was about to form, and another would occur shortly after.  At approximately 3:40 p.m. a call came into our office, relayed via law enforcement of a tornado southwest of Towner.  Several other calls came in shortly after that of more than one tornado, some claiming one was in Prowers County.  At 3:44 p.m. WFO Pueblo issued a tornado warning. </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47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Thereafter, the storm intensified southwest of Towner, and the </a:t>
            </a:r>
            <a:r>
              <a:rPr lang="en-US" dirty="0" err="1" smtClean="0"/>
              <a:t>spoutfest</a:t>
            </a:r>
            <a:r>
              <a:rPr lang="en-US" baseline="0" dirty="0" smtClean="0"/>
              <a:t> was on…</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48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SRM showed no</a:t>
            </a:r>
            <a:r>
              <a:rPr lang="en-US" baseline="0" dirty="0" smtClean="0"/>
              <a:t> strong rotations…not surprising, since the tornadoes were non-</a:t>
            </a:r>
            <a:r>
              <a:rPr lang="en-US" baseline="0" dirty="0" err="1" smtClean="0"/>
              <a:t>mesocyclonic</a:t>
            </a:r>
            <a:r>
              <a:rPr lang="en-US" baseline="0" dirty="0" smtClean="0"/>
              <a:t>, and the radar beam was nearly two miles above ground level.</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49</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spoutfest</a:t>
            </a:r>
            <a:r>
              <a:rPr lang="en-US" baseline="0" dirty="0" smtClean="0"/>
              <a:t> occurred along the reflectivity gradient to the southeast of the higher </a:t>
            </a:r>
            <a:r>
              <a:rPr lang="en-US" baseline="0" dirty="0" err="1" smtClean="0"/>
              <a:t>reflectivities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50</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this time, the </a:t>
            </a:r>
            <a:r>
              <a:rPr lang="en-US" dirty="0" err="1" smtClean="0"/>
              <a:t>spoutfest</a:t>
            </a:r>
            <a:r>
              <a:rPr lang="en-US" dirty="0" smtClean="0"/>
              <a:t> was winding down.</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51</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was a continued threat of </a:t>
            </a:r>
            <a:r>
              <a:rPr lang="en-US" baseline="0" dirty="0" err="1" smtClean="0"/>
              <a:t>landspouts</a:t>
            </a:r>
            <a:r>
              <a:rPr lang="en-US" baseline="0" dirty="0" smtClean="0"/>
              <a:t> and </a:t>
            </a:r>
            <a:r>
              <a:rPr lang="en-US" baseline="0" dirty="0" err="1" smtClean="0"/>
              <a:t>mesocyclone</a:t>
            </a:r>
            <a:r>
              <a:rPr lang="en-US" baseline="0" dirty="0" smtClean="0"/>
              <a:t> tornadoes.</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52</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shows dissipating </a:t>
            </a:r>
            <a:r>
              <a:rPr lang="en-US" dirty="0" err="1" smtClean="0"/>
              <a:t>landspout</a:t>
            </a:r>
            <a:r>
              <a:rPr lang="en-US" dirty="0" smtClean="0"/>
              <a:t> lower left, and wall cloud center.</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56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initial call in of a tornado was by videographer/chaser Jim Reed.  Here is his video of eight</a:t>
            </a:r>
            <a:r>
              <a:rPr lang="en-US" baseline="0" dirty="0" smtClean="0"/>
              <a:t> </a:t>
            </a:r>
            <a:r>
              <a:rPr lang="en-US" baseline="0" dirty="0" err="1" smtClean="0"/>
              <a:t>landspouts</a:t>
            </a:r>
            <a:r>
              <a:rPr lang="en-US" baseline="0" dirty="0" smtClean="0"/>
              <a:t> and a likely </a:t>
            </a:r>
            <a:r>
              <a:rPr lang="en-US" baseline="0" dirty="0" err="1" smtClean="0"/>
              <a:t>mesocyclone</a:t>
            </a:r>
            <a:r>
              <a:rPr lang="en-US" baseline="0" dirty="0" smtClean="0"/>
              <a:t> tornado.</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58</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initial local storm reports, all estimates, put the tornadoes just</a:t>
            </a:r>
            <a:r>
              <a:rPr lang="en-US" baseline="0" dirty="0" smtClean="0"/>
              <a:t> south of highway 96.</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60</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best estimates of the locations of the </a:t>
            </a:r>
            <a:r>
              <a:rPr lang="en-US" dirty="0" err="1" smtClean="0"/>
              <a:t>landspouts</a:t>
            </a:r>
            <a:r>
              <a:rPr lang="en-US" dirty="0" smtClean="0"/>
              <a:t> thanks to videographer Jim Reed’s account.</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61</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Close-up of the probable locations of eight</a:t>
            </a:r>
            <a:r>
              <a:rPr lang="en-US" baseline="0" dirty="0" smtClean="0"/>
              <a:t> of the tornadoes.</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62</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Later that evening…a long-lived</a:t>
            </a:r>
            <a:r>
              <a:rPr lang="en-US" baseline="0" dirty="0" smtClean="0"/>
              <a:t> </a:t>
            </a:r>
            <a:r>
              <a:rPr lang="en-US" baseline="0" dirty="0" err="1" smtClean="0"/>
              <a:t>supercell</a:t>
            </a:r>
            <a:r>
              <a:rPr lang="en-US" baseline="0" dirty="0" smtClean="0"/>
              <a:t> drifted across the Colorado- Kansas border…then</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63</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Began moving northwest back into Baca County.</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64</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storm continued to track to the northwest.</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65</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was no strong velocity couplet observed on our radar or surrounding radars.  This location is more than or close to 100 miles distance from any NWS radar.</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66</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storm was rotating, but a tight couplet was not observed.</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67</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 the event, Roger Hill called WFO Pueblo with the report of a</a:t>
            </a:r>
            <a:r>
              <a:rPr lang="en-US" baseline="0" dirty="0" smtClean="0"/>
              <a:t> tornado at Bartlett, CO.  A subsequent follow-up with Roger yielded very detailed information of two tornadoes encountered in and near Bartlett.   Roger’s account made it relatively easy for the WCM to piece together the event.  Residents and ranchers in that immediate vicinity were found and contacted.  Descriptions of the event and photos were shared with WFO Pueblo.</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68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a:t>
            </a:r>
            <a:r>
              <a:rPr lang="en-US" baseline="0" dirty="0" smtClean="0"/>
              <a:t> Storm Data…the official severe weather database of the NWS…we need to provide the most detailed, accurate information on hail, wind, and tornadoes possible.  The database is used by a variety of customers, including researchers, insurance companies, other private businesses, etc.</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addition, b</a:t>
            </a:r>
            <a:r>
              <a:rPr lang="en-US" baseline="0" dirty="0" smtClean="0"/>
              <a:t>y looking at the Google Earth display, the WCM could reference roads and landmarks, and could intelligently carry on a conversation with the people affected by the tornadoes.  One result was the map above.</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69</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WCM had conversation with the family affected by the first tornado, on the southeast corner of US Highway 160 and CR 51.</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70</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Google Earth street view was used to better visualize the mobile home that was damaged</a:t>
            </a:r>
            <a:r>
              <a:rPr lang="en-US" baseline="0" dirty="0" smtClean="0"/>
              <a:t> by the EF0 tornado.</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71</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the help of Google Earth, conversations with ranch owners helped to reconstruct the path of the second, larger tornado.  The cottonwood trees damaged were easily seen on GE, in the Bear Creek arroyo.</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72</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a:t>
            </a:r>
            <a:r>
              <a:rPr lang="en-US" baseline="0" dirty="0" smtClean="0"/>
              <a:t>300-yard wide swath of damage to cottonwood trees was created by the EF1 tornado. </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73</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Memorial Day, a long-lasting </a:t>
            </a:r>
            <a:r>
              <a:rPr lang="en-US" dirty="0" err="1" smtClean="0"/>
              <a:t>supercell</a:t>
            </a:r>
            <a:r>
              <a:rPr lang="en-US" dirty="0" smtClean="0"/>
              <a:t> across</a:t>
            </a:r>
            <a:r>
              <a:rPr lang="en-US" baseline="0" dirty="0" smtClean="0"/>
              <a:t> Baca County, was labeled by some chasers as…</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74</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supercell</a:t>
            </a:r>
            <a:r>
              <a:rPr lang="en-US" dirty="0" smtClean="0"/>
              <a:t> developed shortly after Noon.  Around 3 p.m. it kicked into overdrive…</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76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Gate-to-gate shear of 110 </a:t>
            </a:r>
            <a:r>
              <a:rPr lang="en-US" dirty="0" err="1" smtClean="0"/>
              <a:t>kts</a:t>
            </a:r>
            <a:r>
              <a:rPr lang="en-US" dirty="0" smtClean="0"/>
              <a:t> was observed on KPUX radar, impressive since the beam</a:t>
            </a:r>
            <a:r>
              <a:rPr lang="en-US" baseline="0" dirty="0" smtClean="0"/>
              <a:t> was two miles above ground level.</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77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Storm chasers by the scores targeted this small area, since it was the only area </a:t>
            </a:r>
            <a:r>
              <a:rPr lang="en-US" dirty="0" err="1" smtClean="0"/>
              <a:t>outlooked</a:t>
            </a:r>
            <a:r>
              <a:rPr lang="en-US" dirty="0" smtClean="0"/>
              <a:t> that day over the plains.  Two tornadoes occurred southwest of Pritchett, Colorado, captured here by Brian </a:t>
            </a:r>
            <a:r>
              <a:rPr lang="en-US" dirty="0" err="1" smtClean="0"/>
              <a:t>Morganti</a:t>
            </a:r>
            <a:r>
              <a:rPr lang="en-US" dirty="0" smtClean="0"/>
              <a:t>…</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78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Mike </a:t>
            </a:r>
            <a:r>
              <a:rPr lang="en-US" dirty="0" err="1" smtClean="0"/>
              <a:t>Umscheid</a:t>
            </a:r>
            <a:r>
              <a:rPr lang="en-US" dirty="0" smtClean="0"/>
              <a:t>.</a:t>
            </a:r>
            <a:r>
              <a:rPr lang="en-US" baseline="0" dirty="0" smtClean="0"/>
              <a:t>  The one on the left lasted 22 minutes…and had a path only around three miles long.</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79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a:t>
            </a:r>
            <a:r>
              <a:rPr lang="en-US" baseline="0" dirty="0" smtClean="0"/>
              <a:t> Storm Data…the official severe weather database of the NWS…we need to provide the most detailed, accurate information on hail, wind, and tornadoes possible.  The database is used by a variety of customers, including researchers, insurance companies, other private businesses, etc.</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8</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 short clip from Roger Hill</a:t>
            </a:r>
            <a:r>
              <a:rPr lang="en-US" baseline="0" dirty="0" smtClean="0"/>
              <a:t> near the intersection of CR 10 and US Highway 160.</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80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Path length around three miles. The greatest width was close</a:t>
            </a:r>
            <a:r>
              <a:rPr lang="en-US" baseline="0" dirty="0" smtClean="0"/>
              <a:t> to 400 yards.  As the circulation crossed US Highway 160 14 power poles were taken down.</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81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Three hours later the </a:t>
            </a:r>
            <a:r>
              <a:rPr lang="en-US" dirty="0" err="1" smtClean="0"/>
              <a:t>supercell</a:t>
            </a:r>
            <a:r>
              <a:rPr lang="en-US" dirty="0" smtClean="0"/>
              <a:t> had moved only</a:t>
            </a:r>
            <a:r>
              <a:rPr lang="en-US" baseline="0" dirty="0" smtClean="0"/>
              <a:t> around 20 miles to the southeast.  Hail up to baseball size was occurring, and it continually cycled, but did not produce another tornado until 6:09 p.m., south of Campo, Colorado.</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82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gate-to-gate shear was around 110 </a:t>
            </a:r>
            <a:r>
              <a:rPr lang="en-US" dirty="0" err="1" smtClean="0"/>
              <a:t>kts</a:t>
            </a:r>
            <a:r>
              <a:rPr lang="en-US" dirty="0" smtClean="0"/>
              <a:t>, observed at 13,000 feet above ground level on the KPUX radar.</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83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Around this time,</a:t>
            </a:r>
            <a:r>
              <a:rPr lang="en-US" baseline="0" dirty="0" smtClean="0"/>
              <a:t> the magnificent tornado cross US Highway 287 between the state line and Campo.</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84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Gate-to-gate shear at 13,000 feet above ground level was 110</a:t>
            </a:r>
            <a:r>
              <a:rPr lang="en-US" baseline="0" dirty="0" smtClean="0"/>
              <a:t> </a:t>
            </a:r>
            <a:r>
              <a:rPr lang="en-US" baseline="0" dirty="0" err="1" smtClean="0"/>
              <a:t>kts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85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Thanks to follow up conversations with storm chasers, written correspondence, and great video, a very accurate time-line and description of the event was compiled</a:t>
            </a:r>
            <a:r>
              <a:rPr lang="en-US" baseline="0" dirty="0" smtClean="0"/>
              <a:t> by the WCM.  A storm damage survey was also conducted by the MIC and WCM the followed morning.</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86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remarkable time lapse (25x) of </a:t>
            </a:r>
            <a:r>
              <a:rPr lang="en-US" dirty="0" err="1" smtClean="0"/>
              <a:t>tornadogenesis</a:t>
            </a:r>
            <a:r>
              <a:rPr lang="en-US" dirty="0" smtClean="0"/>
              <a:t> was made available on You Tube by </a:t>
            </a:r>
            <a:r>
              <a:rPr lang="en-US" dirty="0" err="1" smtClean="0"/>
              <a:t>Janek</a:t>
            </a:r>
            <a:r>
              <a:rPr lang="en-US" dirty="0" smtClean="0"/>
              <a:t> Zimmer.</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87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Power poles and a couple of windmills were affected by this EF2 tornado…</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88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well</a:t>
            </a:r>
            <a:r>
              <a:rPr lang="en-US" baseline="0" dirty="0" smtClean="0"/>
              <a:t> as a small outbuilding which was rolled to the north by the eastern side of the tornado circulation.</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89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Back in the ‘90s, detailed information on tornadoes was</a:t>
            </a:r>
            <a:r>
              <a:rPr lang="en-US" baseline="0" dirty="0" smtClean="0"/>
              <a:t> hit and miss.  In this case classic and HP </a:t>
            </a:r>
            <a:r>
              <a:rPr lang="en-US" baseline="0" dirty="0" err="1" smtClean="0"/>
              <a:t>supercells</a:t>
            </a:r>
            <a:r>
              <a:rPr lang="en-US" baseline="0" dirty="0" smtClean="0"/>
              <a:t> produced several tornadoes across southeast Colorado before and after nightfall.  Descriptions of tornado occurrences were sketchy, except were short damage paths were recognized.  There was much guess work that went into the descriptions of the events.</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tornado season waned in June and July…here’s what I did and am doing.</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90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my ideal world, it would be easier for the</a:t>
            </a:r>
            <a:r>
              <a:rPr lang="en-US" baseline="0" dirty="0" smtClean="0"/>
              <a:t> WCM to have information pushed to him/her than to have to go fishing for information during the followings days.</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92</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my ideal world, it would be easier for the</a:t>
            </a:r>
            <a:r>
              <a:rPr lang="en-US" baseline="0" dirty="0" smtClean="0"/>
              <a:t> WCM to have information pushed to him/her than to have to go fishing for information during the followings days.</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93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Nice HP </a:t>
            </a:r>
            <a:r>
              <a:rPr lang="en-US" dirty="0" err="1" smtClean="0"/>
              <a:t>supercell</a:t>
            </a:r>
            <a:r>
              <a:rPr lang="en-US" dirty="0" smtClean="0"/>
              <a:t> that produced damage near Las Animas in Bent County (slightly up from center).</a:t>
            </a:r>
            <a:endParaRPr lang="en-US" dirty="0"/>
          </a:p>
        </p:txBody>
      </p:sp>
      <p:sp>
        <p:nvSpPr>
          <p:cNvPr id="4" name="Slide Number Placeholder 3"/>
          <p:cNvSpPr>
            <a:spLocks noGrp="1"/>
          </p:cNvSpPr>
          <p:nvPr>
            <p:ph type="sldNum" sz="quarter" idx="10"/>
          </p:nvPr>
        </p:nvSpPr>
        <p:spPr/>
        <p:txBody>
          <a:bodyPr/>
          <a:lstStyle/>
          <a:p>
            <a:fld id="{932EB342-3772-4D0F-884F-1C3B1E1B553C}"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F56FAF-8CA9-4084-B668-36BAB843A63F}"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7FBB69-4326-491F-A640-D7084C7F151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566E92A-A0AB-4C31-912D-F5D031F7E45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1846BE1-90C0-40D7-A1CB-015C7C5C059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F53C3CD-E69A-49AA-9CB5-B0CB4D887CC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6BBE67F-9FF5-4F40-82E9-5133F5A8F27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7148D1F-C8E3-4594-A949-131D1E538493}"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E98870D-3A60-426C-BF21-6474A55A3D4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1F210E9-E87C-459E-AF88-C78BE94B06D6}"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4E4E87A-8EAF-49E1-8449-C902A14BFF9C}"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1A45767-DFE9-44BD-ADE1-E696C75A99C9}"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758E2AF-A89D-4AFD-8A8B-97AFA77EA9D9}" type="slidenum">
              <a:rPr lang="en-US"/>
              <a:pPr/>
              <a:t>‹#›</a:t>
            </a:fld>
            <a:endParaRPr lang="en-US"/>
          </a:p>
        </p:txBody>
      </p:sp>
      <p:pic>
        <p:nvPicPr>
          <p:cNvPr id="1031" name="Picture 7" descr="NOAA_tom"/>
          <p:cNvPicPr>
            <a:picLocks noChangeAspect="1" noChangeArrowheads="1"/>
          </p:cNvPicPr>
          <p:nvPr/>
        </p:nvPicPr>
        <p:blipFill>
          <a:blip r:embed="rId14" cstate="print"/>
          <a:srcRect/>
          <a:stretch>
            <a:fillRect/>
          </a:stretch>
        </p:blipFill>
        <p:spPr bwMode="auto">
          <a:xfrm>
            <a:off x="8223250" y="5943600"/>
            <a:ext cx="768350" cy="771525"/>
          </a:xfrm>
          <a:prstGeom prst="rect">
            <a:avLst/>
          </a:prstGeom>
          <a:noFill/>
        </p:spPr>
      </p:pic>
      <p:pic>
        <p:nvPicPr>
          <p:cNvPr id="1032" name="Picture 8" descr="NWS_tom"/>
          <p:cNvPicPr>
            <a:picLocks noChangeAspect="1" noChangeArrowheads="1"/>
          </p:cNvPicPr>
          <p:nvPr/>
        </p:nvPicPr>
        <p:blipFill>
          <a:blip r:embed="rId15" cstate="print"/>
          <a:srcRect/>
          <a:stretch>
            <a:fillRect/>
          </a:stretch>
        </p:blipFill>
        <p:spPr bwMode="auto">
          <a:xfrm>
            <a:off x="152400" y="5867400"/>
            <a:ext cx="847725" cy="866775"/>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ideo" Target="file:///C:\Movies\061604_bent_hill.mpg" TargetMode="Externa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video" Target="file:///C:\Movies\Reed_final.mpg" TargetMode="Externa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video" Target="file:///C:\Movies\baca_0525_3.mpg" TargetMode="External"/><Relationship Id="rId5" Type="http://schemas.openxmlformats.org/officeDocument/2006/relationships/image" Target="../media/image69.png"/><Relationship Id="rId4" Type="http://schemas.openxmlformats.org/officeDocument/2006/relationships/image" Target="../media/image68.jpeg"/></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xml"/><Relationship Id="rId1" Type="http://schemas.openxmlformats.org/officeDocument/2006/relationships/video" Target="file:///C:\Movies\baca_tor1_hill.mpg" TargetMode="External"/><Relationship Id="rId4" Type="http://schemas.openxmlformats.org/officeDocument/2006/relationships/image" Target="../media/image80.png"/></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xml"/><Relationship Id="rId1" Type="http://schemas.openxmlformats.org/officeDocument/2006/relationships/video" Target="file:///C:\Movies\campo_tl2.mpg" TargetMode="External"/><Relationship Id="rId4" Type="http://schemas.openxmlformats.org/officeDocument/2006/relationships/image" Target="../media/image87.png"/></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ud6.jpg"/>
          <p:cNvPicPr>
            <a:picLocks noChangeAspect="1"/>
          </p:cNvPicPr>
          <p:nvPr/>
        </p:nvPicPr>
        <p:blipFill>
          <a:blip r:embed="rId3" cstate="print"/>
          <a:stretch>
            <a:fillRect/>
          </a:stretch>
        </p:blipFill>
        <p:spPr>
          <a:xfrm>
            <a:off x="304800" y="152400"/>
            <a:ext cx="8534400" cy="5791200"/>
          </a:xfrm>
          <a:prstGeom prst="rect">
            <a:avLst/>
          </a:prstGeom>
          <a:ln w="38100">
            <a:solidFill>
              <a:schemeClr val="tx1"/>
            </a:solidFill>
          </a:ln>
        </p:spPr>
      </p:pic>
      <p:sp>
        <p:nvSpPr>
          <p:cNvPr id="15362" name="Rectangle 2"/>
          <p:cNvSpPr>
            <a:spLocks noGrp="1" noChangeArrowheads="1"/>
          </p:cNvSpPr>
          <p:nvPr>
            <p:ph type="ctrTitle"/>
          </p:nvPr>
        </p:nvSpPr>
        <p:spPr>
          <a:xfrm>
            <a:off x="1066800" y="533400"/>
            <a:ext cx="6781800" cy="2819400"/>
          </a:xfrm>
        </p:spPr>
        <p:txBody>
          <a:bodyPr/>
          <a:lstStyle/>
          <a:p>
            <a:r>
              <a:rPr lang="en-US" b="1" dirty="0" smtClean="0">
                <a:solidFill>
                  <a:srgbClr val="FFFF00"/>
                </a:solidFill>
                <a:effectLst>
                  <a:outerShdw blurRad="38100" dist="38100" dir="2700000" algn="tl">
                    <a:srgbClr val="000000">
                      <a:alpha val="43137"/>
                    </a:srgbClr>
                  </a:outerShdw>
                </a:effectLst>
              </a:rPr>
              <a:t>“Collaboration between Storm Chasers and Local NWS offices”</a:t>
            </a:r>
            <a:endParaRPr lang="en-US" b="1" dirty="0">
              <a:solidFill>
                <a:srgbClr val="FFFF00"/>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idx="1"/>
          </p:nvPr>
        </p:nvSpPr>
        <p:spPr>
          <a:xfrm>
            <a:off x="381000" y="4876800"/>
            <a:ext cx="8229600" cy="685800"/>
          </a:xfrm>
        </p:spPr>
        <p:txBody>
          <a:bodyPr/>
          <a:lstStyle/>
          <a:p>
            <a:r>
              <a:rPr lang="en-US" b="1" dirty="0" smtClean="0">
                <a:solidFill>
                  <a:schemeClr val="bg1"/>
                </a:solidFill>
                <a:effectLst>
                  <a:outerShdw blurRad="38100" dist="38100" dir="2700000" algn="tl">
                    <a:srgbClr val="000000">
                      <a:alpha val="43137"/>
                    </a:srgbClr>
                  </a:outerShdw>
                </a:effectLst>
              </a:rPr>
              <a:t>A WCM perspective</a:t>
            </a:r>
            <a:endParaRPr lang="en-US"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7620000" y="5562600"/>
            <a:ext cx="1261884" cy="369332"/>
          </a:xfrm>
          <a:prstGeom prst="rect">
            <a:avLst/>
          </a:prstGeom>
          <a:noFill/>
        </p:spPr>
        <p:txBody>
          <a:bodyPr wrap="none" rtlCol="0">
            <a:spAutoFit/>
          </a:bodyPr>
          <a:lstStyle/>
          <a:p>
            <a:r>
              <a:rPr lang="en-US" dirty="0" smtClean="0"/>
              <a:t>Stan Rose</a:t>
            </a:r>
            <a:endParaRPr lang="en-US" dirty="0"/>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457200"/>
            <a:ext cx="6781800" cy="838200"/>
          </a:xfrm>
        </p:spPr>
        <p:txBody>
          <a:bodyPr/>
          <a:lstStyle/>
          <a:p>
            <a:r>
              <a:rPr lang="en-US" sz="4000" b="1" u="sng" dirty="0" smtClean="0">
                <a:solidFill>
                  <a:srgbClr val="FFFF00"/>
                </a:solidFill>
                <a:effectLst>
                  <a:outerShdw blurRad="38100" dist="38100" dir="2700000" algn="tl">
                    <a:srgbClr val="000000">
                      <a:alpha val="43137"/>
                    </a:srgbClr>
                  </a:outerShdw>
                </a:effectLst>
              </a:rPr>
              <a:t>10/11/97 – southeast CO</a:t>
            </a:r>
            <a:endParaRPr lang="en-US" sz="4000" b="1" u="sng" dirty="0">
              <a:solidFill>
                <a:srgbClr val="FFFF00"/>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idx="1"/>
          </p:nvPr>
        </p:nvSpPr>
        <p:spPr>
          <a:xfrm>
            <a:off x="990600" y="2209800"/>
            <a:ext cx="7620000" cy="3505200"/>
          </a:xfrm>
        </p:spPr>
        <p:txBody>
          <a:bodyPr/>
          <a:lstStyle/>
          <a:p>
            <a:pPr algn="l"/>
            <a:endParaRPr lang="en-US" b="1" dirty="0" smtClean="0">
              <a:solidFill>
                <a:schemeClr val="bg1"/>
              </a:solidFill>
              <a:effectLst>
                <a:outerShdw blurRad="38100" dist="38100" dir="2700000" algn="tl">
                  <a:srgbClr val="000000">
                    <a:alpha val="43137"/>
                  </a:srgbClr>
                </a:outerShdw>
              </a:effectLst>
            </a:endParaRPr>
          </a:p>
          <a:p>
            <a:pPr algn="l"/>
            <a:endParaRPr lang="en-US" b="1" dirty="0" smtClean="0">
              <a:solidFill>
                <a:schemeClr val="bg1"/>
              </a:solidFill>
              <a:effectLst>
                <a:outerShdw blurRad="38100" dist="38100" dir="2700000" algn="tl">
                  <a:srgbClr val="000000">
                    <a:alpha val="43137"/>
                  </a:srgbClr>
                </a:outerShdw>
              </a:effectLst>
            </a:endParaRPr>
          </a:p>
          <a:p>
            <a:pPr>
              <a:buFontTx/>
              <a:buChar char="-"/>
            </a:pPr>
            <a:endParaRPr lang="en-US" b="1" dirty="0">
              <a:solidFill>
                <a:schemeClr val="bg1"/>
              </a:solidFill>
              <a:effectLst>
                <a:outerShdw blurRad="38100" dist="38100" dir="2700000" algn="tl">
                  <a:srgbClr val="000000">
                    <a:alpha val="43137"/>
                  </a:srgbClr>
                </a:outerShdw>
              </a:effectLst>
            </a:endParaRPr>
          </a:p>
        </p:txBody>
      </p:sp>
      <p:pic>
        <p:nvPicPr>
          <p:cNvPr id="6" name="Picture 5" descr="0440ref.gif"/>
          <p:cNvPicPr>
            <a:picLocks noChangeAspect="1"/>
          </p:cNvPicPr>
          <p:nvPr/>
        </p:nvPicPr>
        <p:blipFill>
          <a:blip r:embed="rId3" cstate="print"/>
          <a:stretch>
            <a:fillRect/>
          </a:stretch>
        </p:blipFill>
        <p:spPr>
          <a:xfrm>
            <a:off x="2362200" y="1295400"/>
            <a:ext cx="4220359" cy="5219700"/>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457200"/>
            <a:ext cx="6781800" cy="838200"/>
          </a:xfrm>
        </p:spPr>
        <p:txBody>
          <a:bodyPr/>
          <a:lstStyle/>
          <a:p>
            <a:r>
              <a:rPr lang="en-US" sz="4000" b="1" u="sng" smtClean="0">
                <a:solidFill>
                  <a:srgbClr val="FFFF00"/>
                </a:solidFill>
                <a:effectLst>
                  <a:outerShdw blurRad="38100" dist="38100" dir="2700000" algn="tl">
                    <a:srgbClr val="000000">
                      <a:alpha val="43137"/>
                    </a:srgbClr>
                  </a:outerShdw>
                </a:effectLst>
              </a:rPr>
              <a:t>6/16/2004 </a:t>
            </a:r>
            <a:r>
              <a:rPr lang="en-US" sz="4000" b="1" u="sng" dirty="0" smtClean="0">
                <a:solidFill>
                  <a:srgbClr val="FFFF00"/>
                </a:solidFill>
                <a:effectLst>
                  <a:outerShdw blurRad="38100" dist="38100" dir="2700000" algn="tl">
                    <a:srgbClr val="000000">
                      <a:alpha val="43137"/>
                    </a:srgbClr>
                  </a:outerShdw>
                </a:effectLst>
              </a:rPr>
              <a:t>– Bent County</a:t>
            </a:r>
            <a:endParaRPr lang="en-US" sz="4000" b="1" u="sng" dirty="0">
              <a:solidFill>
                <a:srgbClr val="FFFF00"/>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idx="1"/>
          </p:nvPr>
        </p:nvSpPr>
        <p:spPr>
          <a:xfrm>
            <a:off x="990600" y="2209800"/>
            <a:ext cx="7620000" cy="3505200"/>
          </a:xfrm>
        </p:spPr>
        <p:txBody>
          <a:bodyPr/>
          <a:lstStyle/>
          <a:p>
            <a:pPr algn="l"/>
            <a:endParaRPr lang="en-US" b="1" dirty="0" smtClean="0">
              <a:solidFill>
                <a:schemeClr val="bg1"/>
              </a:solidFill>
              <a:effectLst>
                <a:outerShdw blurRad="38100" dist="38100" dir="2700000" algn="tl">
                  <a:srgbClr val="000000">
                    <a:alpha val="43137"/>
                  </a:srgbClr>
                </a:outerShdw>
              </a:effectLst>
            </a:endParaRPr>
          </a:p>
          <a:p>
            <a:pPr algn="l"/>
            <a:endParaRPr lang="en-US" b="1" dirty="0" smtClean="0">
              <a:solidFill>
                <a:schemeClr val="bg1"/>
              </a:solidFill>
              <a:effectLst>
                <a:outerShdw blurRad="38100" dist="38100" dir="2700000" algn="tl">
                  <a:srgbClr val="000000">
                    <a:alpha val="43137"/>
                  </a:srgbClr>
                </a:outerShdw>
              </a:effectLst>
            </a:endParaRPr>
          </a:p>
          <a:p>
            <a:pPr>
              <a:buFontTx/>
              <a:buChar char="-"/>
            </a:pPr>
            <a:endParaRPr lang="en-US"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5410200" y="5181600"/>
            <a:ext cx="1197764" cy="369332"/>
          </a:xfrm>
          <a:prstGeom prst="rect">
            <a:avLst/>
          </a:prstGeom>
          <a:noFill/>
        </p:spPr>
        <p:txBody>
          <a:bodyPr wrap="none" rtlCol="0">
            <a:spAutoFit/>
          </a:bodyPr>
          <a:lstStyle/>
          <a:p>
            <a:r>
              <a:rPr lang="en-US" dirty="0" smtClean="0"/>
              <a:t>Roger Hill</a:t>
            </a:r>
            <a:endParaRPr lang="en-US" dirty="0"/>
          </a:p>
        </p:txBody>
      </p:sp>
      <p:pic>
        <p:nvPicPr>
          <p:cNvPr id="7" name="061604_bent_hill.mpg">
            <a:hlinkClick r:id="" action="ppaction://media"/>
          </p:cNvPr>
          <p:cNvPicPr>
            <a:picLocks noRot="1" noChangeAspect="1"/>
          </p:cNvPicPr>
          <p:nvPr>
            <a:videoFile r:link="rId1"/>
          </p:nvPr>
        </p:nvPicPr>
        <p:blipFill>
          <a:blip r:embed="rId4" cstate="print"/>
          <a:stretch>
            <a:fillRect/>
          </a:stretch>
        </p:blipFill>
        <p:spPr>
          <a:xfrm>
            <a:off x="1981200" y="1295400"/>
            <a:ext cx="4842933" cy="3962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457200"/>
            <a:ext cx="6781800" cy="838200"/>
          </a:xfrm>
        </p:spPr>
        <p:txBody>
          <a:bodyPr/>
          <a:lstStyle/>
          <a:p>
            <a:r>
              <a:rPr lang="en-US" sz="4000" b="1" u="sng" smtClean="0">
                <a:solidFill>
                  <a:srgbClr val="FFFF00"/>
                </a:solidFill>
                <a:effectLst>
                  <a:outerShdw blurRad="38100" dist="38100" dir="2700000" algn="tl">
                    <a:srgbClr val="000000">
                      <a:alpha val="43137"/>
                    </a:srgbClr>
                  </a:outerShdw>
                </a:effectLst>
              </a:rPr>
              <a:t>6/16/2004 </a:t>
            </a:r>
            <a:r>
              <a:rPr lang="en-US" sz="4000" b="1" u="sng" dirty="0" smtClean="0">
                <a:solidFill>
                  <a:srgbClr val="FFFF00"/>
                </a:solidFill>
                <a:effectLst>
                  <a:outerShdw blurRad="38100" dist="38100" dir="2700000" algn="tl">
                    <a:srgbClr val="000000">
                      <a:alpha val="43137"/>
                    </a:srgbClr>
                  </a:outerShdw>
                </a:effectLst>
              </a:rPr>
              <a:t>– Bent County</a:t>
            </a:r>
            <a:endParaRPr lang="en-US" sz="4000" b="1" u="sng" dirty="0">
              <a:solidFill>
                <a:srgbClr val="FFFF00"/>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idx="1"/>
          </p:nvPr>
        </p:nvSpPr>
        <p:spPr>
          <a:xfrm>
            <a:off x="990600" y="2209800"/>
            <a:ext cx="7620000" cy="3505200"/>
          </a:xfrm>
        </p:spPr>
        <p:txBody>
          <a:bodyPr/>
          <a:lstStyle/>
          <a:p>
            <a:pPr algn="l"/>
            <a:endParaRPr lang="en-US" b="1" dirty="0" smtClean="0">
              <a:solidFill>
                <a:schemeClr val="bg1"/>
              </a:solidFill>
              <a:effectLst>
                <a:outerShdw blurRad="38100" dist="38100" dir="2700000" algn="tl">
                  <a:srgbClr val="000000">
                    <a:alpha val="43137"/>
                  </a:srgbClr>
                </a:outerShdw>
              </a:effectLst>
            </a:endParaRPr>
          </a:p>
          <a:p>
            <a:pPr algn="l"/>
            <a:endParaRPr lang="en-US" b="1" dirty="0" smtClean="0">
              <a:solidFill>
                <a:schemeClr val="bg1"/>
              </a:solidFill>
              <a:effectLst>
                <a:outerShdw blurRad="38100" dist="38100" dir="2700000" algn="tl">
                  <a:srgbClr val="000000">
                    <a:alpha val="43137"/>
                  </a:srgbClr>
                </a:outerShdw>
              </a:effectLst>
            </a:endParaRPr>
          </a:p>
          <a:p>
            <a:pPr>
              <a:buFontTx/>
              <a:buChar char="-"/>
            </a:pPr>
            <a:endParaRPr lang="en-US" b="1" dirty="0">
              <a:solidFill>
                <a:schemeClr val="bg1"/>
              </a:solidFill>
              <a:effectLst>
                <a:outerShdw blurRad="38100" dist="38100" dir="2700000" algn="tl">
                  <a:srgbClr val="000000">
                    <a:alpha val="43137"/>
                  </a:srgbClr>
                </a:outerShdw>
              </a:effectLst>
            </a:endParaRPr>
          </a:p>
        </p:txBody>
      </p:sp>
      <p:pic>
        <p:nvPicPr>
          <p:cNvPr id="5" name="Picture 4" descr="crandells location.JPG"/>
          <p:cNvPicPr>
            <a:picLocks noChangeAspect="1"/>
          </p:cNvPicPr>
          <p:nvPr/>
        </p:nvPicPr>
        <p:blipFill>
          <a:blip r:embed="rId3" cstate="print"/>
          <a:stretch>
            <a:fillRect/>
          </a:stretch>
        </p:blipFill>
        <p:spPr>
          <a:xfrm>
            <a:off x="1447800" y="1295400"/>
            <a:ext cx="6128196" cy="5103835"/>
          </a:xfrm>
          <a:prstGeom prst="rect">
            <a:avLst/>
          </a:prstGeom>
        </p:spPr>
      </p:pic>
      <p:sp>
        <p:nvSpPr>
          <p:cNvPr id="6" name="TextBox 5"/>
          <p:cNvSpPr txBox="1"/>
          <p:nvPr/>
        </p:nvSpPr>
        <p:spPr>
          <a:xfrm>
            <a:off x="3962400" y="3429000"/>
            <a:ext cx="1447800" cy="276999"/>
          </a:xfrm>
          <a:prstGeom prst="rect">
            <a:avLst/>
          </a:prstGeom>
          <a:noFill/>
        </p:spPr>
        <p:txBody>
          <a:bodyPr wrap="square" rtlCol="0">
            <a:spAutoFit/>
          </a:bodyPr>
          <a:lstStyle/>
          <a:p>
            <a:r>
              <a:rPr lang="en-US" sz="1200" dirty="0" err="1" smtClean="0">
                <a:solidFill>
                  <a:schemeClr val="bg1"/>
                </a:solidFill>
              </a:rPr>
              <a:t>Crandell’s</a:t>
            </a:r>
            <a:r>
              <a:rPr lang="en-US" sz="1200" dirty="0" smtClean="0">
                <a:solidFill>
                  <a:schemeClr val="bg1"/>
                </a:solidFill>
              </a:rPr>
              <a:t> house</a:t>
            </a:r>
            <a:endParaRPr lang="en-US" sz="1200" dirty="0">
              <a:solidFill>
                <a:schemeClr val="bg1"/>
              </a:solidFill>
            </a:endParaRPr>
          </a:p>
        </p:txBody>
      </p:sp>
      <p:sp>
        <p:nvSpPr>
          <p:cNvPr id="7" name="TextBox 6"/>
          <p:cNvSpPr txBox="1"/>
          <p:nvPr/>
        </p:nvSpPr>
        <p:spPr>
          <a:xfrm>
            <a:off x="3962400" y="4495800"/>
            <a:ext cx="914400" cy="276999"/>
          </a:xfrm>
          <a:prstGeom prst="rect">
            <a:avLst/>
          </a:prstGeom>
          <a:noFill/>
        </p:spPr>
        <p:txBody>
          <a:bodyPr wrap="square" rtlCol="0">
            <a:spAutoFit/>
          </a:bodyPr>
          <a:lstStyle/>
          <a:p>
            <a:r>
              <a:rPr lang="en-US" sz="1200" dirty="0" smtClean="0">
                <a:solidFill>
                  <a:schemeClr val="bg1"/>
                </a:solidFill>
              </a:rPr>
              <a:t>house</a:t>
            </a:r>
            <a:endParaRPr lang="en-US" sz="1200" dirty="0">
              <a:solidFill>
                <a:schemeClr val="bg1"/>
              </a:solidFill>
            </a:endParaRPr>
          </a:p>
        </p:txBody>
      </p:sp>
      <p:sp>
        <p:nvSpPr>
          <p:cNvPr id="8" name="TextBox 7"/>
          <p:cNvSpPr txBox="1"/>
          <p:nvPr/>
        </p:nvSpPr>
        <p:spPr>
          <a:xfrm>
            <a:off x="1676400" y="1676400"/>
            <a:ext cx="1981200" cy="369332"/>
          </a:xfrm>
          <a:prstGeom prst="rect">
            <a:avLst/>
          </a:prstGeom>
          <a:noFill/>
        </p:spPr>
        <p:txBody>
          <a:bodyPr wrap="square" rtlCol="0">
            <a:spAutoFit/>
          </a:bodyPr>
          <a:lstStyle/>
          <a:p>
            <a:r>
              <a:rPr lang="en-US" dirty="0" smtClean="0">
                <a:solidFill>
                  <a:srgbClr val="FFFF00"/>
                </a:solidFill>
              </a:rPr>
              <a:t>35 square miles</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457200"/>
            <a:ext cx="6781800" cy="838200"/>
          </a:xfrm>
        </p:spPr>
        <p:txBody>
          <a:bodyPr/>
          <a:lstStyle/>
          <a:p>
            <a:r>
              <a:rPr lang="en-US" sz="4000" b="1" u="sng" dirty="0" smtClean="0">
                <a:solidFill>
                  <a:srgbClr val="FFFF00"/>
                </a:solidFill>
                <a:effectLst>
                  <a:outerShdw blurRad="38100" dist="38100" dir="2700000" algn="tl">
                    <a:srgbClr val="000000">
                      <a:alpha val="43137"/>
                    </a:srgbClr>
                  </a:outerShdw>
                </a:effectLst>
              </a:rPr>
              <a:t>6/16/2004 – Bent County</a:t>
            </a:r>
            <a:endParaRPr lang="en-US" sz="4000" b="1" u="sng" dirty="0">
              <a:solidFill>
                <a:srgbClr val="FFFF00"/>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idx="1"/>
          </p:nvPr>
        </p:nvSpPr>
        <p:spPr>
          <a:xfrm>
            <a:off x="990600" y="2209800"/>
            <a:ext cx="7620000" cy="3505200"/>
          </a:xfrm>
        </p:spPr>
        <p:txBody>
          <a:bodyPr/>
          <a:lstStyle/>
          <a:p>
            <a:pPr algn="l"/>
            <a:endParaRPr lang="en-US" b="1" dirty="0" smtClean="0">
              <a:solidFill>
                <a:schemeClr val="bg1"/>
              </a:solidFill>
              <a:effectLst>
                <a:outerShdw blurRad="38100" dist="38100" dir="2700000" algn="tl">
                  <a:srgbClr val="000000">
                    <a:alpha val="43137"/>
                  </a:srgbClr>
                </a:outerShdw>
              </a:effectLst>
            </a:endParaRPr>
          </a:p>
          <a:p>
            <a:pPr algn="l"/>
            <a:endParaRPr lang="en-US" b="1" dirty="0" smtClean="0">
              <a:solidFill>
                <a:schemeClr val="bg1"/>
              </a:solidFill>
              <a:effectLst>
                <a:outerShdw blurRad="38100" dist="38100" dir="2700000" algn="tl">
                  <a:srgbClr val="000000">
                    <a:alpha val="43137"/>
                  </a:srgbClr>
                </a:outerShdw>
              </a:effectLst>
            </a:endParaRPr>
          </a:p>
          <a:p>
            <a:pPr>
              <a:buFontTx/>
              <a:buChar char="-"/>
            </a:pPr>
            <a:endParaRPr lang="en-US" b="1" dirty="0">
              <a:solidFill>
                <a:schemeClr val="bg1"/>
              </a:solidFill>
              <a:effectLst>
                <a:outerShdw blurRad="38100" dist="38100" dir="2700000" algn="tl">
                  <a:srgbClr val="000000">
                    <a:alpha val="43137"/>
                  </a:srgbClr>
                </a:outerShdw>
              </a:effectLst>
            </a:endParaRPr>
          </a:p>
        </p:txBody>
      </p:sp>
      <p:pic>
        <p:nvPicPr>
          <p:cNvPr id="7" name="Picture 6" descr="Tornado Crandals11bmp.bmp"/>
          <p:cNvPicPr>
            <a:picLocks noChangeAspect="1"/>
          </p:cNvPicPr>
          <p:nvPr/>
        </p:nvPicPr>
        <p:blipFill>
          <a:blip r:embed="rId3" cstate="print">
            <a:duotone>
              <a:prstClr val="black"/>
              <a:schemeClr val="tx2">
                <a:tint val="45000"/>
                <a:satMod val="400000"/>
              </a:schemeClr>
            </a:duotone>
            <a:lum contrast="30000"/>
          </a:blip>
          <a:stretch>
            <a:fillRect/>
          </a:stretch>
        </p:blipFill>
        <p:spPr>
          <a:xfrm>
            <a:off x="1600200" y="1371600"/>
            <a:ext cx="5715000" cy="428625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457200"/>
            <a:ext cx="6781800" cy="838200"/>
          </a:xfrm>
        </p:spPr>
        <p:txBody>
          <a:bodyPr/>
          <a:lstStyle/>
          <a:p>
            <a:r>
              <a:rPr lang="en-US" sz="4000" b="1" u="sng" dirty="0" smtClean="0">
                <a:solidFill>
                  <a:srgbClr val="FFFF00"/>
                </a:solidFill>
                <a:effectLst>
                  <a:outerShdw blurRad="38100" dist="38100" dir="2700000" algn="tl">
                    <a:srgbClr val="000000">
                      <a:alpha val="43137"/>
                    </a:srgbClr>
                  </a:outerShdw>
                </a:effectLst>
              </a:rPr>
              <a:t>8/16/2008 – San Luis Valley</a:t>
            </a:r>
            <a:endParaRPr lang="en-US" sz="4000" b="1" u="sng" dirty="0">
              <a:solidFill>
                <a:srgbClr val="FFFF00"/>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idx="1"/>
          </p:nvPr>
        </p:nvSpPr>
        <p:spPr>
          <a:xfrm>
            <a:off x="990600" y="2209800"/>
            <a:ext cx="7620000" cy="3505200"/>
          </a:xfrm>
        </p:spPr>
        <p:txBody>
          <a:bodyPr/>
          <a:lstStyle/>
          <a:p>
            <a:pPr algn="l"/>
            <a:endParaRPr lang="en-US" b="1" dirty="0" smtClean="0">
              <a:solidFill>
                <a:schemeClr val="bg1"/>
              </a:solidFill>
              <a:effectLst>
                <a:outerShdw blurRad="38100" dist="38100" dir="2700000" algn="tl">
                  <a:srgbClr val="000000">
                    <a:alpha val="43137"/>
                  </a:srgbClr>
                </a:outerShdw>
              </a:effectLst>
            </a:endParaRPr>
          </a:p>
          <a:p>
            <a:pPr algn="l"/>
            <a:endParaRPr lang="en-US" b="1" dirty="0" smtClean="0">
              <a:solidFill>
                <a:schemeClr val="bg1"/>
              </a:solidFill>
              <a:effectLst>
                <a:outerShdw blurRad="38100" dist="38100" dir="2700000" algn="tl">
                  <a:srgbClr val="000000">
                    <a:alpha val="43137"/>
                  </a:srgbClr>
                </a:outerShdw>
              </a:effectLst>
            </a:endParaRPr>
          </a:p>
          <a:p>
            <a:pPr>
              <a:buFontTx/>
              <a:buChar char="-"/>
            </a:pPr>
            <a:endParaRPr lang="en-US" b="1" dirty="0">
              <a:solidFill>
                <a:schemeClr val="bg1"/>
              </a:solidFill>
              <a:effectLst>
                <a:outerShdw blurRad="38100" dist="38100" dir="2700000" algn="tl">
                  <a:srgbClr val="000000">
                    <a:alpha val="43137"/>
                  </a:srgbClr>
                </a:outerShdw>
              </a:effectLst>
            </a:endParaRPr>
          </a:p>
        </p:txBody>
      </p:sp>
      <p:pic>
        <p:nvPicPr>
          <p:cNvPr id="4" name="Picture 3" descr="100_1342.JPG"/>
          <p:cNvPicPr>
            <a:picLocks noChangeAspect="1"/>
          </p:cNvPicPr>
          <p:nvPr/>
        </p:nvPicPr>
        <p:blipFill>
          <a:blip r:embed="rId3" cstate="print"/>
          <a:stretch>
            <a:fillRect/>
          </a:stretch>
        </p:blipFill>
        <p:spPr>
          <a:xfrm>
            <a:off x="1645920" y="1524000"/>
            <a:ext cx="5486399" cy="41148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457200"/>
            <a:ext cx="6781800" cy="838200"/>
          </a:xfrm>
        </p:spPr>
        <p:txBody>
          <a:bodyPr/>
          <a:lstStyle/>
          <a:p>
            <a:r>
              <a:rPr lang="en-US" sz="4000" b="1" u="sng" dirty="0" smtClean="0">
                <a:solidFill>
                  <a:srgbClr val="FFFF00"/>
                </a:solidFill>
                <a:effectLst>
                  <a:outerShdw blurRad="38100" dist="38100" dir="2700000" algn="tl">
                    <a:srgbClr val="000000">
                      <a:alpha val="43137"/>
                    </a:srgbClr>
                  </a:outerShdw>
                </a:effectLst>
              </a:rPr>
              <a:t>8/16/2008 – San Luis Valley</a:t>
            </a:r>
            <a:endParaRPr lang="en-US" sz="4000" b="1" u="sng" dirty="0">
              <a:solidFill>
                <a:srgbClr val="FFFF00"/>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idx="1"/>
          </p:nvPr>
        </p:nvSpPr>
        <p:spPr>
          <a:xfrm>
            <a:off x="990600" y="2209800"/>
            <a:ext cx="7620000" cy="3505200"/>
          </a:xfrm>
        </p:spPr>
        <p:txBody>
          <a:bodyPr/>
          <a:lstStyle/>
          <a:p>
            <a:pPr algn="l"/>
            <a:endParaRPr lang="en-US" b="1" dirty="0" smtClean="0">
              <a:solidFill>
                <a:schemeClr val="bg1"/>
              </a:solidFill>
              <a:effectLst>
                <a:outerShdw blurRad="38100" dist="38100" dir="2700000" algn="tl">
                  <a:srgbClr val="000000">
                    <a:alpha val="43137"/>
                  </a:srgbClr>
                </a:outerShdw>
              </a:effectLst>
            </a:endParaRPr>
          </a:p>
          <a:p>
            <a:pPr algn="l"/>
            <a:endParaRPr lang="en-US" b="1" dirty="0" smtClean="0">
              <a:solidFill>
                <a:schemeClr val="bg1"/>
              </a:solidFill>
              <a:effectLst>
                <a:outerShdw blurRad="38100" dist="38100" dir="2700000" algn="tl">
                  <a:srgbClr val="000000">
                    <a:alpha val="43137"/>
                  </a:srgbClr>
                </a:outerShdw>
              </a:effectLst>
            </a:endParaRPr>
          </a:p>
          <a:p>
            <a:pPr>
              <a:buFontTx/>
              <a:buChar char="-"/>
            </a:pPr>
            <a:endParaRPr lang="en-US" b="1" dirty="0">
              <a:solidFill>
                <a:schemeClr val="bg1"/>
              </a:solidFill>
              <a:effectLst>
                <a:outerShdw blurRad="38100" dist="38100" dir="2700000" algn="tl">
                  <a:srgbClr val="000000">
                    <a:alpha val="43137"/>
                  </a:srgbClr>
                </a:outerShdw>
              </a:effectLst>
            </a:endParaRPr>
          </a:p>
        </p:txBody>
      </p:sp>
      <p:pic>
        <p:nvPicPr>
          <p:cNvPr id="6" name="Picture 5" descr="slv tornado.JPG"/>
          <p:cNvPicPr>
            <a:picLocks noChangeAspect="1"/>
          </p:cNvPicPr>
          <p:nvPr/>
        </p:nvPicPr>
        <p:blipFill>
          <a:blip r:embed="rId3" cstate="print"/>
          <a:srcRect l="20250" t="8223"/>
          <a:stretch>
            <a:fillRect/>
          </a:stretch>
        </p:blipFill>
        <p:spPr>
          <a:xfrm>
            <a:off x="1447800" y="1295400"/>
            <a:ext cx="6223274" cy="5225894"/>
          </a:xfrm>
          <a:prstGeom prst="rect">
            <a:avLst/>
          </a:prstGeom>
        </p:spPr>
      </p:pic>
      <p:sp>
        <p:nvSpPr>
          <p:cNvPr id="7" name="TextBox 6"/>
          <p:cNvSpPr txBox="1"/>
          <p:nvPr/>
        </p:nvSpPr>
        <p:spPr>
          <a:xfrm>
            <a:off x="3429000" y="3124200"/>
            <a:ext cx="1156086" cy="276999"/>
          </a:xfrm>
          <a:prstGeom prst="rect">
            <a:avLst/>
          </a:prstGeom>
          <a:noFill/>
        </p:spPr>
        <p:txBody>
          <a:bodyPr wrap="none" rtlCol="0">
            <a:spAutoFit/>
          </a:bodyPr>
          <a:lstStyle/>
          <a:p>
            <a:r>
              <a:rPr lang="en-US" sz="1200" dirty="0" smtClean="0">
                <a:solidFill>
                  <a:schemeClr val="bg1"/>
                </a:solidFill>
              </a:rPr>
              <a:t>San Luis Lake</a:t>
            </a:r>
            <a:endParaRPr lang="en-US" sz="1200" dirty="0">
              <a:solidFill>
                <a:schemeClr val="bg1"/>
              </a:solidFill>
            </a:endParaRPr>
          </a:p>
        </p:txBody>
      </p:sp>
      <p:sp>
        <p:nvSpPr>
          <p:cNvPr id="8" name="TextBox 7"/>
          <p:cNvSpPr txBox="1"/>
          <p:nvPr/>
        </p:nvSpPr>
        <p:spPr>
          <a:xfrm>
            <a:off x="4191000" y="2667000"/>
            <a:ext cx="1455848" cy="276999"/>
          </a:xfrm>
          <a:prstGeom prst="rect">
            <a:avLst/>
          </a:prstGeom>
          <a:noFill/>
        </p:spPr>
        <p:txBody>
          <a:bodyPr wrap="none" rtlCol="0">
            <a:spAutoFit/>
          </a:bodyPr>
          <a:lstStyle/>
          <a:p>
            <a:r>
              <a:rPr lang="en-US" sz="1200" dirty="0" smtClean="0">
                <a:solidFill>
                  <a:srgbClr val="FFFF00"/>
                </a:solidFill>
              </a:rPr>
              <a:t>Great Sand Dunes</a:t>
            </a:r>
            <a:endParaRPr lang="en-US" sz="1200" dirty="0">
              <a:solidFill>
                <a:srgbClr val="FFFF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457200"/>
            <a:ext cx="6781800" cy="838200"/>
          </a:xfrm>
        </p:spPr>
        <p:txBody>
          <a:bodyPr/>
          <a:lstStyle/>
          <a:p>
            <a:r>
              <a:rPr lang="en-US" sz="4000" b="1" u="sng" dirty="0" smtClean="0">
                <a:solidFill>
                  <a:srgbClr val="FFFF00"/>
                </a:solidFill>
                <a:effectLst>
                  <a:outerShdw blurRad="38100" dist="38100" dir="2700000" algn="tl">
                    <a:srgbClr val="000000">
                      <a:alpha val="43137"/>
                    </a:srgbClr>
                  </a:outerShdw>
                </a:effectLst>
              </a:rPr>
              <a:t>8/16/2008 – San Luis Valley</a:t>
            </a:r>
            <a:endParaRPr lang="en-US" sz="4000" b="1" u="sng" dirty="0">
              <a:solidFill>
                <a:srgbClr val="FFFF00"/>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idx="1"/>
          </p:nvPr>
        </p:nvSpPr>
        <p:spPr>
          <a:xfrm>
            <a:off x="990600" y="2209800"/>
            <a:ext cx="7620000" cy="3505200"/>
          </a:xfrm>
        </p:spPr>
        <p:txBody>
          <a:bodyPr/>
          <a:lstStyle/>
          <a:p>
            <a:pPr algn="l"/>
            <a:endParaRPr lang="en-US" b="1" dirty="0" smtClean="0">
              <a:solidFill>
                <a:schemeClr val="bg1"/>
              </a:solidFill>
              <a:effectLst>
                <a:outerShdw blurRad="38100" dist="38100" dir="2700000" algn="tl">
                  <a:srgbClr val="000000">
                    <a:alpha val="43137"/>
                  </a:srgbClr>
                </a:outerShdw>
              </a:effectLst>
            </a:endParaRPr>
          </a:p>
          <a:p>
            <a:pPr algn="l"/>
            <a:endParaRPr lang="en-US" b="1" dirty="0" smtClean="0">
              <a:solidFill>
                <a:schemeClr val="bg1"/>
              </a:solidFill>
              <a:effectLst>
                <a:outerShdw blurRad="38100" dist="38100" dir="2700000" algn="tl">
                  <a:srgbClr val="000000">
                    <a:alpha val="43137"/>
                  </a:srgbClr>
                </a:outerShdw>
              </a:effectLst>
            </a:endParaRPr>
          </a:p>
          <a:p>
            <a:pPr>
              <a:buFontTx/>
              <a:buChar char="-"/>
            </a:pPr>
            <a:endParaRPr lang="en-US" b="1" dirty="0">
              <a:solidFill>
                <a:schemeClr val="bg1"/>
              </a:solidFill>
              <a:effectLst>
                <a:outerShdw blurRad="38100" dist="38100" dir="2700000" algn="tl">
                  <a:srgbClr val="000000">
                    <a:alpha val="43137"/>
                  </a:srgbClr>
                </a:outerShdw>
              </a:effectLst>
            </a:endParaRPr>
          </a:p>
        </p:txBody>
      </p:sp>
      <p:pic>
        <p:nvPicPr>
          <p:cNvPr id="5" name="Picture 4" descr="Alamosa county close.JPG"/>
          <p:cNvPicPr>
            <a:picLocks noChangeAspect="1"/>
          </p:cNvPicPr>
          <p:nvPr/>
        </p:nvPicPr>
        <p:blipFill>
          <a:blip r:embed="rId3" cstate="print"/>
          <a:stretch>
            <a:fillRect/>
          </a:stretch>
        </p:blipFill>
        <p:spPr>
          <a:xfrm>
            <a:off x="1600200" y="1295400"/>
            <a:ext cx="5877054" cy="5312389"/>
          </a:xfrm>
          <a:prstGeom prst="rect">
            <a:avLst/>
          </a:prstGeom>
        </p:spPr>
      </p:pic>
      <p:sp>
        <p:nvSpPr>
          <p:cNvPr id="6" name="TextBox 5"/>
          <p:cNvSpPr txBox="1"/>
          <p:nvPr/>
        </p:nvSpPr>
        <p:spPr>
          <a:xfrm>
            <a:off x="1828800" y="1752600"/>
            <a:ext cx="1813317" cy="369332"/>
          </a:xfrm>
          <a:prstGeom prst="rect">
            <a:avLst/>
          </a:prstGeom>
          <a:noFill/>
        </p:spPr>
        <p:txBody>
          <a:bodyPr wrap="none" rtlCol="0">
            <a:spAutoFit/>
          </a:bodyPr>
          <a:lstStyle/>
          <a:p>
            <a:r>
              <a:rPr lang="en-US" dirty="0" smtClean="0">
                <a:solidFill>
                  <a:srgbClr val="FFFF00"/>
                </a:solidFill>
              </a:rPr>
              <a:t>20 square miles</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457200"/>
            <a:ext cx="6781800" cy="838200"/>
          </a:xfrm>
        </p:spPr>
        <p:txBody>
          <a:bodyPr/>
          <a:lstStyle/>
          <a:p>
            <a:r>
              <a:rPr lang="en-US" sz="4000" b="1" u="sng" dirty="0" smtClean="0">
                <a:solidFill>
                  <a:srgbClr val="FFFF00"/>
                </a:solidFill>
                <a:effectLst>
                  <a:outerShdw blurRad="38100" dist="38100" dir="2700000" algn="tl">
                    <a:srgbClr val="000000">
                      <a:alpha val="43137"/>
                    </a:srgbClr>
                  </a:outerShdw>
                </a:effectLst>
              </a:rPr>
              <a:t>8/16/2008 – San Luis Valley</a:t>
            </a:r>
            <a:endParaRPr lang="en-US" sz="4000" b="1" u="sng" dirty="0">
              <a:solidFill>
                <a:srgbClr val="FFFF00"/>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idx="1"/>
          </p:nvPr>
        </p:nvSpPr>
        <p:spPr>
          <a:xfrm>
            <a:off x="990600" y="2209800"/>
            <a:ext cx="7620000" cy="3505200"/>
          </a:xfrm>
        </p:spPr>
        <p:txBody>
          <a:bodyPr/>
          <a:lstStyle/>
          <a:p>
            <a:pPr algn="l"/>
            <a:endParaRPr lang="en-US" b="1" dirty="0" smtClean="0">
              <a:solidFill>
                <a:schemeClr val="bg1"/>
              </a:solidFill>
              <a:effectLst>
                <a:outerShdw blurRad="38100" dist="38100" dir="2700000" algn="tl">
                  <a:srgbClr val="000000">
                    <a:alpha val="43137"/>
                  </a:srgbClr>
                </a:outerShdw>
              </a:effectLst>
            </a:endParaRPr>
          </a:p>
          <a:p>
            <a:pPr algn="l"/>
            <a:endParaRPr lang="en-US" b="1" dirty="0" smtClean="0">
              <a:solidFill>
                <a:schemeClr val="bg1"/>
              </a:solidFill>
              <a:effectLst>
                <a:outerShdw blurRad="38100" dist="38100" dir="2700000" algn="tl">
                  <a:srgbClr val="000000">
                    <a:alpha val="43137"/>
                  </a:srgbClr>
                </a:outerShdw>
              </a:effectLst>
            </a:endParaRPr>
          </a:p>
          <a:p>
            <a:pPr>
              <a:buFontTx/>
              <a:buChar char="-"/>
            </a:pPr>
            <a:endParaRPr lang="en-US" b="1" dirty="0">
              <a:solidFill>
                <a:schemeClr val="bg1"/>
              </a:solidFill>
              <a:effectLst>
                <a:outerShdw blurRad="38100" dist="38100" dir="2700000" algn="tl">
                  <a:srgbClr val="000000">
                    <a:alpha val="43137"/>
                  </a:srgbClr>
                </a:outerShdw>
              </a:effectLst>
            </a:endParaRPr>
          </a:p>
        </p:txBody>
      </p:sp>
      <p:pic>
        <p:nvPicPr>
          <p:cNvPr id="7" name="Picture 6" descr="Picture 005.jpg"/>
          <p:cNvPicPr>
            <a:picLocks noChangeAspect="1"/>
          </p:cNvPicPr>
          <p:nvPr/>
        </p:nvPicPr>
        <p:blipFill>
          <a:blip r:embed="rId3" cstate="print"/>
          <a:stretch>
            <a:fillRect/>
          </a:stretch>
        </p:blipFill>
        <p:spPr>
          <a:xfrm>
            <a:off x="1554480" y="1371600"/>
            <a:ext cx="5974080" cy="448056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sz="4000" dirty="0" smtClean="0">
                <a:solidFill>
                  <a:srgbClr val="FFFF00"/>
                </a:solidFill>
                <a:effectLst>
                  <a:outerShdw blurRad="38100" dist="38100" dir="2700000" algn="tl">
                    <a:srgbClr val="000000">
                      <a:alpha val="43137"/>
                    </a:srgbClr>
                  </a:outerShdw>
                </a:effectLst>
              </a:rPr>
              <a:t>Collaboration with Chasers</a:t>
            </a:r>
            <a:endParaRPr lang="en-US" sz="4000" dirty="0">
              <a:solidFill>
                <a:srgbClr val="FFFF00"/>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idx="1"/>
          </p:nvPr>
        </p:nvSpPr>
        <p:spPr>
          <a:xfrm>
            <a:off x="533400" y="1066800"/>
            <a:ext cx="8001000" cy="685800"/>
          </a:xfrm>
        </p:spPr>
        <p:txBody>
          <a:bodyPr/>
          <a:lstStyle/>
          <a:p>
            <a:r>
              <a:rPr lang="en-US" dirty="0" smtClean="0">
                <a:solidFill>
                  <a:schemeClr val="bg1"/>
                </a:solidFill>
              </a:rPr>
              <a:t>For real-time reports and information</a:t>
            </a:r>
            <a:endParaRPr lang="en-US" dirty="0">
              <a:solidFill>
                <a:schemeClr val="bg1"/>
              </a:solidFill>
            </a:endParaRPr>
          </a:p>
        </p:txBody>
      </p:sp>
      <p:pic>
        <p:nvPicPr>
          <p:cNvPr id="4" name="Picture 3" descr="spotternetwork.JPG"/>
          <p:cNvPicPr>
            <a:picLocks noChangeAspect="1"/>
          </p:cNvPicPr>
          <p:nvPr/>
        </p:nvPicPr>
        <p:blipFill>
          <a:blip r:embed="rId3" cstate="print"/>
          <a:stretch>
            <a:fillRect/>
          </a:stretch>
        </p:blipFill>
        <p:spPr>
          <a:xfrm>
            <a:off x="381000" y="2133600"/>
            <a:ext cx="3902130" cy="3124200"/>
          </a:xfrm>
          <a:prstGeom prst="rect">
            <a:avLst/>
          </a:prstGeom>
        </p:spPr>
      </p:pic>
      <p:pic>
        <p:nvPicPr>
          <p:cNvPr id="5" name="Picture 4" descr="severestudios.JPG"/>
          <p:cNvPicPr>
            <a:picLocks noChangeAspect="1"/>
          </p:cNvPicPr>
          <p:nvPr/>
        </p:nvPicPr>
        <p:blipFill>
          <a:blip r:embed="rId4" cstate="print"/>
          <a:stretch>
            <a:fillRect/>
          </a:stretch>
        </p:blipFill>
        <p:spPr>
          <a:xfrm>
            <a:off x="4419600" y="2133600"/>
            <a:ext cx="4343400" cy="31242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sz="4000" dirty="0" smtClean="0">
                <a:solidFill>
                  <a:srgbClr val="FFFF00"/>
                </a:solidFill>
                <a:effectLst>
                  <a:outerShdw blurRad="38100" dist="38100" dir="2700000" algn="tl">
                    <a:srgbClr val="000000">
                      <a:alpha val="43137"/>
                    </a:srgbClr>
                  </a:outerShdw>
                </a:effectLst>
              </a:rPr>
              <a:t>Collaboration with Chasers</a:t>
            </a:r>
            <a:endParaRPr lang="en-US" sz="4000" dirty="0">
              <a:solidFill>
                <a:srgbClr val="FFFF00"/>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idx="1"/>
          </p:nvPr>
        </p:nvSpPr>
        <p:spPr>
          <a:xfrm>
            <a:off x="533400" y="1066800"/>
            <a:ext cx="8001000" cy="685800"/>
          </a:xfrm>
        </p:spPr>
        <p:txBody>
          <a:bodyPr/>
          <a:lstStyle/>
          <a:p>
            <a:r>
              <a:rPr lang="en-US" dirty="0" smtClean="0">
                <a:solidFill>
                  <a:schemeClr val="bg1"/>
                </a:solidFill>
              </a:rPr>
              <a:t>For real-time reports and information</a:t>
            </a:r>
            <a:endParaRPr lang="en-US" dirty="0">
              <a:solidFill>
                <a:schemeClr val="bg1"/>
              </a:solidFill>
            </a:endParaRPr>
          </a:p>
        </p:txBody>
      </p:sp>
      <p:pic>
        <p:nvPicPr>
          <p:cNvPr id="4" name="Picture 3" descr="tornadovideos.JPG"/>
          <p:cNvPicPr>
            <a:picLocks noChangeAspect="1"/>
          </p:cNvPicPr>
          <p:nvPr/>
        </p:nvPicPr>
        <p:blipFill>
          <a:blip r:embed="rId3" cstate="print"/>
          <a:srcRect l="9750" t="15418" r="11250" b="3084"/>
          <a:stretch>
            <a:fillRect/>
          </a:stretch>
        </p:blipFill>
        <p:spPr>
          <a:xfrm>
            <a:off x="381000" y="1905000"/>
            <a:ext cx="4150273" cy="3124200"/>
          </a:xfrm>
          <a:prstGeom prst="rect">
            <a:avLst/>
          </a:prstGeom>
        </p:spPr>
      </p:pic>
      <p:pic>
        <p:nvPicPr>
          <p:cNvPr id="5" name="Picture 4" descr="NWSChat.JPG"/>
          <p:cNvPicPr>
            <a:picLocks noChangeAspect="1"/>
          </p:cNvPicPr>
          <p:nvPr/>
        </p:nvPicPr>
        <p:blipFill>
          <a:blip r:embed="rId4" cstate="print"/>
          <a:stretch>
            <a:fillRect/>
          </a:stretch>
        </p:blipFill>
        <p:spPr>
          <a:xfrm>
            <a:off x="4800600" y="1905000"/>
            <a:ext cx="3962400" cy="387680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idx="1"/>
          </p:nvPr>
        </p:nvSpPr>
        <p:spPr>
          <a:xfrm>
            <a:off x="381000" y="4876800"/>
            <a:ext cx="8229600" cy="685800"/>
          </a:xfrm>
        </p:spPr>
        <p:txBody>
          <a:bodyPr/>
          <a:lstStyle/>
          <a:p>
            <a:r>
              <a:rPr lang="en-US" b="1" dirty="0" smtClean="0">
                <a:solidFill>
                  <a:schemeClr val="bg1"/>
                </a:solidFill>
                <a:effectLst>
                  <a:outerShdw blurRad="38100" dist="38100" dir="2700000" algn="tl">
                    <a:srgbClr val="000000">
                      <a:alpha val="43137"/>
                    </a:srgbClr>
                  </a:outerShdw>
                </a:effectLst>
              </a:rPr>
              <a:t>A WCM perspective</a:t>
            </a:r>
            <a:endParaRPr lang="en-US" b="1" dirty="0">
              <a:solidFill>
                <a:schemeClr val="bg1"/>
              </a:solidFill>
              <a:effectLst>
                <a:outerShdw blurRad="38100" dist="38100" dir="2700000" algn="tl">
                  <a:srgbClr val="000000">
                    <a:alpha val="43137"/>
                  </a:srgbClr>
                </a:outerShdw>
              </a:effectLst>
            </a:endParaRPr>
          </a:p>
        </p:txBody>
      </p:sp>
      <p:sp>
        <p:nvSpPr>
          <p:cNvPr id="6" name="Title 5"/>
          <p:cNvSpPr>
            <a:spLocks noGrp="1"/>
          </p:cNvSpPr>
          <p:nvPr>
            <p:ph type="ctrTitle"/>
          </p:nvPr>
        </p:nvSpPr>
        <p:spPr/>
        <p:txBody>
          <a:bodyPr/>
          <a:lstStyle/>
          <a:p>
            <a:endParaRPr lang="en-US"/>
          </a:p>
        </p:txBody>
      </p:sp>
      <p:pic>
        <p:nvPicPr>
          <p:cNvPr id="7" name="Picture 6" descr="math.gif"/>
          <p:cNvPicPr>
            <a:picLocks noChangeAspect="1"/>
          </p:cNvPicPr>
          <p:nvPr/>
        </p:nvPicPr>
        <p:blipFill>
          <a:blip r:embed="rId3" cstate="print"/>
          <a:stretch>
            <a:fillRect/>
          </a:stretch>
        </p:blipFill>
        <p:spPr>
          <a:xfrm>
            <a:off x="1447800" y="381000"/>
            <a:ext cx="6172200" cy="6172200"/>
          </a:xfrm>
          <a:prstGeom prst="rect">
            <a:avLst/>
          </a:prstGeom>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sz="4000" dirty="0" smtClean="0">
                <a:solidFill>
                  <a:srgbClr val="FFFF00"/>
                </a:solidFill>
                <a:effectLst>
                  <a:outerShdw blurRad="38100" dist="38100" dir="2700000" algn="tl">
                    <a:srgbClr val="000000">
                      <a:alpha val="43137"/>
                    </a:srgbClr>
                  </a:outerShdw>
                </a:effectLst>
              </a:rPr>
              <a:t>Collaboration with Chasers</a:t>
            </a:r>
            <a:endParaRPr lang="en-US" sz="4000" dirty="0">
              <a:solidFill>
                <a:srgbClr val="FFFF00"/>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idx="1"/>
          </p:nvPr>
        </p:nvSpPr>
        <p:spPr>
          <a:xfrm>
            <a:off x="533400" y="1066800"/>
            <a:ext cx="8001000" cy="685800"/>
          </a:xfrm>
        </p:spPr>
        <p:txBody>
          <a:bodyPr/>
          <a:lstStyle/>
          <a:p>
            <a:r>
              <a:rPr lang="en-US" dirty="0" smtClean="0">
                <a:solidFill>
                  <a:schemeClr val="bg1"/>
                </a:solidFill>
              </a:rPr>
              <a:t>For real-time reports and information</a:t>
            </a:r>
            <a:endParaRPr lang="en-US" dirty="0">
              <a:solidFill>
                <a:schemeClr val="bg1"/>
              </a:solidFill>
            </a:endParaRPr>
          </a:p>
        </p:txBody>
      </p:sp>
      <p:pic>
        <p:nvPicPr>
          <p:cNvPr id="4" name="Picture 3" descr="large_tomlincry.jpg"/>
          <p:cNvPicPr>
            <a:picLocks noChangeAspect="1"/>
          </p:cNvPicPr>
          <p:nvPr/>
        </p:nvPicPr>
        <p:blipFill>
          <a:blip r:embed="rId3" cstate="print"/>
          <a:stretch>
            <a:fillRect/>
          </a:stretch>
        </p:blipFill>
        <p:spPr>
          <a:xfrm>
            <a:off x="762000" y="1905000"/>
            <a:ext cx="3520744" cy="3505200"/>
          </a:xfrm>
          <a:prstGeom prst="rect">
            <a:avLst/>
          </a:prstGeom>
        </p:spPr>
      </p:pic>
      <p:sp>
        <p:nvSpPr>
          <p:cNvPr id="5" name="TextBox 4"/>
          <p:cNvSpPr txBox="1"/>
          <p:nvPr/>
        </p:nvSpPr>
        <p:spPr>
          <a:xfrm>
            <a:off x="4724400" y="2819400"/>
            <a:ext cx="3206327" cy="954107"/>
          </a:xfrm>
          <a:prstGeom prst="rect">
            <a:avLst/>
          </a:prstGeom>
          <a:noFill/>
        </p:spPr>
        <p:txBody>
          <a:bodyPr wrap="none" rtlCol="0">
            <a:spAutoFit/>
          </a:bodyPr>
          <a:lstStyle/>
          <a:p>
            <a:r>
              <a:rPr lang="en-US" sz="2800" dirty="0" smtClean="0">
                <a:solidFill>
                  <a:srgbClr val="FFFF00"/>
                </a:solidFill>
              </a:rPr>
              <a:t>And, of course, </a:t>
            </a:r>
          </a:p>
          <a:p>
            <a:r>
              <a:rPr lang="en-US" sz="2800" dirty="0" smtClean="0">
                <a:solidFill>
                  <a:srgbClr val="FFFF00"/>
                </a:solidFill>
              </a:rPr>
              <a:t>mobile or land line.</a:t>
            </a:r>
            <a:endParaRPr lang="en-US" sz="2800" dirty="0">
              <a:solidFill>
                <a:srgbClr val="FFFF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533400" y="228600"/>
            <a:ext cx="7924800" cy="838200"/>
          </a:xfrm>
        </p:spPr>
        <p:txBody>
          <a:bodyPr/>
          <a:lstStyle/>
          <a:p>
            <a:r>
              <a:rPr lang="en-US" dirty="0" smtClean="0">
                <a:solidFill>
                  <a:srgbClr val="FFFF00"/>
                </a:solidFill>
              </a:rPr>
              <a:t>But…what’s a WCM to do</a:t>
            </a:r>
            <a:endParaRPr lang="en-US" dirty="0">
              <a:solidFill>
                <a:srgbClr val="FFFF00"/>
              </a:solidFill>
            </a:endParaRPr>
          </a:p>
        </p:txBody>
      </p:sp>
      <p:sp>
        <p:nvSpPr>
          <p:cNvPr id="15363" name="Rectangle 3"/>
          <p:cNvSpPr>
            <a:spLocks noGrp="1" noChangeArrowheads="1"/>
          </p:cNvSpPr>
          <p:nvPr>
            <p:ph type="subTitle" idx="1"/>
          </p:nvPr>
        </p:nvSpPr>
        <p:spPr>
          <a:xfrm>
            <a:off x="381000" y="1066800"/>
            <a:ext cx="8229600" cy="3048000"/>
          </a:xfrm>
        </p:spPr>
        <p:txBody>
          <a:bodyPr/>
          <a:lstStyle/>
          <a:p>
            <a:r>
              <a:rPr lang="en-US" dirty="0" smtClean="0">
                <a:solidFill>
                  <a:schemeClr val="bg1"/>
                </a:solidFill>
              </a:rPr>
              <a:t>for detailed post-episode information ???</a:t>
            </a:r>
          </a:p>
          <a:p>
            <a:endParaRPr lang="en-US" dirty="0" smtClean="0">
              <a:solidFill>
                <a:schemeClr val="bg1"/>
              </a:solidFill>
            </a:endParaRPr>
          </a:p>
          <a:p>
            <a:endParaRPr lang="en-US" dirty="0" smtClean="0">
              <a:solidFill>
                <a:schemeClr val="bg1"/>
              </a:solidFill>
            </a:endParaRPr>
          </a:p>
          <a:p>
            <a:pPr algn="l"/>
            <a:r>
              <a:rPr lang="en-US" dirty="0" smtClean="0">
                <a:solidFill>
                  <a:schemeClr val="bg1"/>
                </a:solidFill>
              </a:rPr>
              <a:t>  </a:t>
            </a:r>
            <a:r>
              <a:rPr lang="en-US" dirty="0" smtClean="0">
                <a:solidFill>
                  <a:srgbClr val="FFFF00"/>
                </a:solidFill>
              </a:rPr>
              <a:t>It can be quite an issue </a:t>
            </a:r>
          </a:p>
          <a:p>
            <a:pPr algn="l"/>
            <a:r>
              <a:rPr lang="en-US" dirty="0" smtClean="0">
                <a:solidFill>
                  <a:srgbClr val="FFFF00"/>
                </a:solidFill>
              </a:rPr>
              <a:t>  across the high plains !!!</a:t>
            </a:r>
            <a:endParaRPr lang="en-US" dirty="0">
              <a:solidFill>
                <a:srgbClr val="FFFF00"/>
              </a:solidFill>
            </a:endParaRPr>
          </a:p>
        </p:txBody>
      </p:sp>
      <p:pic>
        <p:nvPicPr>
          <p:cNvPr id="4" name="Picture 3" descr="confused.jpg"/>
          <p:cNvPicPr>
            <a:picLocks noChangeAspect="1"/>
          </p:cNvPicPr>
          <p:nvPr/>
        </p:nvPicPr>
        <p:blipFill>
          <a:blip r:embed="rId2" cstate="print"/>
          <a:stretch>
            <a:fillRect/>
          </a:stretch>
        </p:blipFill>
        <p:spPr>
          <a:xfrm>
            <a:off x="5638800" y="2057400"/>
            <a:ext cx="2209800" cy="30988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What’s a WCM to do </a:t>
            </a:r>
            <a:endParaRPr lang="en-US" dirty="0">
              <a:solidFill>
                <a:srgbClr val="FFFF00"/>
              </a:solidFill>
            </a:endParaRPr>
          </a:p>
        </p:txBody>
      </p:sp>
      <p:sp>
        <p:nvSpPr>
          <p:cNvPr id="15363" name="Rectangle 3"/>
          <p:cNvSpPr>
            <a:spLocks noGrp="1" noChangeArrowheads="1"/>
          </p:cNvSpPr>
          <p:nvPr>
            <p:ph type="subTitle" idx="1"/>
          </p:nvPr>
        </p:nvSpPr>
        <p:spPr>
          <a:xfrm>
            <a:off x="381000" y="1066800"/>
            <a:ext cx="8229600" cy="4114800"/>
          </a:xfrm>
        </p:spPr>
        <p:txBody>
          <a:bodyPr/>
          <a:lstStyle/>
          <a:p>
            <a:r>
              <a:rPr lang="en-US" dirty="0" smtClean="0">
                <a:solidFill>
                  <a:schemeClr val="bg1"/>
                </a:solidFill>
              </a:rPr>
              <a:t>for detailed post-episode information ???</a:t>
            </a:r>
          </a:p>
          <a:p>
            <a:endParaRPr lang="en-US" dirty="0" smtClean="0">
              <a:solidFill>
                <a:schemeClr val="bg1"/>
              </a:solidFill>
            </a:endParaRPr>
          </a:p>
          <a:p>
            <a:r>
              <a:rPr lang="en-US" dirty="0" smtClean="0">
                <a:solidFill>
                  <a:srgbClr val="FFFF00"/>
                </a:solidFill>
              </a:rPr>
              <a:t>So far in 2010...36 tornadoes</a:t>
            </a:r>
          </a:p>
          <a:p>
            <a:pPr algn="l"/>
            <a:endParaRPr lang="en-US" dirty="0" smtClean="0">
              <a:solidFill>
                <a:schemeClr val="bg1"/>
              </a:solidFill>
            </a:endParaRPr>
          </a:p>
          <a:p>
            <a:pPr>
              <a:buFontTx/>
              <a:buChar char="-"/>
            </a:pPr>
            <a:r>
              <a:rPr lang="en-US" dirty="0" smtClean="0">
                <a:solidFill>
                  <a:schemeClr val="bg1"/>
                </a:solidFill>
              </a:rPr>
              <a:t> </a:t>
            </a:r>
            <a:r>
              <a:rPr lang="en-US" dirty="0" smtClean="0">
                <a:solidFill>
                  <a:srgbClr val="FFFF00"/>
                </a:solidFill>
              </a:rPr>
              <a:t>April 22nd - 13 tornadoes</a:t>
            </a:r>
          </a:p>
          <a:p>
            <a:pPr>
              <a:buFontTx/>
              <a:buChar char="-"/>
            </a:pPr>
            <a:r>
              <a:rPr lang="en-US" dirty="0" smtClean="0">
                <a:solidFill>
                  <a:schemeClr val="bg1"/>
                </a:solidFill>
              </a:rPr>
              <a:t> May 25th   - 15 tornadoes</a:t>
            </a:r>
            <a:r>
              <a:rPr lang="en-US" baseline="30000" dirty="0" smtClean="0">
                <a:solidFill>
                  <a:schemeClr val="bg1"/>
                </a:solidFill>
              </a:rPr>
              <a:t> </a:t>
            </a:r>
          </a:p>
          <a:p>
            <a:pPr>
              <a:buFontTx/>
              <a:buChar char="-"/>
            </a:pPr>
            <a:r>
              <a:rPr lang="en-US" dirty="0" smtClean="0">
                <a:solidFill>
                  <a:schemeClr val="bg1"/>
                </a:solidFill>
              </a:rPr>
              <a:t> May 31</a:t>
            </a:r>
            <a:r>
              <a:rPr lang="en-US" baseline="30000" dirty="0" smtClean="0">
                <a:solidFill>
                  <a:schemeClr val="bg1"/>
                </a:solidFill>
              </a:rPr>
              <a:t>st</a:t>
            </a:r>
            <a:r>
              <a:rPr lang="en-US" dirty="0" smtClean="0">
                <a:solidFill>
                  <a:schemeClr val="bg1"/>
                </a:solidFill>
              </a:rPr>
              <a:t>     -  3 tornadoes</a:t>
            </a:r>
            <a:endParaRPr lang="en-US" baseline="30000" dirty="0" smtClean="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April 22</a:t>
            </a:r>
            <a:r>
              <a:rPr lang="en-US" baseline="30000" dirty="0" smtClean="0">
                <a:solidFill>
                  <a:srgbClr val="FFFF00"/>
                </a:solidFill>
              </a:rPr>
              <a:t>nd</a:t>
            </a:r>
            <a:r>
              <a:rPr lang="en-US" dirty="0" smtClean="0">
                <a:solidFill>
                  <a:srgbClr val="FFFF00"/>
                </a:solidFill>
              </a:rPr>
              <a:t> 2010</a:t>
            </a:r>
            <a:endParaRPr lang="en-US" dirty="0">
              <a:solidFill>
                <a:srgbClr val="FFFF00"/>
              </a:solidFill>
            </a:endParaRPr>
          </a:p>
        </p:txBody>
      </p:sp>
      <p:sp>
        <p:nvSpPr>
          <p:cNvPr id="15363" name="Rectangle 3"/>
          <p:cNvSpPr>
            <a:spLocks noGrp="1" noChangeArrowheads="1"/>
          </p:cNvSpPr>
          <p:nvPr>
            <p:ph type="subTitle" idx="1"/>
          </p:nvPr>
        </p:nvSpPr>
        <p:spPr>
          <a:xfrm>
            <a:off x="762000" y="1219200"/>
            <a:ext cx="7924800" cy="609600"/>
          </a:xfrm>
        </p:spPr>
        <p:txBody>
          <a:bodyPr/>
          <a:lstStyle/>
          <a:p>
            <a:pPr algn="l"/>
            <a:r>
              <a:rPr lang="en-US" sz="2800" dirty="0" smtClean="0">
                <a:solidFill>
                  <a:schemeClr val="bg1"/>
                </a:solidFill>
                <a:effectLst>
                  <a:outerShdw blurRad="38100" dist="38100" dir="2700000" algn="tl">
                    <a:srgbClr val="000000">
                      <a:alpha val="43137"/>
                    </a:srgbClr>
                  </a:outerShdw>
                </a:effectLst>
              </a:rPr>
              <a:t>    News Story on WFO Pueblo’s Web site</a:t>
            </a:r>
            <a:endParaRPr lang="en-US" sz="2800" dirty="0">
              <a:solidFill>
                <a:schemeClr val="bg1"/>
              </a:solidFill>
              <a:effectLst>
                <a:outerShdw blurRad="38100" dist="38100" dir="2700000" algn="tl">
                  <a:srgbClr val="000000">
                    <a:alpha val="43137"/>
                  </a:srgbClr>
                </a:outerShdw>
              </a:effectLst>
            </a:endParaRPr>
          </a:p>
        </p:txBody>
      </p:sp>
      <p:pic>
        <p:nvPicPr>
          <p:cNvPr id="6" name="Picture 5" descr="april 22nd news story.JPG"/>
          <p:cNvPicPr>
            <a:picLocks noChangeAspect="1"/>
          </p:cNvPicPr>
          <p:nvPr/>
        </p:nvPicPr>
        <p:blipFill>
          <a:blip r:embed="rId3" cstate="print"/>
          <a:srcRect l="13500" t="12334" r="12000" b="4111"/>
          <a:stretch>
            <a:fillRect/>
          </a:stretch>
        </p:blipFill>
        <p:spPr>
          <a:xfrm>
            <a:off x="1600200" y="1752600"/>
            <a:ext cx="5791200" cy="473939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April 22</a:t>
            </a:r>
            <a:r>
              <a:rPr lang="en-US" baseline="30000" dirty="0" smtClean="0">
                <a:solidFill>
                  <a:srgbClr val="FFFF00"/>
                </a:solidFill>
              </a:rPr>
              <a:t>nd</a:t>
            </a:r>
            <a:r>
              <a:rPr lang="en-US" dirty="0" smtClean="0">
                <a:solidFill>
                  <a:srgbClr val="FFFF00"/>
                </a:solidFill>
              </a:rPr>
              <a:t> 2010</a:t>
            </a:r>
            <a:endParaRPr lang="en-US" dirty="0">
              <a:solidFill>
                <a:srgbClr val="FFFF00"/>
              </a:solidFill>
            </a:endParaRPr>
          </a:p>
        </p:txBody>
      </p:sp>
      <p:sp>
        <p:nvSpPr>
          <p:cNvPr id="15363" name="Rectangle 3"/>
          <p:cNvSpPr>
            <a:spLocks noGrp="1" noChangeArrowheads="1"/>
          </p:cNvSpPr>
          <p:nvPr>
            <p:ph type="subTitle" idx="1"/>
          </p:nvPr>
        </p:nvSpPr>
        <p:spPr>
          <a:xfrm>
            <a:off x="6096000" y="1676400"/>
            <a:ext cx="2590800" cy="4114800"/>
          </a:xfrm>
        </p:spPr>
        <p:txBody>
          <a:bodyPr/>
          <a:lstStyle/>
          <a:p>
            <a:pPr algn="l"/>
            <a:r>
              <a:rPr lang="en-US" sz="2800" dirty="0" smtClean="0">
                <a:solidFill>
                  <a:schemeClr val="bg1"/>
                </a:solidFill>
                <a:effectLst>
                  <a:outerShdw blurRad="38100" dist="38100" dir="2700000" algn="tl">
                    <a:srgbClr val="000000">
                      <a:alpha val="43137"/>
                    </a:srgbClr>
                  </a:outerShdw>
                </a:effectLst>
              </a:rPr>
              <a:t>13 tornadoes in Bent and Kiowa Counties from 1:05 p.m. to 3:14 p.m.</a:t>
            </a:r>
            <a:endParaRPr lang="en-US" sz="2800" dirty="0">
              <a:solidFill>
                <a:schemeClr val="bg1"/>
              </a:solidFill>
              <a:effectLst>
                <a:outerShdw blurRad="38100" dist="38100" dir="2700000" algn="tl">
                  <a:srgbClr val="000000">
                    <a:alpha val="43137"/>
                  </a:srgbClr>
                </a:outerShdw>
              </a:effectLst>
            </a:endParaRPr>
          </a:p>
        </p:txBody>
      </p:sp>
      <p:pic>
        <p:nvPicPr>
          <p:cNvPr id="5" name="Picture 4" descr="apr2210tor1b.jpg"/>
          <p:cNvPicPr>
            <a:picLocks noChangeAspect="1"/>
          </p:cNvPicPr>
          <p:nvPr/>
        </p:nvPicPr>
        <p:blipFill>
          <a:blip r:embed="rId3" cstate="print"/>
          <a:stretch>
            <a:fillRect/>
          </a:stretch>
        </p:blipFill>
        <p:spPr>
          <a:xfrm>
            <a:off x="304800" y="1447800"/>
            <a:ext cx="5562600" cy="370608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April 22</a:t>
            </a:r>
            <a:r>
              <a:rPr lang="en-US" baseline="30000" dirty="0" smtClean="0">
                <a:solidFill>
                  <a:srgbClr val="FFFF00"/>
                </a:solidFill>
              </a:rPr>
              <a:t>nd</a:t>
            </a:r>
            <a:r>
              <a:rPr lang="en-US" dirty="0" smtClean="0">
                <a:solidFill>
                  <a:srgbClr val="FFFF00"/>
                </a:solidFill>
              </a:rPr>
              <a:t> 2010 – 108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1908_042210.jpg"/>
          <p:cNvPicPr>
            <a:picLocks noChangeAspect="1"/>
          </p:cNvPicPr>
          <p:nvPr/>
        </p:nvPicPr>
        <p:blipFill>
          <a:blip r:embed="rId3" cstate="print"/>
          <a:stretch>
            <a:fillRect/>
          </a:stretch>
        </p:blipFill>
        <p:spPr>
          <a:xfrm>
            <a:off x="1645920" y="1188720"/>
            <a:ext cx="5492108" cy="50292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April 22</a:t>
            </a:r>
            <a:r>
              <a:rPr lang="en-US" baseline="30000" dirty="0" smtClean="0">
                <a:solidFill>
                  <a:srgbClr val="FFFF00"/>
                </a:solidFill>
              </a:rPr>
              <a:t>nd</a:t>
            </a:r>
            <a:r>
              <a:rPr lang="en-US" dirty="0" smtClean="0">
                <a:solidFill>
                  <a:srgbClr val="FFFF00"/>
                </a:solidFill>
              </a:rPr>
              <a:t> 2010 – 108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1908_042210_vel.jpg"/>
          <p:cNvPicPr>
            <a:picLocks noChangeAspect="1"/>
          </p:cNvPicPr>
          <p:nvPr/>
        </p:nvPicPr>
        <p:blipFill>
          <a:blip r:embed="rId3" cstate="print"/>
          <a:stretch>
            <a:fillRect/>
          </a:stretch>
        </p:blipFill>
        <p:spPr>
          <a:xfrm>
            <a:off x="1645920" y="1188720"/>
            <a:ext cx="5657110" cy="50292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April 22</a:t>
            </a:r>
            <a:r>
              <a:rPr lang="en-US" baseline="30000" dirty="0" smtClean="0">
                <a:solidFill>
                  <a:srgbClr val="FFFF00"/>
                </a:solidFill>
              </a:rPr>
              <a:t>nd</a:t>
            </a:r>
            <a:r>
              <a:rPr lang="en-US" dirty="0" smtClean="0">
                <a:solidFill>
                  <a:srgbClr val="FFFF00"/>
                </a:solidFill>
              </a:rPr>
              <a:t> 2010 -108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1908_042210_vel_close.jpg"/>
          <p:cNvPicPr>
            <a:picLocks noChangeAspect="1"/>
          </p:cNvPicPr>
          <p:nvPr/>
        </p:nvPicPr>
        <p:blipFill>
          <a:blip r:embed="rId3" cstate="print"/>
          <a:stretch>
            <a:fillRect/>
          </a:stretch>
        </p:blipFill>
        <p:spPr>
          <a:xfrm>
            <a:off x="1645920" y="1188720"/>
            <a:ext cx="5651978" cy="50292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April 22</a:t>
            </a:r>
            <a:r>
              <a:rPr lang="en-US" baseline="30000" dirty="0" smtClean="0">
                <a:solidFill>
                  <a:srgbClr val="FFFF00"/>
                </a:solidFill>
              </a:rPr>
              <a:t>nd</a:t>
            </a:r>
            <a:r>
              <a:rPr lang="en-US" dirty="0" smtClean="0">
                <a:solidFill>
                  <a:srgbClr val="FFFF00"/>
                </a:solidFill>
              </a:rPr>
              <a:t>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4miles west of Hasty 1315 pm Pic #4.JPG"/>
          <p:cNvPicPr>
            <a:picLocks noChangeAspect="1"/>
          </p:cNvPicPr>
          <p:nvPr/>
        </p:nvPicPr>
        <p:blipFill>
          <a:blip r:embed="rId3" cstate="print">
            <a:lum bright="-24000" contrast="61000"/>
          </a:blip>
          <a:stretch>
            <a:fillRect/>
          </a:stretch>
        </p:blipFill>
        <p:spPr>
          <a:xfrm>
            <a:off x="1066800" y="1295400"/>
            <a:ext cx="6881813" cy="4572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April 22</a:t>
            </a:r>
            <a:r>
              <a:rPr lang="en-US" baseline="30000" dirty="0" smtClean="0">
                <a:solidFill>
                  <a:srgbClr val="FFFF00"/>
                </a:solidFill>
              </a:rPr>
              <a:t>nd</a:t>
            </a:r>
            <a:r>
              <a:rPr lang="en-US" dirty="0" smtClean="0">
                <a:solidFill>
                  <a:srgbClr val="FFFF00"/>
                </a:solidFill>
              </a:rPr>
              <a:t> 2010 – 140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1940_042210_ref.jpg"/>
          <p:cNvPicPr>
            <a:picLocks noChangeAspect="1"/>
          </p:cNvPicPr>
          <p:nvPr/>
        </p:nvPicPr>
        <p:blipFill>
          <a:blip r:embed="rId3" cstate="print"/>
          <a:stretch>
            <a:fillRect/>
          </a:stretch>
        </p:blipFill>
        <p:spPr>
          <a:xfrm>
            <a:off x="1645920" y="1188720"/>
            <a:ext cx="5627078" cy="50292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ctywrn.gif"/>
          <p:cNvPicPr>
            <a:picLocks noChangeAspect="1"/>
          </p:cNvPicPr>
          <p:nvPr/>
        </p:nvPicPr>
        <p:blipFill>
          <a:blip r:embed="rId3" cstate="print"/>
          <a:stretch>
            <a:fillRect/>
          </a:stretch>
        </p:blipFill>
        <p:spPr>
          <a:xfrm>
            <a:off x="1371600" y="1295400"/>
            <a:ext cx="6235086" cy="4648200"/>
          </a:xfrm>
          <a:prstGeom prst="rect">
            <a:avLst/>
          </a:prstGeom>
        </p:spPr>
      </p:pic>
      <p:sp>
        <p:nvSpPr>
          <p:cNvPr id="5" name="Rectangle 2"/>
          <p:cNvSpPr>
            <a:spLocks noGrp="1" noChangeArrowheads="1"/>
          </p:cNvSpPr>
          <p:nvPr>
            <p:ph type="ctrTitle"/>
          </p:nvPr>
        </p:nvSpPr>
        <p:spPr>
          <a:xfrm>
            <a:off x="1066800" y="228600"/>
            <a:ext cx="6781800" cy="838200"/>
          </a:xfrm>
          <a:effectLst>
            <a:outerShdw dist="35921" dir="2700000" algn="ctr" rotWithShape="0">
              <a:schemeClr val="tx1">
                <a:alpha val="50000"/>
              </a:schemeClr>
            </a:outerShdw>
          </a:effectLst>
        </p:spPr>
        <p:txBody>
          <a:bodyPr/>
          <a:lstStyle/>
          <a:p>
            <a:pPr eaLnBrk="1" hangingPunct="1">
              <a:defRPr/>
            </a:pPr>
            <a:r>
              <a:rPr lang="en-US" sz="4800" b="1" dirty="0" smtClean="0">
                <a:solidFill>
                  <a:srgbClr val="FFFF00"/>
                </a:solidFill>
                <a:latin typeface="Tahoma" pitchFamily="34" charset="0"/>
              </a:rPr>
              <a:t>NWS Pueblo’s CWA</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April 22</a:t>
            </a:r>
            <a:r>
              <a:rPr lang="en-US" baseline="30000" dirty="0" smtClean="0">
                <a:solidFill>
                  <a:srgbClr val="FFFF00"/>
                </a:solidFill>
              </a:rPr>
              <a:t>nd</a:t>
            </a:r>
            <a:r>
              <a:rPr lang="en-US" dirty="0" smtClean="0">
                <a:solidFill>
                  <a:srgbClr val="FFFF00"/>
                </a:solidFill>
              </a:rPr>
              <a:t> 2010 – 140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1940_042210_vel.jpg"/>
          <p:cNvPicPr>
            <a:picLocks noChangeAspect="1"/>
          </p:cNvPicPr>
          <p:nvPr/>
        </p:nvPicPr>
        <p:blipFill>
          <a:blip r:embed="rId3" cstate="print"/>
          <a:stretch>
            <a:fillRect/>
          </a:stretch>
        </p:blipFill>
        <p:spPr>
          <a:xfrm>
            <a:off x="1645920" y="1188720"/>
            <a:ext cx="5642521" cy="50292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April 22</a:t>
            </a:r>
            <a:r>
              <a:rPr lang="en-US" baseline="30000" dirty="0" smtClean="0">
                <a:solidFill>
                  <a:srgbClr val="FFFF00"/>
                </a:solidFill>
              </a:rPr>
              <a:t>nd</a:t>
            </a:r>
            <a:r>
              <a:rPr lang="en-US" dirty="0" smtClean="0">
                <a:solidFill>
                  <a:srgbClr val="FFFF00"/>
                </a:solidFill>
              </a:rPr>
              <a:t> 2010 - 145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1945_042210_ref.jpg"/>
          <p:cNvPicPr>
            <a:picLocks noChangeAspect="1"/>
          </p:cNvPicPr>
          <p:nvPr/>
        </p:nvPicPr>
        <p:blipFill>
          <a:blip r:embed="rId2" cstate="print"/>
          <a:stretch>
            <a:fillRect/>
          </a:stretch>
        </p:blipFill>
        <p:spPr>
          <a:xfrm>
            <a:off x="1645920" y="1188720"/>
            <a:ext cx="5643949" cy="5029200"/>
          </a:xfrm>
          <a:prstGeom prst="rect">
            <a:avLst/>
          </a:prstGeom>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April 22</a:t>
            </a:r>
            <a:r>
              <a:rPr lang="en-US" baseline="30000" dirty="0" smtClean="0">
                <a:solidFill>
                  <a:srgbClr val="FFFF00"/>
                </a:solidFill>
              </a:rPr>
              <a:t>nd</a:t>
            </a:r>
            <a:r>
              <a:rPr lang="en-US" dirty="0" smtClean="0">
                <a:solidFill>
                  <a:srgbClr val="FFFF00"/>
                </a:solidFill>
              </a:rPr>
              <a:t> 2010 – 145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1945_042210_vel.jpg"/>
          <p:cNvPicPr>
            <a:picLocks noChangeAspect="1"/>
          </p:cNvPicPr>
          <p:nvPr/>
        </p:nvPicPr>
        <p:blipFill>
          <a:blip r:embed="rId2" cstate="print"/>
          <a:stretch>
            <a:fillRect/>
          </a:stretch>
        </p:blipFill>
        <p:spPr>
          <a:xfrm>
            <a:off x="1645920" y="1188720"/>
            <a:ext cx="5673971" cy="5029200"/>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April 22</a:t>
            </a:r>
            <a:r>
              <a:rPr lang="en-US" baseline="30000" dirty="0" smtClean="0">
                <a:solidFill>
                  <a:srgbClr val="FFFF00"/>
                </a:solidFill>
              </a:rPr>
              <a:t>nd</a:t>
            </a:r>
            <a:r>
              <a:rPr lang="en-US" dirty="0" smtClean="0">
                <a:solidFill>
                  <a:srgbClr val="FFFF00"/>
                </a:solidFill>
              </a:rPr>
              <a:t>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apr2210tor7a.jpg"/>
          <p:cNvPicPr>
            <a:picLocks noChangeAspect="1"/>
          </p:cNvPicPr>
          <p:nvPr/>
        </p:nvPicPr>
        <p:blipFill>
          <a:blip r:embed="rId3" cstate="print"/>
          <a:stretch>
            <a:fillRect/>
          </a:stretch>
        </p:blipFill>
        <p:spPr>
          <a:xfrm>
            <a:off x="1066800" y="1219200"/>
            <a:ext cx="6760602" cy="44958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April 22</a:t>
            </a:r>
            <a:r>
              <a:rPr lang="en-US" baseline="30000" dirty="0" smtClean="0">
                <a:solidFill>
                  <a:srgbClr val="FFFF00"/>
                </a:solidFill>
              </a:rPr>
              <a:t>nd</a:t>
            </a:r>
            <a:r>
              <a:rPr lang="en-US" dirty="0" smtClean="0">
                <a:solidFill>
                  <a:srgbClr val="FFFF00"/>
                </a:solidFill>
              </a:rPr>
              <a:t> 2010 - 226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2026_042210_ref.jpg"/>
          <p:cNvPicPr>
            <a:picLocks noChangeAspect="1"/>
          </p:cNvPicPr>
          <p:nvPr/>
        </p:nvPicPr>
        <p:blipFill>
          <a:blip r:embed="rId3" cstate="print"/>
          <a:stretch>
            <a:fillRect/>
          </a:stretch>
        </p:blipFill>
        <p:spPr>
          <a:xfrm>
            <a:off x="1645920" y="1188720"/>
            <a:ext cx="5613988" cy="50292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April 22</a:t>
            </a:r>
            <a:r>
              <a:rPr lang="en-US" baseline="30000" dirty="0" smtClean="0">
                <a:solidFill>
                  <a:srgbClr val="FFFF00"/>
                </a:solidFill>
              </a:rPr>
              <a:t>nd</a:t>
            </a:r>
            <a:r>
              <a:rPr lang="en-US" dirty="0" smtClean="0">
                <a:solidFill>
                  <a:srgbClr val="FFFF00"/>
                </a:solidFill>
              </a:rPr>
              <a:t> 2010 – 226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2026_042210_vel.jpg"/>
          <p:cNvPicPr>
            <a:picLocks noChangeAspect="1"/>
          </p:cNvPicPr>
          <p:nvPr/>
        </p:nvPicPr>
        <p:blipFill>
          <a:blip r:embed="rId3" cstate="print"/>
          <a:stretch>
            <a:fillRect/>
          </a:stretch>
        </p:blipFill>
        <p:spPr>
          <a:xfrm>
            <a:off x="1645920" y="1188720"/>
            <a:ext cx="5643949" cy="50292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April 22</a:t>
            </a:r>
            <a:r>
              <a:rPr lang="en-US" baseline="30000" dirty="0" smtClean="0">
                <a:solidFill>
                  <a:srgbClr val="FFFF00"/>
                </a:solidFill>
              </a:rPr>
              <a:t>nd</a:t>
            </a:r>
            <a:r>
              <a:rPr lang="en-US" dirty="0" smtClean="0">
                <a:solidFill>
                  <a:srgbClr val="FFFF00"/>
                </a:solidFill>
              </a:rPr>
              <a:t>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8" name="Picture 7" descr="apr2210tor10b.jpg"/>
          <p:cNvPicPr>
            <a:picLocks noChangeAspect="1"/>
          </p:cNvPicPr>
          <p:nvPr/>
        </p:nvPicPr>
        <p:blipFill>
          <a:blip r:embed="rId3" cstate="print"/>
          <a:stretch>
            <a:fillRect/>
          </a:stretch>
        </p:blipFill>
        <p:spPr>
          <a:xfrm>
            <a:off x="1066800" y="1371600"/>
            <a:ext cx="6519173" cy="4343399"/>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April 22</a:t>
            </a:r>
            <a:r>
              <a:rPr lang="en-US" baseline="30000" dirty="0" smtClean="0">
                <a:solidFill>
                  <a:srgbClr val="FFFF00"/>
                </a:solidFill>
              </a:rPr>
              <a:t>nd</a:t>
            </a:r>
            <a:r>
              <a:rPr lang="en-US" dirty="0" smtClean="0">
                <a:solidFill>
                  <a:srgbClr val="FFFF00"/>
                </a:solidFill>
              </a:rPr>
              <a:t> 2010 – 232 pm</a:t>
            </a:r>
            <a:endParaRPr lang="en-US" dirty="0">
              <a:solidFill>
                <a:srgbClr val="FFFF00"/>
              </a:solidFill>
            </a:endParaRPr>
          </a:p>
        </p:txBody>
      </p:sp>
      <p:sp>
        <p:nvSpPr>
          <p:cNvPr id="15363" name="Rectangle 3"/>
          <p:cNvSpPr>
            <a:spLocks noGrp="1" noChangeArrowheads="1"/>
          </p:cNvSpPr>
          <p:nvPr>
            <p:ph type="subTitle" idx="1"/>
          </p:nvPr>
        </p:nvSpPr>
        <p:spPr>
          <a:xfrm>
            <a:off x="609600" y="2209800"/>
            <a:ext cx="3352800" cy="2438400"/>
          </a:xfrm>
        </p:spPr>
        <p:txBody>
          <a:bodyPr/>
          <a:lstStyle/>
          <a:p>
            <a:pPr algn="l"/>
            <a:r>
              <a:rPr lang="en-US" b="1" dirty="0" smtClean="0">
                <a:solidFill>
                  <a:srgbClr val="FFFF00"/>
                </a:solidFill>
              </a:rPr>
              <a:t>Only DI </a:t>
            </a:r>
            <a:r>
              <a:rPr lang="en-US" b="1" dirty="0" smtClean="0">
                <a:solidFill>
                  <a:schemeClr val="bg1"/>
                </a:solidFill>
              </a:rPr>
              <a:t>– one small barn destroyed in south central Kiowa County </a:t>
            </a:r>
            <a:endParaRPr lang="en-US" b="1" dirty="0">
              <a:solidFill>
                <a:schemeClr val="bg1"/>
              </a:solidFill>
            </a:endParaRPr>
          </a:p>
        </p:txBody>
      </p:sp>
      <p:pic>
        <p:nvPicPr>
          <p:cNvPr id="4" name="Picture 3" descr="2010-04-23 15.23.18_es.jpg"/>
          <p:cNvPicPr>
            <a:picLocks noChangeAspect="1"/>
          </p:cNvPicPr>
          <p:nvPr/>
        </p:nvPicPr>
        <p:blipFill>
          <a:blip r:embed="rId3" cstate="print"/>
          <a:stretch>
            <a:fillRect/>
          </a:stretch>
        </p:blipFill>
        <p:spPr>
          <a:xfrm>
            <a:off x="3886200" y="1600200"/>
            <a:ext cx="4227576" cy="3158297"/>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April 22</a:t>
            </a:r>
            <a:r>
              <a:rPr lang="en-US" baseline="30000" dirty="0" smtClean="0">
                <a:solidFill>
                  <a:srgbClr val="FFFF00"/>
                </a:solidFill>
              </a:rPr>
              <a:t>nd</a:t>
            </a:r>
            <a:r>
              <a:rPr lang="en-US" dirty="0" smtClean="0">
                <a:solidFill>
                  <a:srgbClr val="FFFF00"/>
                </a:solidFill>
              </a:rPr>
              <a:t> 2010</a:t>
            </a:r>
            <a:endParaRPr lang="en-US" dirty="0">
              <a:solidFill>
                <a:srgbClr val="FFFF00"/>
              </a:solidFill>
            </a:endParaRPr>
          </a:p>
        </p:txBody>
      </p:sp>
      <p:sp>
        <p:nvSpPr>
          <p:cNvPr id="15363" name="Rectangle 3"/>
          <p:cNvSpPr>
            <a:spLocks noGrp="1" noChangeArrowheads="1"/>
          </p:cNvSpPr>
          <p:nvPr>
            <p:ph type="subTitle" idx="1"/>
          </p:nvPr>
        </p:nvSpPr>
        <p:spPr>
          <a:xfrm>
            <a:off x="609600" y="4343400"/>
            <a:ext cx="7924800" cy="1447800"/>
          </a:xfrm>
        </p:spPr>
        <p:txBody>
          <a:bodyPr/>
          <a:lstStyle/>
          <a:p>
            <a:pPr algn="l"/>
            <a:r>
              <a:rPr lang="en-US" b="1" dirty="0" smtClean="0">
                <a:solidFill>
                  <a:schemeClr val="bg1"/>
                </a:solidFill>
              </a:rPr>
              <a:t> </a:t>
            </a:r>
            <a:endParaRPr lang="en-US" b="1" dirty="0">
              <a:solidFill>
                <a:schemeClr val="bg1"/>
              </a:solidFill>
            </a:endParaRPr>
          </a:p>
        </p:txBody>
      </p:sp>
      <p:pic>
        <p:nvPicPr>
          <p:cNvPr id="5" name="Picture 4" descr="scott blair.JPG"/>
          <p:cNvPicPr>
            <a:picLocks noChangeAspect="1"/>
          </p:cNvPicPr>
          <p:nvPr/>
        </p:nvPicPr>
        <p:blipFill>
          <a:blip r:embed="rId3" cstate="print"/>
          <a:srcRect l="15000" t="15418" r="17250" b="10278"/>
          <a:stretch>
            <a:fillRect/>
          </a:stretch>
        </p:blipFill>
        <p:spPr>
          <a:xfrm>
            <a:off x="152400" y="1371600"/>
            <a:ext cx="4210153" cy="3369340"/>
          </a:xfrm>
          <a:prstGeom prst="rect">
            <a:avLst/>
          </a:prstGeom>
        </p:spPr>
      </p:pic>
      <p:pic>
        <p:nvPicPr>
          <p:cNvPr id="6" name="Picture 5" descr="scott currens.JPG"/>
          <p:cNvPicPr>
            <a:picLocks noChangeAspect="1"/>
          </p:cNvPicPr>
          <p:nvPr/>
        </p:nvPicPr>
        <p:blipFill>
          <a:blip r:embed="rId4" cstate="print"/>
          <a:srcRect l="11250" t="15418" r="13500" b="3084"/>
          <a:stretch>
            <a:fillRect/>
          </a:stretch>
        </p:blipFill>
        <p:spPr>
          <a:xfrm>
            <a:off x="4572000" y="1381991"/>
            <a:ext cx="4432523" cy="3352799"/>
          </a:xfrm>
          <a:prstGeom prst="rect">
            <a:avLst/>
          </a:prstGeom>
        </p:spPr>
      </p:pic>
      <p:sp>
        <p:nvSpPr>
          <p:cNvPr id="7" name="TextBox 6"/>
          <p:cNvSpPr txBox="1"/>
          <p:nvPr/>
        </p:nvSpPr>
        <p:spPr>
          <a:xfrm>
            <a:off x="533400" y="5105400"/>
            <a:ext cx="79248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             Scott Blair                                                           Scott </a:t>
            </a:r>
            <a:r>
              <a:rPr lang="en-US" dirty="0" err="1" smtClean="0"/>
              <a:t>Currens</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April 22</a:t>
            </a:r>
            <a:r>
              <a:rPr lang="en-US" baseline="30000" dirty="0" smtClean="0">
                <a:solidFill>
                  <a:srgbClr val="FFFF00"/>
                </a:solidFill>
              </a:rPr>
              <a:t>nd</a:t>
            </a:r>
            <a:r>
              <a:rPr lang="en-US" dirty="0" smtClean="0">
                <a:solidFill>
                  <a:srgbClr val="FFFF00"/>
                </a:solidFill>
              </a:rPr>
              <a:t>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42210_bent.JPG"/>
          <p:cNvPicPr>
            <a:picLocks noChangeAspect="1"/>
          </p:cNvPicPr>
          <p:nvPr/>
        </p:nvPicPr>
        <p:blipFill>
          <a:blip r:embed="rId3" cstate="print"/>
          <a:stretch>
            <a:fillRect/>
          </a:stretch>
        </p:blipFill>
        <p:spPr>
          <a:xfrm>
            <a:off x="1295400" y="990601"/>
            <a:ext cx="6422765" cy="4953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685800" y="152400"/>
            <a:ext cx="7772400" cy="1089025"/>
          </a:xfrm>
          <a:effectLst>
            <a:outerShdw dist="35921" dir="2700000" algn="ctr" rotWithShape="0">
              <a:schemeClr val="tx1">
                <a:alpha val="50000"/>
              </a:schemeClr>
            </a:outerShdw>
          </a:effectLst>
        </p:spPr>
        <p:txBody>
          <a:bodyPr/>
          <a:lstStyle/>
          <a:p>
            <a:pPr eaLnBrk="1" hangingPunct="1">
              <a:defRPr/>
            </a:pPr>
            <a:r>
              <a:rPr lang="en-US" sz="4800" b="1" dirty="0" smtClean="0">
                <a:solidFill>
                  <a:srgbClr val="FFFF00"/>
                </a:solidFill>
                <a:latin typeface="Tahoma" pitchFamily="34" charset="0"/>
              </a:rPr>
              <a:t>NWS Pueblo’s CWA</a:t>
            </a:r>
          </a:p>
        </p:txBody>
      </p:sp>
      <p:sp>
        <p:nvSpPr>
          <p:cNvPr id="22531" name="Rectangle 3"/>
          <p:cNvSpPr>
            <a:spLocks noGrp="1" noChangeArrowheads="1"/>
          </p:cNvSpPr>
          <p:nvPr>
            <p:ph type="subTitle" idx="1"/>
          </p:nvPr>
        </p:nvSpPr>
        <p:spPr>
          <a:xfrm>
            <a:off x="1447800" y="1752600"/>
            <a:ext cx="6400800" cy="1752600"/>
          </a:xfrm>
          <a:effectLst>
            <a:outerShdw dist="28398" dir="3806097" algn="ctr" rotWithShape="0">
              <a:schemeClr val="tx1">
                <a:alpha val="50000"/>
              </a:schemeClr>
            </a:outerShdw>
          </a:effectLst>
        </p:spPr>
        <p:txBody>
          <a:bodyPr/>
          <a:lstStyle/>
          <a:p>
            <a:pPr eaLnBrk="1" hangingPunct="1">
              <a:defRPr/>
            </a:pPr>
            <a:endParaRPr lang="en-US" b="1" smtClean="0">
              <a:solidFill>
                <a:schemeClr val="bg1"/>
              </a:solidFill>
              <a:latin typeface="Times New Roman" pitchFamily="18" charset="0"/>
            </a:endParaRPr>
          </a:p>
        </p:txBody>
      </p:sp>
      <p:graphicFrame>
        <p:nvGraphicFramePr>
          <p:cNvPr id="22534" name="Object 6"/>
          <p:cNvGraphicFramePr>
            <a:graphicFrameLocks noChangeAspect="1"/>
          </p:cNvGraphicFramePr>
          <p:nvPr/>
        </p:nvGraphicFramePr>
        <p:xfrm>
          <a:off x="1219200" y="1371600"/>
          <a:ext cx="6781800" cy="4160838"/>
        </p:xfrm>
        <a:graphic>
          <a:graphicData uri="http://schemas.openxmlformats.org/presentationml/2006/ole">
            <p:oleObj spid="_x0000_s1026" name="Drawing" r:id="rId4" imgW="6286922" imgH="3733967" progId="">
              <p:embed/>
            </p:oleObj>
          </a:graphicData>
        </a:graphic>
      </p:graphicFrame>
      <p:sp>
        <p:nvSpPr>
          <p:cNvPr id="2055" name="Text Box 10"/>
          <p:cNvSpPr txBox="1">
            <a:spLocks noChangeArrowheads="1"/>
          </p:cNvSpPr>
          <p:nvPr/>
        </p:nvSpPr>
        <p:spPr bwMode="auto">
          <a:xfrm>
            <a:off x="2590800" y="5562600"/>
            <a:ext cx="4343400" cy="579438"/>
          </a:xfrm>
          <a:prstGeom prst="rect">
            <a:avLst/>
          </a:prstGeom>
          <a:noFill/>
          <a:ln w="9525" algn="ctr">
            <a:noFill/>
            <a:miter lim="800000"/>
            <a:headEnd/>
            <a:tailEnd/>
          </a:ln>
        </p:spPr>
        <p:txBody>
          <a:bodyPr>
            <a:spAutoFit/>
          </a:bodyPr>
          <a:lstStyle/>
          <a:p>
            <a:pPr>
              <a:spcBef>
                <a:spcPct val="50000"/>
              </a:spcBef>
            </a:pPr>
            <a:r>
              <a:rPr lang="en-US" sz="3200" b="1">
                <a:solidFill>
                  <a:schemeClr val="bg1"/>
                </a:solidFill>
                <a:latin typeface="Arial" charset="0"/>
              </a:rPr>
              <a:t>New Mexico</a:t>
            </a:r>
          </a:p>
        </p:txBody>
      </p:sp>
      <p:sp>
        <p:nvSpPr>
          <p:cNvPr id="2056" name="Text Box 11"/>
          <p:cNvSpPr txBox="1">
            <a:spLocks noChangeArrowheads="1"/>
          </p:cNvSpPr>
          <p:nvPr/>
        </p:nvSpPr>
        <p:spPr bwMode="auto">
          <a:xfrm>
            <a:off x="8153400" y="1828800"/>
            <a:ext cx="457200" cy="701675"/>
          </a:xfrm>
          <a:prstGeom prst="rect">
            <a:avLst/>
          </a:prstGeom>
          <a:noFill/>
          <a:ln w="9525" algn="ctr">
            <a:noFill/>
            <a:miter lim="800000"/>
            <a:headEnd/>
            <a:tailEnd/>
          </a:ln>
        </p:spPr>
        <p:txBody>
          <a:bodyPr>
            <a:spAutoFit/>
          </a:bodyPr>
          <a:lstStyle/>
          <a:p>
            <a:pPr>
              <a:spcBef>
                <a:spcPct val="50000"/>
              </a:spcBef>
            </a:pPr>
            <a:endParaRPr lang="en-US"/>
          </a:p>
        </p:txBody>
      </p:sp>
      <p:sp>
        <p:nvSpPr>
          <p:cNvPr id="2057" name="Text Box 12"/>
          <p:cNvSpPr txBox="1">
            <a:spLocks noChangeArrowheads="1"/>
          </p:cNvSpPr>
          <p:nvPr/>
        </p:nvSpPr>
        <p:spPr bwMode="auto">
          <a:xfrm>
            <a:off x="8153400" y="2049463"/>
            <a:ext cx="533400" cy="3016250"/>
          </a:xfrm>
          <a:prstGeom prst="rect">
            <a:avLst/>
          </a:prstGeom>
          <a:noFill/>
          <a:ln w="9525" algn="ctr">
            <a:noFill/>
            <a:miter lim="800000"/>
            <a:headEnd/>
            <a:tailEnd/>
          </a:ln>
        </p:spPr>
        <p:txBody>
          <a:bodyPr>
            <a:spAutoFit/>
          </a:bodyPr>
          <a:lstStyle/>
          <a:p>
            <a:pPr>
              <a:spcBef>
                <a:spcPct val="50000"/>
              </a:spcBef>
            </a:pPr>
            <a:r>
              <a:rPr lang="en-US" sz="3200" b="1">
                <a:solidFill>
                  <a:schemeClr val="bg1"/>
                </a:solidFill>
                <a:latin typeface="Tahoma" pitchFamily="34" charset="0"/>
              </a:rPr>
              <a:t>Kansas</a:t>
            </a:r>
          </a:p>
        </p:txBody>
      </p:sp>
      <p:sp>
        <p:nvSpPr>
          <p:cNvPr id="2058" name="Text Box 13"/>
          <p:cNvSpPr txBox="1">
            <a:spLocks noChangeArrowheads="1"/>
          </p:cNvSpPr>
          <p:nvPr/>
        </p:nvSpPr>
        <p:spPr bwMode="auto">
          <a:xfrm>
            <a:off x="1604963" y="1389063"/>
            <a:ext cx="1063625" cy="304800"/>
          </a:xfrm>
          <a:prstGeom prst="rect">
            <a:avLst/>
          </a:prstGeom>
          <a:noFill/>
          <a:ln w="9525" algn="ctr">
            <a:noFill/>
            <a:miter lim="800000"/>
            <a:headEnd/>
            <a:tailEnd/>
          </a:ln>
        </p:spPr>
        <p:txBody>
          <a:bodyPr wrap="none">
            <a:spAutoFit/>
          </a:bodyPr>
          <a:lstStyle/>
          <a:p>
            <a:r>
              <a:rPr lang="en-US" sz="1400">
                <a:latin typeface="Arial Black" pitchFamily="34" charset="0"/>
              </a:rPr>
              <a:t>Leadville</a:t>
            </a:r>
          </a:p>
        </p:txBody>
      </p:sp>
      <p:sp>
        <p:nvSpPr>
          <p:cNvPr id="2059" name="Text Box 14"/>
          <p:cNvSpPr txBox="1">
            <a:spLocks noChangeArrowheads="1"/>
          </p:cNvSpPr>
          <p:nvPr/>
        </p:nvSpPr>
        <p:spPr bwMode="auto">
          <a:xfrm>
            <a:off x="496888" y="4589463"/>
            <a:ext cx="1786899" cy="307777"/>
          </a:xfrm>
          <a:prstGeom prst="rect">
            <a:avLst/>
          </a:prstGeom>
          <a:noFill/>
          <a:ln w="9525" algn="ctr">
            <a:noFill/>
            <a:miter lim="800000"/>
            <a:headEnd/>
            <a:tailEnd/>
          </a:ln>
        </p:spPr>
        <p:txBody>
          <a:bodyPr wrap="none">
            <a:spAutoFit/>
          </a:bodyPr>
          <a:lstStyle/>
          <a:p>
            <a:r>
              <a:rPr lang="en-US" sz="1400" dirty="0">
                <a:solidFill>
                  <a:schemeClr val="bg1"/>
                </a:solidFill>
                <a:latin typeface="Arial Black" pitchFamily="34" charset="0"/>
              </a:rPr>
              <a:t>Wolf Creek Pass</a:t>
            </a:r>
          </a:p>
        </p:txBody>
      </p:sp>
      <p:sp>
        <p:nvSpPr>
          <p:cNvPr id="2060" name="Text Box 15"/>
          <p:cNvSpPr txBox="1">
            <a:spLocks noChangeArrowheads="1"/>
          </p:cNvSpPr>
          <p:nvPr/>
        </p:nvSpPr>
        <p:spPr bwMode="auto">
          <a:xfrm>
            <a:off x="2463800" y="4741863"/>
            <a:ext cx="1023938" cy="304800"/>
          </a:xfrm>
          <a:prstGeom prst="rect">
            <a:avLst/>
          </a:prstGeom>
          <a:noFill/>
          <a:ln w="9525" algn="ctr">
            <a:noFill/>
            <a:miter lim="800000"/>
            <a:headEnd/>
            <a:tailEnd/>
          </a:ln>
        </p:spPr>
        <p:txBody>
          <a:bodyPr wrap="none">
            <a:spAutoFit/>
          </a:bodyPr>
          <a:lstStyle/>
          <a:p>
            <a:r>
              <a:rPr lang="en-US" sz="1400" dirty="0">
                <a:solidFill>
                  <a:schemeClr val="bg1"/>
                </a:solidFill>
                <a:latin typeface="Arial Black" pitchFamily="34" charset="0"/>
              </a:rPr>
              <a:t>Alamosa</a:t>
            </a:r>
          </a:p>
        </p:txBody>
      </p:sp>
      <p:sp>
        <p:nvSpPr>
          <p:cNvPr id="2061" name="Text Box 16"/>
          <p:cNvSpPr txBox="1">
            <a:spLocks noChangeArrowheads="1"/>
          </p:cNvSpPr>
          <p:nvPr/>
        </p:nvSpPr>
        <p:spPr bwMode="auto">
          <a:xfrm>
            <a:off x="4127500" y="2362200"/>
            <a:ext cx="1866088" cy="307777"/>
          </a:xfrm>
          <a:prstGeom prst="rect">
            <a:avLst/>
          </a:prstGeom>
          <a:noFill/>
          <a:ln w="9525" algn="ctr">
            <a:noFill/>
            <a:miter lim="800000"/>
            <a:headEnd/>
            <a:tailEnd/>
          </a:ln>
        </p:spPr>
        <p:txBody>
          <a:bodyPr wrap="none">
            <a:spAutoFit/>
          </a:bodyPr>
          <a:lstStyle/>
          <a:p>
            <a:r>
              <a:rPr lang="en-US" sz="1400" dirty="0" smtClean="0">
                <a:solidFill>
                  <a:schemeClr val="bg1"/>
                </a:solidFill>
                <a:latin typeface="Arial Black" pitchFamily="34" charset="0"/>
              </a:rPr>
              <a:t>Colorado Springs</a:t>
            </a:r>
            <a:endParaRPr lang="en-US" sz="1400" dirty="0">
              <a:solidFill>
                <a:schemeClr val="bg1"/>
              </a:solidFill>
              <a:latin typeface="Arial Black" pitchFamily="34" charset="0"/>
            </a:endParaRPr>
          </a:p>
        </p:txBody>
      </p:sp>
      <p:sp>
        <p:nvSpPr>
          <p:cNvPr id="2062" name="Text Box 17"/>
          <p:cNvSpPr txBox="1">
            <a:spLocks noChangeArrowheads="1"/>
          </p:cNvSpPr>
          <p:nvPr/>
        </p:nvSpPr>
        <p:spPr bwMode="auto">
          <a:xfrm>
            <a:off x="4152900" y="3294063"/>
            <a:ext cx="847725" cy="304800"/>
          </a:xfrm>
          <a:prstGeom prst="rect">
            <a:avLst/>
          </a:prstGeom>
          <a:noFill/>
          <a:ln w="9525" algn="ctr">
            <a:noFill/>
            <a:miter lim="800000"/>
            <a:headEnd/>
            <a:tailEnd/>
          </a:ln>
        </p:spPr>
        <p:txBody>
          <a:bodyPr wrap="none">
            <a:spAutoFit/>
          </a:bodyPr>
          <a:lstStyle/>
          <a:p>
            <a:r>
              <a:rPr lang="en-US" sz="1400" dirty="0">
                <a:solidFill>
                  <a:schemeClr val="bg1"/>
                </a:solidFill>
                <a:latin typeface="Arial Black" pitchFamily="34" charset="0"/>
              </a:rPr>
              <a:t>Pueblo</a:t>
            </a:r>
          </a:p>
        </p:txBody>
      </p:sp>
      <p:sp>
        <p:nvSpPr>
          <p:cNvPr id="2063" name="Text Box 18"/>
          <p:cNvSpPr txBox="1">
            <a:spLocks noChangeArrowheads="1"/>
          </p:cNvSpPr>
          <p:nvPr/>
        </p:nvSpPr>
        <p:spPr bwMode="auto">
          <a:xfrm>
            <a:off x="4237038" y="5046663"/>
            <a:ext cx="985837" cy="304800"/>
          </a:xfrm>
          <a:prstGeom prst="rect">
            <a:avLst/>
          </a:prstGeom>
          <a:noFill/>
          <a:ln w="9525" algn="ctr">
            <a:noFill/>
            <a:miter lim="800000"/>
            <a:headEnd/>
            <a:tailEnd/>
          </a:ln>
        </p:spPr>
        <p:txBody>
          <a:bodyPr wrap="none">
            <a:spAutoFit/>
          </a:bodyPr>
          <a:lstStyle/>
          <a:p>
            <a:r>
              <a:rPr lang="en-US" sz="1400" dirty="0">
                <a:solidFill>
                  <a:schemeClr val="bg1"/>
                </a:solidFill>
                <a:latin typeface="Arial Black" pitchFamily="34" charset="0"/>
              </a:rPr>
              <a:t>Trinidad</a:t>
            </a:r>
          </a:p>
        </p:txBody>
      </p:sp>
      <p:sp>
        <p:nvSpPr>
          <p:cNvPr id="2064" name="Text Box 19"/>
          <p:cNvSpPr txBox="1">
            <a:spLocks noChangeArrowheads="1"/>
          </p:cNvSpPr>
          <p:nvPr/>
        </p:nvSpPr>
        <p:spPr bwMode="auto">
          <a:xfrm>
            <a:off x="5334000" y="3733800"/>
            <a:ext cx="1036638" cy="304800"/>
          </a:xfrm>
          <a:prstGeom prst="rect">
            <a:avLst/>
          </a:prstGeom>
          <a:noFill/>
          <a:ln w="9525" algn="ctr">
            <a:noFill/>
            <a:miter lim="800000"/>
            <a:headEnd/>
            <a:tailEnd/>
          </a:ln>
        </p:spPr>
        <p:txBody>
          <a:bodyPr wrap="none">
            <a:spAutoFit/>
          </a:bodyPr>
          <a:lstStyle/>
          <a:p>
            <a:r>
              <a:rPr lang="en-US" sz="1400" dirty="0">
                <a:solidFill>
                  <a:schemeClr val="bg1"/>
                </a:solidFill>
                <a:latin typeface="Arial Black" pitchFamily="34" charset="0"/>
              </a:rPr>
              <a:t>La Junta</a:t>
            </a:r>
          </a:p>
        </p:txBody>
      </p:sp>
      <p:sp>
        <p:nvSpPr>
          <p:cNvPr id="2065" name="Text Box 20"/>
          <p:cNvSpPr txBox="1">
            <a:spLocks noChangeArrowheads="1"/>
          </p:cNvSpPr>
          <p:nvPr/>
        </p:nvSpPr>
        <p:spPr bwMode="auto">
          <a:xfrm>
            <a:off x="6994525" y="3598863"/>
            <a:ext cx="798513" cy="304800"/>
          </a:xfrm>
          <a:prstGeom prst="rect">
            <a:avLst/>
          </a:prstGeom>
          <a:noFill/>
          <a:ln w="9525" algn="ctr">
            <a:noFill/>
            <a:miter lim="800000"/>
            <a:headEnd/>
            <a:tailEnd/>
          </a:ln>
        </p:spPr>
        <p:txBody>
          <a:bodyPr wrap="none">
            <a:spAutoFit/>
          </a:bodyPr>
          <a:lstStyle/>
          <a:p>
            <a:r>
              <a:rPr lang="en-US" sz="1400" dirty="0">
                <a:solidFill>
                  <a:schemeClr val="bg1"/>
                </a:solidFill>
                <a:latin typeface="Arial Black" pitchFamily="34" charset="0"/>
              </a:rPr>
              <a:t>Lamar</a:t>
            </a:r>
          </a:p>
        </p:txBody>
      </p:sp>
      <p:sp>
        <p:nvSpPr>
          <p:cNvPr id="2066" name="Text Box 21"/>
          <p:cNvSpPr txBox="1">
            <a:spLocks noChangeArrowheads="1"/>
          </p:cNvSpPr>
          <p:nvPr/>
        </p:nvSpPr>
        <p:spPr bwMode="auto">
          <a:xfrm>
            <a:off x="6858000" y="4953000"/>
            <a:ext cx="1233488" cy="304800"/>
          </a:xfrm>
          <a:prstGeom prst="rect">
            <a:avLst/>
          </a:prstGeom>
          <a:noFill/>
          <a:ln w="9525" algn="ctr">
            <a:noFill/>
            <a:miter lim="800000"/>
            <a:headEnd/>
            <a:tailEnd/>
          </a:ln>
        </p:spPr>
        <p:txBody>
          <a:bodyPr wrap="none">
            <a:spAutoFit/>
          </a:bodyPr>
          <a:lstStyle/>
          <a:p>
            <a:r>
              <a:rPr lang="en-US" sz="1400" dirty="0">
                <a:solidFill>
                  <a:schemeClr val="bg1"/>
                </a:solidFill>
                <a:latin typeface="Arial Black" pitchFamily="34" charset="0"/>
              </a:rPr>
              <a:t>Springfield</a:t>
            </a:r>
          </a:p>
        </p:txBody>
      </p:sp>
      <p:sp>
        <p:nvSpPr>
          <p:cNvPr id="2067" name="TextBox 20"/>
          <p:cNvSpPr txBox="1">
            <a:spLocks noChangeArrowheads="1"/>
          </p:cNvSpPr>
          <p:nvPr/>
        </p:nvSpPr>
        <p:spPr bwMode="auto">
          <a:xfrm>
            <a:off x="2590800" y="2971800"/>
            <a:ext cx="879475" cy="338138"/>
          </a:xfrm>
          <a:prstGeom prst="rect">
            <a:avLst/>
          </a:prstGeom>
          <a:noFill/>
          <a:ln w="9525">
            <a:noFill/>
            <a:miter lim="800000"/>
            <a:headEnd/>
            <a:tailEnd/>
          </a:ln>
        </p:spPr>
        <p:txBody>
          <a:bodyPr wrap="none">
            <a:spAutoFit/>
          </a:bodyPr>
          <a:lstStyle/>
          <a:p>
            <a:r>
              <a:rPr lang="en-US" sz="1600" b="1" dirty="0" err="1">
                <a:solidFill>
                  <a:schemeClr val="bg1"/>
                </a:solidFill>
                <a:latin typeface="Arial Black" pitchFamily="34" charset="0"/>
                <a:cs typeface="Tahoma" pitchFamily="34" charset="0"/>
              </a:rPr>
              <a:t>Salida</a:t>
            </a:r>
            <a:endParaRPr lang="en-US" sz="1600" b="1" dirty="0">
              <a:solidFill>
                <a:schemeClr val="bg1"/>
              </a:solidFill>
              <a:latin typeface="Arial Black" pitchFamily="34" charset="0"/>
              <a:cs typeface="Tahoma" pitchFamily="34" charset="0"/>
            </a:endParaRPr>
          </a:p>
        </p:txBody>
      </p:sp>
      <p:sp>
        <p:nvSpPr>
          <p:cNvPr id="2069" name="TextBox 21"/>
          <p:cNvSpPr txBox="1">
            <a:spLocks noChangeArrowheads="1"/>
          </p:cNvSpPr>
          <p:nvPr/>
        </p:nvSpPr>
        <p:spPr bwMode="auto">
          <a:xfrm>
            <a:off x="6858000" y="3124200"/>
            <a:ext cx="663575" cy="307975"/>
          </a:xfrm>
          <a:prstGeom prst="rect">
            <a:avLst/>
          </a:prstGeom>
          <a:noFill/>
          <a:ln w="9525">
            <a:noFill/>
            <a:miter lim="800000"/>
            <a:headEnd/>
            <a:tailEnd/>
          </a:ln>
        </p:spPr>
        <p:txBody>
          <a:bodyPr wrap="none">
            <a:spAutoFit/>
          </a:bodyPr>
          <a:lstStyle/>
          <a:p>
            <a:r>
              <a:rPr lang="en-US" sz="1400" b="1" dirty="0">
                <a:solidFill>
                  <a:schemeClr val="bg1"/>
                </a:solidFill>
                <a:latin typeface="Arial Black" pitchFamily="34" charset="0"/>
                <a:cs typeface="Tahoma" pitchFamily="34" charset="0"/>
              </a:rPr>
              <a:t>Eads</a:t>
            </a:r>
          </a:p>
        </p:txBody>
      </p:sp>
      <p:sp>
        <p:nvSpPr>
          <p:cNvPr id="2070" name="TextBox 22"/>
          <p:cNvSpPr txBox="1">
            <a:spLocks noChangeArrowheads="1"/>
          </p:cNvSpPr>
          <p:nvPr/>
        </p:nvSpPr>
        <p:spPr bwMode="auto">
          <a:xfrm>
            <a:off x="4038600" y="4191000"/>
            <a:ext cx="1335088" cy="307975"/>
          </a:xfrm>
          <a:prstGeom prst="rect">
            <a:avLst/>
          </a:prstGeom>
          <a:noFill/>
          <a:ln w="9525">
            <a:noFill/>
            <a:miter lim="800000"/>
            <a:headEnd/>
            <a:tailEnd/>
          </a:ln>
        </p:spPr>
        <p:txBody>
          <a:bodyPr wrap="none">
            <a:spAutoFit/>
          </a:bodyPr>
          <a:lstStyle/>
          <a:p>
            <a:r>
              <a:rPr lang="en-US" sz="1400" b="1" dirty="0">
                <a:solidFill>
                  <a:schemeClr val="bg1"/>
                </a:solidFill>
                <a:latin typeface="Arial Black" pitchFamily="34" charset="0"/>
              </a:rPr>
              <a:t>Walsenburg</a:t>
            </a:r>
          </a:p>
        </p:txBody>
      </p:sp>
      <p:sp>
        <p:nvSpPr>
          <p:cNvPr id="24" name="Slide Number Placeholder 23"/>
          <p:cNvSpPr>
            <a:spLocks noGrp="1"/>
          </p:cNvSpPr>
          <p:nvPr>
            <p:ph type="sldNum" sz="quarter" idx="12"/>
          </p:nvPr>
        </p:nvSpPr>
        <p:spPr/>
        <p:txBody>
          <a:bodyPr/>
          <a:lstStyle/>
          <a:p>
            <a:pPr>
              <a:defRPr/>
            </a:pPr>
            <a:fld id="{B1C4D483-3BBF-403E-8F2B-3C7678FD1103}" type="slidenum">
              <a:rPr lang="en-US" smtClean="0"/>
              <a:pPr>
                <a:defRPr/>
              </a:pPr>
              <a:t>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dissolve">
                                      <p:cBhvr>
                                        <p:cTn id="7" dur="20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April 22</a:t>
            </a:r>
            <a:r>
              <a:rPr lang="en-US" baseline="30000" dirty="0" smtClean="0">
                <a:solidFill>
                  <a:srgbClr val="FFFF00"/>
                </a:solidFill>
              </a:rPr>
              <a:t>nd</a:t>
            </a:r>
            <a:r>
              <a:rPr lang="en-US" dirty="0" smtClean="0">
                <a:solidFill>
                  <a:srgbClr val="FFFF00"/>
                </a:solidFill>
              </a:rPr>
              <a:t>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42210_bent.JPG"/>
          <p:cNvPicPr>
            <a:picLocks noChangeAspect="1"/>
          </p:cNvPicPr>
          <p:nvPr/>
        </p:nvPicPr>
        <p:blipFill>
          <a:blip r:embed="rId3" cstate="print"/>
          <a:stretch>
            <a:fillRect/>
          </a:stretch>
        </p:blipFill>
        <p:spPr>
          <a:xfrm>
            <a:off x="1295400" y="990601"/>
            <a:ext cx="6422765" cy="4953000"/>
          </a:xfrm>
          <a:prstGeom prst="rect">
            <a:avLst/>
          </a:prstGeom>
        </p:spPr>
      </p:pic>
      <p:pic>
        <p:nvPicPr>
          <p:cNvPr id="5" name="Picture 4" descr="42210_kiowa.JPG"/>
          <p:cNvPicPr>
            <a:picLocks noChangeAspect="1"/>
          </p:cNvPicPr>
          <p:nvPr/>
        </p:nvPicPr>
        <p:blipFill>
          <a:blip r:embed="rId4" cstate="print"/>
          <a:stretch>
            <a:fillRect/>
          </a:stretch>
        </p:blipFill>
        <p:spPr>
          <a:xfrm>
            <a:off x="1295400" y="990600"/>
            <a:ext cx="6448649" cy="49530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What’s a WCM to do</a:t>
            </a:r>
            <a:endParaRPr lang="en-US" dirty="0">
              <a:solidFill>
                <a:srgbClr val="FFFF00"/>
              </a:solidFill>
            </a:endParaRPr>
          </a:p>
        </p:txBody>
      </p:sp>
      <p:sp>
        <p:nvSpPr>
          <p:cNvPr id="15363" name="Rectangle 3"/>
          <p:cNvSpPr>
            <a:spLocks noGrp="1" noChangeArrowheads="1"/>
          </p:cNvSpPr>
          <p:nvPr>
            <p:ph type="subTitle" idx="1"/>
          </p:nvPr>
        </p:nvSpPr>
        <p:spPr>
          <a:xfrm>
            <a:off x="381000" y="1066800"/>
            <a:ext cx="8229600" cy="4114800"/>
          </a:xfrm>
        </p:spPr>
        <p:txBody>
          <a:bodyPr/>
          <a:lstStyle/>
          <a:p>
            <a:r>
              <a:rPr lang="en-US" dirty="0" smtClean="0">
                <a:solidFill>
                  <a:schemeClr val="bg1"/>
                </a:solidFill>
              </a:rPr>
              <a:t>for detailed post-episode information ???</a:t>
            </a:r>
          </a:p>
          <a:p>
            <a:endParaRPr lang="en-US" dirty="0" smtClean="0">
              <a:solidFill>
                <a:schemeClr val="bg1"/>
              </a:solidFill>
            </a:endParaRPr>
          </a:p>
          <a:p>
            <a:r>
              <a:rPr lang="en-US" dirty="0" smtClean="0">
                <a:solidFill>
                  <a:srgbClr val="FFFF00"/>
                </a:solidFill>
              </a:rPr>
              <a:t>So far in 2010...36 tornadoes</a:t>
            </a:r>
          </a:p>
          <a:p>
            <a:pPr algn="l"/>
            <a:endParaRPr lang="en-US" dirty="0" smtClean="0">
              <a:solidFill>
                <a:schemeClr val="bg1"/>
              </a:solidFill>
            </a:endParaRPr>
          </a:p>
          <a:p>
            <a:pPr>
              <a:buFontTx/>
              <a:buChar char="-"/>
            </a:pPr>
            <a:r>
              <a:rPr lang="en-US" dirty="0" smtClean="0">
                <a:solidFill>
                  <a:schemeClr val="bg1"/>
                </a:solidFill>
              </a:rPr>
              <a:t> April 22nd - 13 tornadoes</a:t>
            </a:r>
          </a:p>
          <a:p>
            <a:pPr>
              <a:buFontTx/>
              <a:buChar char="-"/>
            </a:pPr>
            <a:r>
              <a:rPr lang="en-US" dirty="0" smtClean="0">
                <a:solidFill>
                  <a:schemeClr val="bg1"/>
                </a:solidFill>
              </a:rPr>
              <a:t> </a:t>
            </a:r>
            <a:r>
              <a:rPr lang="en-US" dirty="0" smtClean="0">
                <a:solidFill>
                  <a:srgbClr val="FFFF00"/>
                </a:solidFill>
              </a:rPr>
              <a:t>May 25th   - 15 tornadoes</a:t>
            </a:r>
            <a:r>
              <a:rPr lang="en-US" baseline="30000" dirty="0" smtClean="0">
                <a:solidFill>
                  <a:srgbClr val="FFFF00"/>
                </a:solidFill>
              </a:rPr>
              <a:t> </a:t>
            </a:r>
          </a:p>
          <a:p>
            <a:pPr>
              <a:buFontTx/>
              <a:buChar char="-"/>
            </a:pPr>
            <a:r>
              <a:rPr lang="en-US" dirty="0" smtClean="0">
                <a:solidFill>
                  <a:schemeClr val="bg1"/>
                </a:solidFill>
              </a:rPr>
              <a:t> May 31</a:t>
            </a:r>
            <a:r>
              <a:rPr lang="en-US" baseline="30000" dirty="0" smtClean="0">
                <a:solidFill>
                  <a:schemeClr val="bg1"/>
                </a:solidFill>
              </a:rPr>
              <a:t>st</a:t>
            </a:r>
            <a:r>
              <a:rPr lang="en-US" dirty="0" smtClean="0">
                <a:solidFill>
                  <a:schemeClr val="bg1"/>
                </a:solidFill>
              </a:rPr>
              <a:t>     -  3 tornadoes</a:t>
            </a:r>
            <a:endParaRPr lang="en-US" baseline="30000" dirty="0" smtClean="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 – 316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dirty="0"/>
          </a:p>
        </p:txBody>
      </p:sp>
      <p:pic>
        <p:nvPicPr>
          <p:cNvPr id="8" name="Picture 7" descr="radar2116_052510_ref.jpg"/>
          <p:cNvPicPr>
            <a:picLocks noChangeAspect="1"/>
          </p:cNvPicPr>
          <p:nvPr/>
        </p:nvPicPr>
        <p:blipFill>
          <a:blip r:embed="rId3" cstate="print"/>
          <a:stretch>
            <a:fillRect/>
          </a:stretch>
        </p:blipFill>
        <p:spPr>
          <a:xfrm>
            <a:off x="1645920" y="1188720"/>
            <a:ext cx="5589953" cy="5029200"/>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 – 316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2116_052510_vel.jpg"/>
          <p:cNvPicPr>
            <a:picLocks noChangeAspect="1"/>
          </p:cNvPicPr>
          <p:nvPr/>
        </p:nvPicPr>
        <p:blipFill>
          <a:blip r:embed="rId3" cstate="print"/>
          <a:stretch>
            <a:fillRect/>
          </a:stretch>
        </p:blipFill>
        <p:spPr>
          <a:xfrm>
            <a:off x="1645920" y="1188720"/>
            <a:ext cx="5597763" cy="5029200"/>
          </a:xfrm>
          <a:prstGeom prst="rect">
            <a:avLst/>
          </a:prstGeom>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 – 326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6" name="Picture 5" descr="radar2126_052510_ref.jpg"/>
          <p:cNvPicPr>
            <a:picLocks noChangeAspect="1"/>
          </p:cNvPicPr>
          <p:nvPr/>
        </p:nvPicPr>
        <p:blipFill>
          <a:blip r:embed="rId3" cstate="print"/>
          <a:stretch>
            <a:fillRect/>
          </a:stretch>
        </p:blipFill>
        <p:spPr>
          <a:xfrm>
            <a:off x="1645920" y="1188720"/>
            <a:ext cx="5632940" cy="50292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 – 326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2125_052510_vel.jpg"/>
          <p:cNvPicPr>
            <a:picLocks noChangeAspect="1"/>
          </p:cNvPicPr>
          <p:nvPr/>
        </p:nvPicPr>
        <p:blipFill>
          <a:blip r:embed="rId3" cstate="print"/>
          <a:stretch>
            <a:fillRect/>
          </a:stretch>
        </p:blipFill>
        <p:spPr>
          <a:xfrm>
            <a:off x="1645920" y="1188720"/>
            <a:ext cx="5627078" cy="5029200"/>
          </a:xfrm>
          <a:prstGeom prst="rect">
            <a:avLst/>
          </a:prstGeom>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 – 330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dirty="0"/>
          </a:p>
        </p:txBody>
      </p:sp>
      <p:pic>
        <p:nvPicPr>
          <p:cNvPr id="4" name="Picture 3" descr="radar2130_052510_ref.jpg"/>
          <p:cNvPicPr>
            <a:picLocks noChangeAspect="1"/>
          </p:cNvPicPr>
          <p:nvPr/>
        </p:nvPicPr>
        <p:blipFill>
          <a:blip r:embed="rId3" cstate="print"/>
          <a:stretch>
            <a:fillRect/>
          </a:stretch>
        </p:blipFill>
        <p:spPr>
          <a:xfrm>
            <a:off x="1645920" y="1188720"/>
            <a:ext cx="5588000" cy="50292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 – 330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2130_052510_vel.jpg"/>
          <p:cNvPicPr>
            <a:picLocks noChangeAspect="1"/>
          </p:cNvPicPr>
          <p:nvPr/>
        </p:nvPicPr>
        <p:blipFill>
          <a:blip r:embed="rId3" cstate="print"/>
          <a:stretch>
            <a:fillRect/>
          </a:stretch>
        </p:blipFill>
        <p:spPr>
          <a:xfrm>
            <a:off x="1645920" y="1188720"/>
            <a:ext cx="5631533" cy="5029200"/>
          </a:xfrm>
          <a:prstGeom prst="rect">
            <a:avLst/>
          </a:prstGeom>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 – 349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2149_052510_ref.jpg"/>
          <p:cNvPicPr>
            <a:picLocks noChangeAspect="1"/>
          </p:cNvPicPr>
          <p:nvPr/>
        </p:nvPicPr>
        <p:blipFill>
          <a:blip r:embed="rId3" cstate="print"/>
          <a:stretch>
            <a:fillRect/>
          </a:stretch>
        </p:blipFill>
        <p:spPr>
          <a:xfrm>
            <a:off x="1645920" y="1188720"/>
            <a:ext cx="5632241" cy="50292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 – 349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2149_052510_vel.jpg"/>
          <p:cNvPicPr>
            <a:picLocks noChangeAspect="1"/>
          </p:cNvPicPr>
          <p:nvPr/>
        </p:nvPicPr>
        <p:blipFill>
          <a:blip r:embed="rId3" cstate="print"/>
          <a:stretch>
            <a:fillRect/>
          </a:stretch>
        </p:blipFill>
        <p:spPr>
          <a:xfrm>
            <a:off x="1645920" y="1188720"/>
            <a:ext cx="5619158" cy="5029200"/>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457200"/>
            <a:ext cx="6781800" cy="838200"/>
          </a:xfrm>
        </p:spPr>
        <p:txBody>
          <a:bodyPr/>
          <a:lstStyle/>
          <a:p>
            <a:r>
              <a:rPr lang="en-US" b="1" u="sng" dirty="0" smtClean="0">
                <a:solidFill>
                  <a:srgbClr val="FFFF00"/>
                </a:solidFill>
                <a:effectLst>
                  <a:outerShdw blurRad="38100" dist="38100" dir="2700000" algn="tl">
                    <a:srgbClr val="000000">
                      <a:alpha val="43137"/>
                    </a:srgbClr>
                  </a:outerShdw>
                </a:effectLst>
              </a:rPr>
              <a:t>Background</a:t>
            </a:r>
            <a:endParaRPr lang="en-US" b="1" u="sng" dirty="0">
              <a:solidFill>
                <a:srgbClr val="FFFF00"/>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idx="1"/>
          </p:nvPr>
        </p:nvSpPr>
        <p:spPr>
          <a:xfrm>
            <a:off x="914400" y="1371600"/>
            <a:ext cx="7620000" cy="4343400"/>
          </a:xfrm>
        </p:spPr>
        <p:txBody>
          <a:bodyPr/>
          <a:lstStyle/>
          <a:p>
            <a:pPr algn="l">
              <a:buFontTx/>
              <a:buChar char="-"/>
            </a:pPr>
            <a:r>
              <a:rPr lang="en-US" b="1" dirty="0" smtClean="0">
                <a:solidFill>
                  <a:schemeClr val="bg1"/>
                </a:solidFill>
                <a:effectLst>
                  <a:outerShdw blurRad="38100" dist="38100" dir="2700000" algn="tl">
                    <a:srgbClr val="000000">
                      <a:alpha val="43137"/>
                    </a:srgbClr>
                  </a:outerShdw>
                </a:effectLst>
              </a:rPr>
              <a:t> Been the WCM at WFO Pueblo for </a:t>
            </a:r>
          </a:p>
          <a:p>
            <a:pPr algn="l"/>
            <a:r>
              <a:rPr lang="en-US" b="1" dirty="0" smtClean="0">
                <a:solidFill>
                  <a:schemeClr val="bg1"/>
                </a:solidFill>
                <a:effectLst>
                  <a:outerShdw blurRad="38100" dist="38100" dir="2700000" algn="tl">
                    <a:srgbClr val="000000">
                      <a:alpha val="43137"/>
                    </a:srgbClr>
                  </a:outerShdw>
                </a:effectLst>
              </a:rPr>
              <a:t>  15 years</a:t>
            </a:r>
          </a:p>
          <a:p>
            <a:pPr algn="l"/>
            <a:endParaRPr lang="en-US" b="1" dirty="0" smtClean="0">
              <a:solidFill>
                <a:schemeClr val="bg1"/>
              </a:solidFill>
              <a:effectLst>
                <a:outerShdw blurRad="38100" dist="38100" dir="2700000" algn="tl">
                  <a:srgbClr val="000000">
                    <a:alpha val="43137"/>
                  </a:srgbClr>
                </a:outerShdw>
              </a:effectLst>
            </a:endParaRPr>
          </a:p>
          <a:p>
            <a:pPr algn="l">
              <a:buFontTx/>
              <a:buChar char="-"/>
            </a:pPr>
            <a:r>
              <a:rPr lang="en-US" b="1" dirty="0" smtClean="0">
                <a:solidFill>
                  <a:schemeClr val="bg1"/>
                </a:solidFill>
                <a:effectLst>
                  <a:outerShdw blurRad="38100" dist="38100" dir="2700000" algn="tl">
                    <a:srgbClr val="000000">
                      <a:alpha val="43137"/>
                    </a:srgbClr>
                  </a:outerShdw>
                </a:effectLst>
              </a:rPr>
              <a:t> There has been an evolution of</a:t>
            </a:r>
          </a:p>
          <a:p>
            <a:pPr algn="l"/>
            <a:r>
              <a:rPr lang="en-US" b="1" dirty="0" smtClean="0">
                <a:solidFill>
                  <a:schemeClr val="bg1"/>
                </a:solidFill>
                <a:effectLst>
                  <a:outerShdw blurRad="38100" dist="38100" dir="2700000" algn="tl">
                    <a:srgbClr val="000000">
                      <a:alpha val="43137"/>
                    </a:srgbClr>
                  </a:outerShdw>
                </a:effectLst>
              </a:rPr>
              <a:t>  available SKYWARN spotters and     </a:t>
            </a:r>
          </a:p>
          <a:p>
            <a:pPr algn="l"/>
            <a:r>
              <a:rPr lang="en-US" b="1" dirty="0" smtClean="0">
                <a:solidFill>
                  <a:schemeClr val="bg1"/>
                </a:solidFill>
                <a:effectLst>
                  <a:outerShdw blurRad="38100" dist="38100" dir="2700000" algn="tl">
                    <a:srgbClr val="000000">
                      <a:alpha val="43137"/>
                    </a:srgbClr>
                  </a:outerShdw>
                </a:effectLst>
              </a:rPr>
              <a:t>  storm chasers across the CWA</a:t>
            </a:r>
          </a:p>
          <a:p>
            <a:pPr algn="l">
              <a:buFontTx/>
              <a:buChar char="-"/>
            </a:pPr>
            <a:endParaRPr lang="en-US" b="1" dirty="0" smtClean="0">
              <a:solidFill>
                <a:schemeClr val="bg1"/>
              </a:solidFill>
              <a:effectLst>
                <a:outerShdw blurRad="38100" dist="38100" dir="2700000" algn="tl">
                  <a:srgbClr val="000000">
                    <a:alpha val="43137"/>
                  </a:srgbClr>
                </a:outerShdw>
              </a:effectLst>
            </a:endParaRPr>
          </a:p>
          <a:p>
            <a:pPr algn="l">
              <a:buFontTx/>
              <a:buChar char="-"/>
            </a:pPr>
            <a:r>
              <a:rPr lang="en-US" b="1" dirty="0" smtClean="0">
                <a:solidFill>
                  <a:schemeClr val="bg1"/>
                </a:solidFill>
                <a:effectLst>
                  <a:outerShdw blurRad="38100" dist="38100" dir="2700000" algn="tl">
                    <a:srgbClr val="000000">
                      <a:alpha val="43137"/>
                    </a:srgbClr>
                  </a:outerShdw>
                </a:effectLst>
              </a:rPr>
              <a:t> Wide open spaces in southern CO</a:t>
            </a:r>
          </a:p>
          <a:p>
            <a:pPr>
              <a:buFontTx/>
              <a:buChar char="-"/>
            </a:pPr>
            <a:endParaRPr lang="en-US"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 – 349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2149_052510_ref_close.jpg"/>
          <p:cNvPicPr>
            <a:picLocks noChangeAspect="1"/>
          </p:cNvPicPr>
          <p:nvPr/>
        </p:nvPicPr>
        <p:blipFill>
          <a:blip r:embed="rId3" cstate="print"/>
          <a:stretch>
            <a:fillRect/>
          </a:stretch>
        </p:blipFill>
        <p:spPr>
          <a:xfrm>
            <a:off x="1463040" y="1005840"/>
            <a:ext cx="6138630" cy="5486400"/>
          </a:xfrm>
          <a:prstGeom prst="rect">
            <a:avLst/>
          </a:prstGeom>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 – 402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2202_052510_ref.jpg"/>
          <p:cNvPicPr>
            <a:picLocks noChangeAspect="1"/>
          </p:cNvPicPr>
          <p:nvPr/>
        </p:nvPicPr>
        <p:blipFill>
          <a:blip r:embed="rId3" cstate="print"/>
          <a:stretch>
            <a:fillRect/>
          </a:stretch>
        </p:blipFill>
        <p:spPr>
          <a:xfrm>
            <a:off x="1645920" y="1188720"/>
            <a:ext cx="5613988" cy="50292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 – 402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dirty="0"/>
          </a:p>
        </p:txBody>
      </p:sp>
      <p:pic>
        <p:nvPicPr>
          <p:cNvPr id="4" name="Picture 3" descr="radar2202_052510_vel.jpg"/>
          <p:cNvPicPr>
            <a:picLocks noChangeAspect="1"/>
          </p:cNvPicPr>
          <p:nvPr/>
        </p:nvPicPr>
        <p:blipFill>
          <a:blip r:embed="rId3" cstate="print"/>
          <a:stretch>
            <a:fillRect/>
          </a:stretch>
        </p:blipFill>
        <p:spPr>
          <a:xfrm>
            <a:off x="1645920" y="1188720"/>
            <a:ext cx="5613316" cy="5029200"/>
          </a:xfrm>
          <a:prstGeom prst="rect">
            <a:avLst/>
          </a:prstGeom>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Frame 15_reed_052510.jpg"/>
          <p:cNvPicPr>
            <a:picLocks noChangeAspect="1"/>
          </p:cNvPicPr>
          <p:nvPr/>
        </p:nvPicPr>
        <p:blipFill>
          <a:blip r:embed="rId2" cstate="print"/>
          <a:stretch>
            <a:fillRect/>
          </a:stretch>
        </p:blipFill>
        <p:spPr>
          <a:xfrm>
            <a:off x="457200" y="1143000"/>
            <a:ext cx="8245929" cy="4617720"/>
          </a:xfrm>
          <a:prstGeom prst="rect">
            <a:avLst/>
          </a:prstGeom>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Frame 18_reed_052510.jpg"/>
          <p:cNvPicPr>
            <a:picLocks noChangeAspect="1"/>
          </p:cNvPicPr>
          <p:nvPr/>
        </p:nvPicPr>
        <p:blipFill>
          <a:blip r:embed="rId2" cstate="print"/>
          <a:stretch>
            <a:fillRect/>
          </a:stretch>
        </p:blipFill>
        <p:spPr>
          <a:xfrm>
            <a:off x="609600" y="1143000"/>
            <a:ext cx="7924800" cy="4446693"/>
          </a:xfrm>
          <a:prstGeom prst="rect">
            <a:avLst/>
          </a:prstGeom>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Frame 19_reed_052510.jpg"/>
          <p:cNvPicPr>
            <a:picLocks noChangeAspect="1"/>
          </p:cNvPicPr>
          <p:nvPr/>
        </p:nvPicPr>
        <p:blipFill>
          <a:blip r:embed="rId2" cstate="print"/>
          <a:stretch>
            <a:fillRect/>
          </a:stretch>
        </p:blipFill>
        <p:spPr>
          <a:xfrm>
            <a:off x="533400" y="1143000"/>
            <a:ext cx="8077200" cy="4559131"/>
          </a:xfrm>
          <a:prstGeom prst="rect">
            <a:avLst/>
          </a:prstGeom>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Frame 20_reed_052510.jpg"/>
          <p:cNvPicPr>
            <a:picLocks noChangeAspect="1"/>
          </p:cNvPicPr>
          <p:nvPr/>
        </p:nvPicPr>
        <p:blipFill>
          <a:blip r:embed="rId3" cstate="print"/>
          <a:stretch>
            <a:fillRect/>
          </a:stretch>
        </p:blipFill>
        <p:spPr>
          <a:xfrm>
            <a:off x="952500" y="1219200"/>
            <a:ext cx="7200900" cy="4800600"/>
          </a:xfrm>
          <a:prstGeom prst="rect">
            <a:avLst/>
          </a:prstGeom>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Frame 16_reed_052510.jpg"/>
          <p:cNvPicPr>
            <a:picLocks noChangeAspect="1"/>
          </p:cNvPicPr>
          <p:nvPr/>
        </p:nvPicPr>
        <p:blipFill>
          <a:blip r:embed="rId2" cstate="print"/>
          <a:stretch>
            <a:fillRect/>
          </a:stretch>
        </p:blipFill>
        <p:spPr>
          <a:xfrm>
            <a:off x="914400" y="1143000"/>
            <a:ext cx="7010400" cy="4619075"/>
          </a:xfrm>
          <a:prstGeom prst="rect">
            <a:avLst/>
          </a:prstGeom>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Reed_final.mpg">
            <a:hlinkClick r:id="" action="ppaction://media"/>
          </p:cNvPr>
          <p:cNvPicPr>
            <a:picLocks noRot="1" noChangeAspect="1"/>
          </p:cNvPicPr>
          <p:nvPr>
            <a:videoFile r:link="rId1"/>
          </p:nvPr>
        </p:nvPicPr>
        <p:blipFill>
          <a:blip r:embed="rId4" cstate="print"/>
          <a:stretch>
            <a:fillRect/>
          </a:stretch>
        </p:blipFill>
        <p:spPr>
          <a:xfrm>
            <a:off x="1905000" y="1219200"/>
            <a:ext cx="4936066" cy="4038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6" name="Picture 5" descr="052510_kiowa_cow2.JPG"/>
          <p:cNvPicPr>
            <a:picLocks noChangeAspect="1"/>
          </p:cNvPicPr>
          <p:nvPr/>
        </p:nvPicPr>
        <p:blipFill>
          <a:blip r:embed="rId2" cstate="print"/>
          <a:stretch>
            <a:fillRect/>
          </a:stretch>
        </p:blipFill>
        <p:spPr>
          <a:xfrm>
            <a:off x="1981200" y="1066800"/>
            <a:ext cx="5181600" cy="5210175"/>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457200"/>
            <a:ext cx="6781800" cy="838200"/>
          </a:xfrm>
        </p:spPr>
        <p:txBody>
          <a:bodyPr/>
          <a:lstStyle/>
          <a:p>
            <a:r>
              <a:rPr lang="en-US" b="1" u="sng" dirty="0" smtClean="0">
                <a:solidFill>
                  <a:srgbClr val="FFFF00"/>
                </a:solidFill>
                <a:effectLst>
                  <a:outerShdw blurRad="38100" dist="38100" dir="2700000" algn="tl">
                    <a:srgbClr val="000000">
                      <a:alpha val="43137"/>
                    </a:srgbClr>
                  </a:outerShdw>
                </a:effectLst>
              </a:rPr>
              <a:t>Background</a:t>
            </a:r>
            <a:endParaRPr lang="en-US" b="1" u="sng" dirty="0">
              <a:solidFill>
                <a:srgbClr val="FFFF00"/>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idx="1"/>
          </p:nvPr>
        </p:nvSpPr>
        <p:spPr>
          <a:xfrm>
            <a:off x="990600" y="1752600"/>
            <a:ext cx="7620000" cy="3505200"/>
          </a:xfrm>
        </p:spPr>
        <p:txBody>
          <a:bodyPr/>
          <a:lstStyle/>
          <a:p>
            <a:pPr algn="l">
              <a:buFontTx/>
              <a:buChar char="-"/>
            </a:pPr>
            <a:r>
              <a:rPr lang="en-US" b="1" dirty="0" smtClean="0">
                <a:solidFill>
                  <a:schemeClr val="bg1"/>
                </a:solidFill>
                <a:effectLst>
                  <a:outerShdw blurRad="38100" dist="38100" dir="2700000" algn="tl">
                    <a:srgbClr val="000000">
                      <a:alpha val="43137"/>
                    </a:srgbClr>
                  </a:outerShdw>
                </a:effectLst>
              </a:rPr>
              <a:t> An avg. of a dozen tornadoes each</a:t>
            </a:r>
          </a:p>
          <a:p>
            <a:pPr algn="l"/>
            <a:r>
              <a:rPr lang="en-US" b="1" dirty="0" smtClean="0">
                <a:solidFill>
                  <a:schemeClr val="bg1"/>
                </a:solidFill>
                <a:effectLst>
                  <a:outerShdw blurRad="38100" dist="38100" dir="2700000" algn="tl">
                    <a:srgbClr val="000000">
                      <a:alpha val="43137"/>
                    </a:srgbClr>
                  </a:outerShdw>
                </a:effectLst>
              </a:rPr>
              <a:t>  year across the CWA</a:t>
            </a:r>
          </a:p>
          <a:p>
            <a:pPr algn="l"/>
            <a:endParaRPr lang="en-US" b="1" dirty="0" smtClean="0">
              <a:solidFill>
                <a:schemeClr val="bg1"/>
              </a:solidFill>
              <a:effectLst>
                <a:outerShdw blurRad="38100" dist="38100" dir="2700000" algn="tl">
                  <a:srgbClr val="000000">
                    <a:alpha val="43137"/>
                  </a:srgbClr>
                </a:outerShdw>
              </a:effectLst>
            </a:endParaRPr>
          </a:p>
          <a:p>
            <a:pPr algn="l">
              <a:buFontTx/>
              <a:buChar char="-"/>
            </a:pPr>
            <a:r>
              <a:rPr lang="en-US" b="1" dirty="0" smtClean="0">
                <a:solidFill>
                  <a:schemeClr val="bg1"/>
                </a:solidFill>
                <a:effectLst>
                  <a:outerShdw blurRad="38100" dist="38100" dir="2700000" algn="tl">
                    <a:srgbClr val="000000">
                      <a:alpha val="43137"/>
                    </a:srgbClr>
                  </a:outerShdw>
                </a:effectLst>
              </a:rPr>
              <a:t> An avg. of 250 SVRs, TORs, and</a:t>
            </a:r>
          </a:p>
          <a:p>
            <a:pPr algn="l"/>
            <a:r>
              <a:rPr lang="en-US" b="1" dirty="0" smtClean="0">
                <a:solidFill>
                  <a:schemeClr val="bg1"/>
                </a:solidFill>
                <a:effectLst>
                  <a:outerShdw blurRad="38100" dist="38100" dir="2700000" algn="tl">
                    <a:srgbClr val="000000">
                      <a:alpha val="43137"/>
                    </a:srgbClr>
                  </a:outerShdw>
                </a:effectLst>
              </a:rPr>
              <a:t>  FFWs each year</a:t>
            </a:r>
          </a:p>
          <a:p>
            <a:pPr algn="l"/>
            <a:endParaRPr lang="en-US" b="1" dirty="0" smtClean="0">
              <a:solidFill>
                <a:schemeClr val="bg1"/>
              </a:solidFill>
              <a:effectLst>
                <a:outerShdw blurRad="38100" dist="38100" dir="2700000" algn="tl">
                  <a:srgbClr val="000000">
                    <a:alpha val="43137"/>
                  </a:srgbClr>
                </a:outerShdw>
              </a:effectLst>
            </a:endParaRPr>
          </a:p>
          <a:p>
            <a:pPr>
              <a:buFontTx/>
              <a:buChar char="-"/>
            </a:pPr>
            <a:endParaRPr lang="en-US"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6" name="Picture 5" descr="052510_kiowa_cow.JPG"/>
          <p:cNvPicPr>
            <a:picLocks noChangeAspect="1"/>
          </p:cNvPicPr>
          <p:nvPr/>
        </p:nvPicPr>
        <p:blipFill>
          <a:blip r:embed="rId3" cstate="print"/>
          <a:srcRect l="3661" r="36606"/>
          <a:stretch>
            <a:fillRect/>
          </a:stretch>
        </p:blipFill>
        <p:spPr>
          <a:xfrm>
            <a:off x="1676400" y="1295400"/>
            <a:ext cx="5461933" cy="4733262"/>
          </a:xfrm>
          <a:prstGeom prst="rect">
            <a:avLst/>
          </a:prstGeom>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5" name="Picture 4" descr="052510_kiowa_google2.JPG"/>
          <p:cNvPicPr>
            <a:picLocks noChangeAspect="1"/>
          </p:cNvPicPr>
          <p:nvPr/>
        </p:nvPicPr>
        <p:blipFill>
          <a:blip r:embed="rId3" cstate="print"/>
          <a:srcRect l="29250" t="26724" r="13500" b="11306"/>
          <a:stretch>
            <a:fillRect/>
          </a:stretch>
        </p:blipFill>
        <p:spPr>
          <a:xfrm>
            <a:off x="1905000" y="1295400"/>
            <a:ext cx="5234940" cy="4134788"/>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052510_kiowa_google.JPG"/>
          <p:cNvPicPr>
            <a:picLocks noChangeAspect="1"/>
          </p:cNvPicPr>
          <p:nvPr/>
        </p:nvPicPr>
        <p:blipFill>
          <a:blip r:embed="rId3" cstate="print"/>
          <a:stretch>
            <a:fillRect/>
          </a:stretch>
        </p:blipFill>
        <p:spPr>
          <a:xfrm>
            <a:off x="1447800" y="990600"/>
            <a:ext cx="6197540" cy="5133007"/>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2010 - 734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0134_052510_ref.jpg"/>
          <p:cNvPicPr>
            <a:picLocks noChangeAspect="1"/>
          </p:cNvPicPr>
          <p:nvPr/>
        </p:nvPicPr>
        <p:blipFill>
          <a:blip r:embed="rId3" cstate="print"/>
          <a:stretch>
            <a:fillRect/>
          </a:stretch>
        </p:blipFill>
        <p:spPr>
          <a:xfrm>
            <a:off x="1645920" y="1188720"/>
            <a:ext cx="5627778" cy="502920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2010 - 757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0157_052610_ref.jpg"/>
          <p:cNvPicPr>
            <a:picLocks noChangeAspect="1"/>
          </p:cNvPicPr>
          <p:nvPr/>
        </p:nvPicPr>
        <p:blipFill>
          <a:blip r:embed="rId3" cstate="print"/>
          <a:stretch>
            <a:fillRect/>
          </a:stretch>
        </p:blipFill>
        <p:spPr>
          <a:xfrm>
            <a:off x="1645920" y="1188720"/>
            <a:ext cx="5645385" cy="5029200"/>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 – 806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0206_052610_ref.jpg"/>
          <p:cNvPicPr>
            <a:picLocks noChangeAspect="1"/>
          </p:cNvPicPr>
          <p:nvPr/>
        </p:nvPicPr>
        <p:blipFill>
          <a:blip r:embed="rId3" cstate="print"/>
          <a:stretch>
            <a:fillRect/>
          </a:stretch>
        </p:blipFill>
        <p:spPr>
          <a:xfrm>
            <a:off x="1645920" y="1188720"/>
            <a:ext cx="5658593" cy="502920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 – 757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0157_052610_vel.jpg"/>
          <p:cNvPicPr>
            <a:picLocks noChangeAspect="1"/>
          </p:cNvPicPr>
          <p:nvPr/>
        </p:nvPicPr>
        <p:blipFill>
          <a:blip r:embed="rId3" cstate="print"/>
          <a:stretch>
            <a:fillRect/>
          </a:stretch>
        </p:blipFill>
        <p:spPr>
          <a:xfrm>
            <a:off x="1645920" y="1188720"/>
            <a:ext cx="5643949" cy="5029200"/>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 – 806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0206_052610_vel.jpg"/>
          <p:cNvPicPr>
            <a:picLocks noChangeAspect="1"/>
          </p:cNvPicPr>
          <p:nvPr/>
        </p:nvPicPr>
        <p:blipFill>
          <a:blip r:embed="rId3" cstate="print"/>
          <a:stretch>
            <a:fillRect/>
          </a:stretch>
        </p:blipFill>
        <p:spPr>
          <a:xfrm>
            <a:off x="1645920" y="1188720"/>
            <a:ext cx="5627778" cy="502920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oger hill.JPG"/>
          <p:cNvPicPr>
            <a:picLocks noChangeAspect="1"/>
          </p:cNvPicPr>
          <p:nvPr/>
        </p:nvPicPr>
        <p:blipFill>
          <a:blip r:embed="rId4" cstate="print"/>
          <a:srcRect l="10500" t="16445" r="12000" b="3084"/>
          <a:stretch>
            <a:fillRect/>
          </a:stretch>
        </p:blipFill>
        <p:spPr>
          <a:xfrm>
            <a:off x="304800" y="1447800"/>
            <a:ext cx="4889081" cy="3704319"/>
          </a:xfrm>
          <a:prstGeom prst="rect">
            <a:avLst/>
          </a:prstGeom>
        </p:spPr>
      </p:pic>
      <p:pic>
        <p:nvPicPr>
          <p:cNvPr id="5" name="baca_0525_3.mpg">
            <a:hlinkClick r:id="" action="ppaction://media"/>
          </p:cNvPr>
          <p:cNvPicPr>
            <a:picLocks noRot="1" noChangeAspect="1"/>
          </p:cNvPicPr>
          <p:nvPr>
            <a:videoFile r:link="rId1"/>
          </p:nvPr>
        </p:nvPicPr>
        <p:blipFill>
          <a:blip r:embed="rId5" cstate="print"/>
          <a:stretch>
            <a:fillRect/>
          </a:stretch>
        </p:blipFill>
        <p:spPr>
          <a:xfrm>
            <a:off x="5486400" y="1905000"/>
            <a:ext cx="3352800" cy="2743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bartlett_google.bmp"/>
          <p:cNvPicPr>
            <a:picLocks noChangeAspect="1"/>
          </p:cNvPicPr>
          <p:nvPr/>
        </p:nvPicPr>
        <p:blipFill>
          <a:blip r:embed="rId3" cstate="print"/>
          <a:srcRect l="20250" t="13362" r="6750" b="2056"/>
          <a:stretch>
            <a:fillRect/>
          </a:stretch>
        </p:blipFill>
        <p:spPr>
          <a:xfrm>
            <a:off x="1645920" y="1188720"/>
            <a:ext cx="5732168" cy="484632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457200"/>
            <a:ext cx="6781800" cy="838200"/>
          </a:xfrm>
        </p:spPr>
        <p:txBody>
          <a:bodyPr/>
          <a:lstStyle/>
          <a:p>
            <a:r>
              <a:rPr lang="en-US" b="1" u="sng" dirty="0" smtClean="0">
                <a:solidFill>
                  <a:srgbClr val="FFFF00"/>
                </a:solidFill>
                <a:effectLst>
                  <a:outerShdw blurRad="38100" dist="38100" dir="2700000" algn="tl">
                    <a:srgbClr val="000000">
                      <a:alpha val="43137"/>
                    </a:srgbClr>
                  </a:outerShdw>
                </a:effectLst>
              </a:rPr>
              <a:t>Storm Data Purposes</a:t>
            </a:r>
            <a:endParaRPr lang="en-US" b="1" u="sng" dirty="0">
              <a:solidFill>
                <a:srgbClr val="FFFF00"/>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idx="1"/>
          </p:nvPr>
        </p:nvSpPr>
        <p:spPr>
          <a:xfrm>
            <a:off x="990600" y="1752600"/>
            <a:ext cx="7620000" cy="3505200"/>
          </a:xfrm>
        </p:spPr>
        <p:txBody>
          <a:bodyPr/>
          <a:lstStyle/>
          <a:p>
            <a:pPr algn="l"/>
            <a:r>
              <a:rPr lang="en-US" b="1" dirty="0" smtClean="0">
                <a:solidFill>
                  <a:schemeClr val="bg1"/>
                </a:solidFill>
                <a:effectLst>
                  <a:outerShdw blurRad="38100" dist="38100" dir="2700000" algn="tl">
                    <a:srgbClr val="000000">
                      <a:alpha val="43137"/>
                    </a:srgbClr>
                  </a:outerShdw>
                </a:effectLst>
              </a:rPr>
              <a:t>Local NWS offices need to provide the most detailed and accurate storm information we can find</a:t>
            </a:r>
            <a:r>
              <a:rPr lang="en-US" b="1" dirty="0" smtClean="0">
                <a:solidFill>
                  <a:srgbClr val="FFFF00"/>
                </a:solidFill>
                <a:effectLst>
                  <a:outerShdw blurRad="38100" dist="38100" dir="2700000" algn="tl">
                    <a:srgbClr val="000000">
                      <a:alpha val="43137"/>
                    </a:srgbClr>
                  </a:outerShdw>
                </a:effectLst>
              </a:rPr>
              <a:t>…</a:t>
            </a:r>
          </a:p>
          <a:p>
            <a:pPr algn="l">
              <a:buFontTx/>
              <a:buChar char="-"/>
            </a:pPr>
            <a:r>
              <a:rPr lang="en-US" b="1" dirty="0" smtClean="0">
                <a:solidFill>
                  <a:srgbClr val="FFFF00"/>
                </a:solidFill>
                <a:effectLst>
                  <a:outerShdw blurRad="38100" dist="38100" dir="2700000" algn="tl">
                    <a:srgbClr val="000000">
                      <a:alpha val="43137"/>
                    </a:srgbClr>
                  </a:outerShdw>
                </a:effectLst>
              </a:rPr>
              <a:t> Location</a:t>
            </a:r>
          </a:p>
          <a:p>
            <a:pPr algn="l">
              <a:buFontTx/>
              <a:buChar char="-"/>
            </a:pPr>
            <a:r>
              <a:rPr lang="en-US" b="1" dirty="0" smtClean="0">
                <a:solidFill>
                  <a:srgbClr val="FFFF00"/>
                </a:solidFill>
                <a:effectLst>
                  <a:outerShdw blurRad="38100" dist="38100" dir="2700000" algn="tl">
                    <a:srgbClr val="000000">
                      <a:alpha val="43137"/>
                    </a:srgbClr>
                  </a:outerShdw>
                </a:effectLst>
              </a:rPr>
              <a:t> Timing</a:t>
            </a:r>
          </a:p>
          <a:p>
            <a:pPr algn="l">
              <a:buFontTx/>
              <a:buChar char="-"/>
            </a:pPr>
            <a:r>
              <a:rPr lang="en-US" b="1" dirty="0" smtClean="0">
                <a:solidFill>
                  <a:srgbClr val="FFFF00"/>
                </a:solidFill>
                <a:effectLst>
                  <a:outerShdw blurRad="38100" dist="38100" dir="2700000" algn="tl">
                    <a:srgbClr val="000000">
                      <a:alpha val="43137"/>
                    </a:srgbClr>
                  </a:outerShdw>
                </a:effectLst>
              </a:rPr>
              <a:t> Size and magnitude</a:t>
            </a:r>
          </a:p>
          <a:p>
            <a:pPr algn="l"/>
            <a:endParaRPr lang="en-US" b="1" dirty="0" smtClean="0">
              <a:solidFill>
                <a:schemeClr val="bg1"/>
              </a:solidFill>
              <a:effectLst>
                <a:outerShdw blurRad="38100" dist="38100" dir="2700000" algn="tl">
                  <a:srgbClr val="000000">
                    <a:alpha val="43137"/>
                  </a:srgbClr>
                </a:outerShdw>
              </a:effectLst>
            </a:endParaRPr>
          </a:p>
          <a:p>
            <a:pPr>
              <a:buFontTx/>
              <a:buChar char="-"/>
            </a:pPr>
            <a:endParaRPr lang="en-US"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5" name="Picture 4" descr="bart;ett_google_close.JPG"/>
          <p:cNvPicPr>
            <a:picLocks noChangeAspect="1"/>
          </p:cNvPicPr>
          <p:nvPr/>
        </p:nvPicPr>
        <p:blipFill>
          <a:blip r:embed="rId3" cstate="print"/>
          <a:srcRect l="20250" t="8223" r="750" b="3084"/>
          <a:stretch>
            <a:fillRect/>
          </a:stretch>
        </p:blipFill>
        <p:spPr>
          <a:xfrm>
            <a:off x="1645920" y="1188720"/>
            <a:ext cx="5915695" cy="4846320"/>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5" name="Picture 4" descr="bartlett_streetview.JPG"/>
          <p:cNvPicPr>
            <a:picLocks noChangeAspect="1"/>
          </p:cNvPicPr>
          <p:nvPr/>
        </p:nvPicPr>
        <p:blipFill>
          <a:blip r:embed="rId3" cstate="print"/>
          <a:srcRect l="20250" t="8223" b="3084"/>
          <a:stretch>
            <a:fillRect/>
          </a:stretch>
        </p:blipFill>
        <p:spPr>
          <a:xfrm>
            <a:off x="1447800" y="1143000"/>
            <a:ext cx="6225540" cy="5052183"/>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5" name="Picture 4" descr="bartlett tornado 2.JPG"/>
          <p:cNvPicPr>
            <a:picLocks noChangeAspect="1"/>
          </p:cNvPicPr>
          <p:nvPr/>
        </p:nvPicPr>
        <p:blipFill>
          <a:blip r:embed="rId3" cstate="print"/>
          <a:srcRect l="33000" t="8223" r="750" b="2056"/>
          <a:stretch>
            <a:fillRect/>
          </a:stretch>
        </p:blipFill>
        <p:spPr>
          <a:xfrm>
            <a:off x="1828800" y="1066800"/>
            <a:ext cx="5473314" cy="487680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25th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bartlett_trees.jpg"/>
          <p:cNvPicPr>
            <a:picLocks noChangeAspect="1"/>
          </p:cNvPicPr>
          <p:nvPr/>
        </p:nvPicPr>
        <p:blipFill>
          <a:blip r:embed="rId3" cstate="print"/>
          <a:stretch>
            <a:fillRect/>
          </a:stretch>
        </p:blipFill>
        <p:spPr>
          <a:xfrm>
            <a:off x="1676400" y="1219200"/>
            <a:ext cx="5740400" cy="4305300"/>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What’s a WCM to do</a:t>
            </a:r>
            <a:endParaRPr lang="en-US" dirty="0">
              <a:solidFill>
                <a:srgbClr val="FFFF00"/>
              </a:solidFill>
            </a:endParaRPr>
          </a:p>
        </p:txBody>
      </p:sp>
      <p:sp>
        <p:nvSpPr>
          <p:cNvPr id="15363" name="Rectangle 3"/>
          <p:cNvSpPr>
            <a:spLocks noGrp="1" noChangeArrowheads="1"/>
          </p:cNvSpPr>
          <p:nvPr>
            <p:ph type="subTitle" idx="1"/>
          </p:nvPr>
        </p:nvSpPr>
        <p:spPr>
          <a:xfrm>
            <a:off x="381000" y="1066800"/>
            <a:ext cx="8229600" cy="4114800"/>
          </a:xfrm>
        </p:spPr>
        <p:txBody>
          <a:bodyPr/>
          <a:lstStyle/>
          <a:p>
            <a:r>
              <a:rPr lang="en-US" dirty="0" smtClean="0">
                <a:solidFill>
                  <a:schemeClr val="bg1"/>
                </a:solidFill>
              </a:rPr>
              <a:t>for detailed post-episode information ???</a:t>
            </a:r>
          </a:p>
          <a:p>
            <a:endParaRPr lang="en-US" dirty="0" smtClean="0">
              <a:solidFill>
                <a:schemeClr val="bg1"/>
              </a:solidFill>
            </a:endParaRPr>
          </a:p>
          <a:p>
            <a:r>
              <a:rPr lang="en-US" dirty="0" smtClean="0">
                <a:solidFill>
                  <a:srgbClr val="FFFF00"/>
                </a:solidFill>
              </a:rPr>
              <a:t>So far in 2010...36 tornadoes</a:t>
            </a:r>
          </a:p>
          <a:p>
            <a:pPr algn="l"/>
            <a:endParaRPr lang="en-US" dirty="0" smtClean="0">
              <a:solidFill>
                <a:schemeClr val="bg1"/>
              </a:solidFill>
            </a:endParaRPr>
          </a:p>
          <a:p>
            <a:pPr>
              <a:buFontTx/>
              <a:buChar char="-"/>
            </a:pPr>
            <a:r>
              <a:rPr lang="en-US" dirty="0" smtClean="0">
                <a:solidFill>
                  <a:schemeClr val="bg1"/>
                </a:solidFill>
              </a:rPr>
              <a:t> April 22nd - 13 tornadoes</a:t>
            </a:r>
          </a:p>
          <a:p>
            <a:pPr>
              <a:buFontTx/>
              <a:buChar char="-"/>
            </a:pPr>
            <a:r>
              <a:rPr lang="en-US" dirty="0" smtClean="0">
                <a:solidFill>
                  <a:schemeClr val="bg1"/>
                </a:solidFill>
              </a:rPr>
              <a:t> May 25th   - 15 tornadoes</a:t>
            </a:r>
            <a:r>
              <a:rPr lang="en-US" baseline="30000" dirty="0" smtClean="0">
                <a:solidFill>
                  <a:schemeClr val="bg1"/>
                </a:solidFill>
              </a:rPr>
              <a:t> </a:t>
            </a:r>
          </a:p>
          <a:p>
            <a:pPr>
              <a:buFontTx/>
              <a:buChar char="-"/>
            </a:pPr>
            <a:r>
              <a:rPr lang="en-US" dirty="0" smtClean="0">
                <a:solidFill>
                  <a:schemeClr val="bg1"/>
                </a:solidFill>
              </a:rPr>
              <a:t> </a:t>
            </a:r>
            <a:r>
              <a:rPr lang="en-US" dirty="0" smtClean="0">
                <a:solidFill>
                  <a:srgbClr val="FFFF00"/>
                </a:solidFill>
              </a:rPr>
              <a:t>May 31</a:t>
            </a:r>
            <a:r>
              <a:rPr lang="en-US" baseline="30000" dirty="0" smtClean="0">
                <a:solidFill>
                  <a:srgbClr val="FFFF00"/>
                </a:solidFill>
              </a:rPr>
              <a:t>st</a:t>
            </a:r>
            <a:r>
              <a:rPr lang="en-US" dirty="0" smtClean="0">
                <a:solidFill>
                  <a:srgbClr val="FFFF00"/>
                </a:solidFill>
              </a:rPr>
              <a:t>     -  3 tornadoes</a:t>
            </a:r>
            <a:endParaRPr lang="en-US" baseline="30000" dirty="0" smtClean="0">
              <a:solidFill>
                <a:srgbClr val="FFFF00"/>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31st 2010</a:t>
            </a:r>
            <a:endParaRPr lang="en-US" dirty="0">
              <a:solidFill>
                <a:srgbClr val="FFFF00"/>
              </a:solidFill>
            </a:endParaRPr>
          </a:p>
        </p:txBody>
      </p:sp>
      <p:sp>
        <p:nvSpPr>
          <p:cNvPr id="15363" name="Rectangle 3"/>
          <p:cNvSpPr>
            <a:spLocks noGrp="1" noChangeArrowheads="1"/>
          </p:cNvSpPr>
          <p:nvPr>
            <p:ph type="subTitle" idx="1"/>
          </p:nvPr>
        </p:nvSpPr>
        <p:spPr>
          <a:xfrm>
            <a:off x="533400" y="2590800"/>
            <a:ext cx="3657600" cy="685800"/>
          </a:xfrm>
        </p:spPr>
        <p:txBody>
          <a:bodyPr/>
          <a:lstStyle/>
          <a:p>
            <a:pPr algn="l"/>
            <a:r>
              <a:rPr lang="en-US" b="1" dirty="0" smtClean="0">
                <a:solidFill>
                  <a:schemeClr val="bg1"/>
                </a:solidFill>
                <a:effectLst>
                  <a:outerShdw blurRad="38100" dist="38100" dir="2700000" algn="tl">
                    <a:srgbClr val="000000">
                      <a:alpha val="43137"/>
                    </a:srgbClr>
                  </a:outerShdw>
                </a:effectLst>
              </a:rPr>
              <a:t>THE  “DREAM”        </a:t>
            </a:r>
          </a:p>
          <a:p>
            <a:pPr algn="l"/>
            <a:r>
              <a:rPr lang="en-US" b="1" dirty="0" smtClean="0">
                <a:solidFill>
                  <a:schemeClr val="bg1"/>
                </a:solidFill>
                <a:effectLst>
                  <a:outerShdw blurRad="38100" dist="38100" dir="2700000" algn="tl">
                    <a:srgbClr val="000000">
                      <a:alpha val="43137"/>
                    </a:srgbClr>
                  </a:outerShdw>
                </a:effectLst>
              </a:rPr>
              <a:t> CHASE   ???</a:t>
            </a:r>
            <a:endParaRPr lang="en-US" b="1" dirty="0">
              <a:solidFill>
                <a:schemeClr val="bg1"/>
              </a:solidFill>
              <a:effectLst>
                <a:outerShdw blurRad="38100" dist="38100" dir="2700000" algn="tl">
                  <a:srgbClr val="000000">
                    <a:alpha val="43137"/>
                  </a:srgbClr>
                </a:outerShdw>
              </a:effectLst>
            </a:endParaRPr>
          </a:p>
        </p:txBody>
      </p:sp>
      <p:pic>
        <p:nvPicPr>
          <p:cNvPr id="6" name="Picture 5" descr="mike_featureimage.jpg"/>
          <p:cNvPicPr>
            <a:picLocks noChangeAspect="1"/>
          </p:cNvPicPr>
          <p:nvPr/>
        </p:nvPicPr>
        <p:blipFill>
          <a:blip r:embed="rId2" cstate="print"/>
          <a:stretch>
            <a:fillRect/>
          </a:stretch>
        </p:blipFill>
        <p:spPr>
          <a:xfrm>
            <a:off x="4343400" y="1219200"/>
            <a:ext cx="3598545" cy="5377136"/>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31st 2010 – 305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2105_053110_ref.jpg"/>
          <p:cNvPicPr>
            <a:picLocks noChangeAspect="1"/>
          </p:cNvPicPr>
          <p:nvPr/>
        </p:nvPicPr>
        <p:blipFill>
          <a:blip r:embed="rId3" cstate="print"/>
          <a:stretch>
            <a:fillRect/>
          </a:stretch>
        </p:blipFill>
        <p:spPr>
          <a:xfrm>
            <a:off x="1645920" y="1188720"/>
            <a:ext cx="5657110" cy="502920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31st 2010 </a:t>
            </a:r>
            <a:r>
              <a:rPr lang="en-US" smtClean="0">
                <a:solidFill>
                  <a:srgbClr val="FFFF00"/>
                </a:solidFill>
              </a:rPr>
              <a:t>– 306 </a:t>
            </a:r>
            <a:r>
              <a:rPr lang="en-US" dirty="0" smtClean="0">
                <a:solidFill>
                  <a:srgbClr val="FFFF00"/>
                </a:solidFill>
              </a:rPr>
              <a:t>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2105_053110_vel.jpg"/>
          <p:cNvPicPr>
            <a:picLocks noChangeAspect="1"/>
          </p:cNvPicPr>
          <p:nvPr/>
        </p:nvPicPr>
        <p:blipFill>
          <a:blip r:embed="rId3" cstate="print"/>
          <a:stretch>
            <a:fillRect/>
          </a:stretch>
        </p:blipFill>
        <p:spPr>
          <a:xfrm>
            <a:off x="1645920" y="1097280"/>
            <a:ext cx="5621908" cy="502920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31st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53110-earlyCampoTornadoes.jpg"/>
          <p:cNvPicPr>
            <a:picLocks noChangeAspect="1"/>
          </p:cNvPicPr>
          <p:nvPr/>
        </p:nvPicPr>
        <p:blipFill>
          <a:blip r:embed="rId3" cstate="print">
            <a:lum bright="-9000" contrast="31000"/>
          </a:blip>
          <a:stretch>
            <a:fillRect/>
          </a:stretch>
        </p:blipFill>
        <p:spPr>
          <a:xfrm>
            <a:off x="1143000" y="1524000"/>
            <a:ext cx="6845638" cy="3200400"/>
          </a:xfrm>
          <a:prstGeom prst="rect">
            <a:avLst/>
          </a:prstGeom>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31st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2PritchettTornadoes.jpg"/>
          <p:cNvPicPr>
            <a:picLocks noChangeAspect="1"/>
          </p:cNvPicPr>
          <p:nvPr/>
        </p:nvPicPr>
        <p:blipFill>
          <a:blip r:embed="rId3" cstate="print"/>
          <a:stretch>
            <a:fillRect/>
          </a:stretch>
        </p:blipFill>
        <p:spPr>
          <a:xfrm>
            <a:off x="990600" y="1371600"/>
            <a:ext cx="7162800" cy="35814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457200"/>
            <a:ext cx="6781800" cy="838200"/>
          </a:xfrm>
        </p:spPr>
        <p:txBody>
          <a:bodyPr/>
          <a:lstStyle/>
          <a:p>
            <a:r>
              <a:rPr lang="en-US" b="1" u="sng" dirty="0" smtClean="0">
                <a:solidFill>
                  <a:srgbClr val="FFFF00"/>
                </a:solidFill>
                <a:effectLst>
                  <a:outerShdw blurRad="38100" dist="38100" dir="2700000" algn="tl">
                    <a:srgbClr val="000000">
                      <a:alpha val="43137"/>
                    </a:srgbClr>
                  </a:outerShdw>
                </a:effectLst>
              </a:rPr>
              <a:t>Mission Statement</a:t>
            </a:r>
            <a:endParaRPr lang="en-US" b="1" u="sng" dirty="0">
              <a:solidFill>
                <a:srgbClr val="FFFF00"/>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idx="1"/>
          </p:nvPr>
        </p:nvSpPr>
        <p:spPr>
          <a:xfrm>
            <a:off x="990600" y="1752600"/>
            <a:ext cx="7620000" cy="3505200"/>
          </a:xfrm>
        </p:spPr>
        <p:txBody>
          <a:bodyPr/>
          <a:lstStyle/>
          <a:p>
            <a:pPr algn="l"/>
            <a:r>
              <a:rPr lang="en-US" sz="2400" b="1" i="1" dirty="0" smtClean="0"/>
              <a:t>The National Weather Service (NWS) provides weather, hydrologic, and climate forecasts and warnings for the United States, its territories, adjacent waters and ocean areas, for the protection of life and property and the enhancement of the national economy. </a:t>
            </a:r>
            <a:r>
              <a:rPr lang="en-US" sz="2400" b="1" i="1" dirty="0" smtClean="0">
                <a:solidFill>
                  <a:srgbClr val="FFFF00"/>
                </a:solidFill>
              </a:rPr>
              <a:t>NWS data and products form a national information database and infrastructure which can be used by other governmental agencies, the private sector, the public, and the global community.</a:t>
            </a:r>
            <a:r>
              <a:rPr lang="en-US" sz="2400" b="1" dirty="0" smtClean="0">
                <a:solidFill>
                  <a:srgbClr val="FFFF00"/>
                </a:solidFill>
              </a:rPr>
              <a:t> “ </a:t>
            </a:r>
            <a:endParaRPr lang="en-US" sz="2400" b="1" dirty="0" smtClean="0">
              <a:solidFill>
                <a:srgbClr val="FFFF00"/>
              </a:solidFill>
              <a:effectLst>
                <a:outerShdw blurRad="38100" dist="38100" dir="2700000" algn="tl">
                  <a:srgbClr val="000000">
                    <a:alpha val="43137"/>
                  </a:srgbClr>
                </a:outerShdw>
              </a:effectLst>
            </a:endParaRPr>
          </a:p>
          <a:p>
            <a:pPr algn="l"/>
            <a:endParaRPr lang="en-US" b="1" dirty="0" smtClean="0">
              <a:solidFill>
                <a:schemeClr val="bg1"/>
              </a:solidFill>
              <a:effectLst>
                <a:outerShdw blurRad="38100" dist="38100" dir="2700000" algn="tl">
                  <a:srgbClr val="000000">
                    <a:alpha val="43137"/>
                  </a:srgbClr>
                </a:outerShdw>
              </a:effectLst>
            </a:endParaRPr>
          </a:p>
          <a:p>
            <a:pPr>
              <a:buFontTx/>
              <a:buChar char="-"/>
            </a:pPr>
            <a:endParaRPr lang="en-US"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31st 2010 - Pritchett</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10" name="baca_tor1_hill.mpg">
            <a:hlinkClick r:id="" action="ppaction://media"/>
          </p:cNvPr>
          <p:cNvPicPr>
            <a:picLocks noRot="1" noChangeAspect="1"/>
          </p:cNvPicPr>
          <p:nvPr>
            <a:videoFile r:link="rId1"/>
          </p:nvPr>
        </p:nvPicPr>
        <p:blipFill>
          <a:blip r:embed="rId4" cstate="print"/>
          <a:stretch>
            <a:fillRect/>
          </a:stretch>
        </p:blipFill>
        <p:spPr>
          <a:xfrm>
            <a:off x="1981200" y="1219200"/>
            <a:ext cx="4749800" cy="3886200"/>
          </a:xfrm>
          <a:prstGeom prst="rect">
            <a:avLst/>
          </a:prstGeom>
        </p:spPr>
      </p:pic>
      <p:sp>
        <p:nvSpPr>
          <p:cNvPr id="11" name="TextBox 10"/>
          <p:cNvSpPr txBox="1"/>
          <p:nvPr/>
        </p:nvSpPr>
        <p:spPr>
          <a:xfrm>
            <a:off x="5486400" y="5181600"/>
            <a:ext cx="1197764" cy="369332"/>
          </a:xfrm>
          <a:prstGeom prst="rect">
            <a:avLst/>
          </a:prstGeom>
          <a:noFill/>
        </p:spPr>
        <p:txBody>
          <a:bodyPr wrap="none" rtlCol="0">
            <a:spAutoFit/>
          </a:bodyPr>
          <a:lstStyle/>
          <a:p>
            <a:r>
              <a:rPr lang="en-US" dirty="0" smtClean="0"/>
              <a:t>Roger Hill</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31st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pritchett_google1.JPG"/>
          <p:cNvPicPr>
            <a:picLocks noChangeAspect="1"/>
          </p:cNvPicPr>
          <p:nvPr/>
        </p:nvPicPr>
        <p:blipFill>
          <a:blip r:embed="rId3" cstate="print"/>
          <a:srcRect l="20250" t="9251" r="1500" b="2056"/>
          <a:stretch>
            <a:fillRect/>
          </a:stretch>
        </p:blipFill>
        <p:spPr>
          <a:xfrm>
            <a:off x="1463040" y="1188720"/>
            <a:ext cx="6080663" cy="5029200"/>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31st 2010 – 609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0009_060110_ref.jpg"/>
          <p:cNvPicPr>
            <a:picLocks noChangeAspect="1"/>
          </p:cNvPicPr>
          <p:nvPr/>
        </p:nvPicPr>
        <p:blipFill>
          <a:blip r:embed="rId3" cstate="print"/>
          <a:stretch>
            <a:fillRect/>
          </a:stretch>
        </p:blipFill>
        <p:spPr>
          <a:xfrm>
            <a:off x="1645920" y="1188720"/>
            <a:ext cx="5645385" cy="5029200"/>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31st 2010 – 609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0009_060110_vel.jpg"/>
          <p:cNvPicPr>
            <a:picLocks noChangeAspect="1"/>
          </p:cNvPicPr>
          <p:nvPr/>
        </p:nvPicPr>
        <p:blipFill>
          <a:blip r:embed="rId3" cstate="print"/>
          <a:stretch>
            <a:fillRect/>
          </a:stretch>
        </p:blipFill>
        <p:spPr>
          <a:xfrm>
            <a:off x="1645920" y="1188720"/>
            <a:ext cx="5619836" cy="5029200"/>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31st 2010 – 618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4" name="Picture 3" descr="radar0018_060110_ref.jpg"/>
          <p:cNvPicPr>
            <a:picLocks noChangeAspect="1"/>
          </p:cNvPicPr>
          <p:nvPr/>
        </p:nvPicPr>
        <p:blipFill>
          <a:blip r:embed="rId3" cstate="print"/>
          <a:stretch>
            <a:fillRect/>
          </a:stretch>
        </p:blipFill>
        <p:spPr>
          <a:xfrm>
            <a:off x="1645920" y="1188720"/>
            <a:ext cx="5626378" cy="5029200"/>
          </a:xfrm>
          <a:prstGeom prst="rect">
            <a:avLst/>
          </a:prstGeom>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31st 2010 – 618 pm</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dirty="0"/>
          </a:p>
        </p:txBody>
      </p:sp>
      <p:pic>
        <p:nvPicPr>
          <p:cNvPr id="4" name="Picture 3" descr="radar0018_060110_vel.jpg"/>
          <p:cNvPicPr>
            <a:picLocks noChangeAspect="1"/>
          </p:cNvPicPr>
          <p:nvPr/>
        </p:nvPicPr>
        <p:blipFill>
          <a:blip r:embed="rId3" cstate="print"/>
          <a:stretch>
            <a:fillRect/>
          </a:stretch>
        </p:blipFill>
        <p:spPr>
          <a:xfrm>
            <a:off x="1645920" y="1188720"/>
            <a:ext cx="5621214" cy="5029200"/>
          </a:xfrm>
          <a:prstGeom prst="rect">
            <a:avLst/>
          </a:prstGeom>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31st 2010</a:t>
            </a:r>
            <a:endParaRPr lang="en-US" dirty="0">
              <a:solidFill>
                <a:srgbClr val="FFFF00"/>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pic>
        <p:nvPicPr>
          <p:cNvPr id="5" name="Picture 4" descr="campo_google.JPG"/>
          <p:cNvPicPr>
            <a:picLocks noChangeAspect="1"/>
          </p:cNvPicPr>
          <p:nvPr/>
        </p:nvPicPr>
        <p:blipFill>
          <a:blip r:embed="rId3" cstate="print"/>
          <a:srcRect l="27000" t="8223" r="750" b="2056"/>
          <a:stretch>
            <a:fillRect/>
          </a:stretch>
        </p:blipFill>
        <p:spPr>
          <a:xfrm>
            <a:off x="1828800" y="1097280"/>
            <a:ext cx="5550119" cy="5029200"/>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31st 2010</a:t>
            </a:r>
            <a:endParaRPr lang="en-US" dirty="0">
              <a:solidFill>
                <a:srgbClr val="FFFF00"/>
              </a:solidFill>
            </a:endParaRPr>
          </a:p>
        </p:txBody>
      </p:sp>
      <p:pic>
        <p:nvPicPr>
          <p:cNvPr id="5" name="campo_tl2.mpg">
            <a:hlinkClick r:id="" action="ppaction://media"/>
          </p:cNvPr>
          <p:cNvPicPr>
            <a:picLocks noRot="1" noChangeAspect="1"/>
          </p:cNvPicPr>
          <p:nvPr>
            <a:videoFile r:link="rId1"/>
          </p:nvPr>
        </p:nvPicPr>
        <p:blipFill>
          <a:blip r:embed="rId4" cstate="print"/>
          <a:stretch>
            <a:fillRect/>
          </a:stretch>
        </p:blipFill>
        <p:spPr>
          <a:xfrm>
            <a:off x="2057400" y="1219200"/>
            <a:ext cx="4876800" cy="3990110"/>
          </a:xfrm>
          <a:prstGeom prst="rect">
            <a:avLst/>
          </a:prstGeom>
        </p:spPr>
      </p:pic>
      <p:sp>
        <p:nvSpPr>
          <p:cNvPr id="6" name="Subtitle 5"/>
          <p:cNvSpPr>
            <a:spLocks noGrp="1"/>
          </p:cNvSpPr>
          <p:nvPr>
            <p:ph type="subTitle"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31st 2010</a:t>
            </a:r>
            <a:endParaRPr lang="en-US" dirty="0">
              <a:solidFill>
                <a:srgbClr val="FFFF00"/>
              </a:solidFill>
            </a:endParaRPr>
          </a:p>
        </p:txBody>
      </p:sp>
      <p:sp>
        <p:nvSpPr>
          <p:cNvPr id="6" name="Subtitle 5"/>
          <p:cNvSpPr>
            <a:spLocks noGrp="1"/>
          </p:cNvSpPr>
          <p:nvPr>
            <p:ph type="subTitle" idx="1"/>
          </p:nvPr>
        </p:nvSpPr>
        <p:spPr/>
        <p:txBody>
          <a:bodyPr/>
          <a:lstStyle/>
          <a:p>
            <a:endParaRPr lang="en-US"/>
          </a:p>
        </p:txBody>
      </p:sp>
      <p:pic>
        <p:nvPicPr>
          <p:cNvPr id="7" name="Picture 6" descr="DSCN1225.jpg"/>
          <p:cNvPicPr>
            <a:picLocks noChangeAspect="1"/>
          </p:cNvPicPr>
          <p:nvPr/>
        </p:nvPicPr>
        <p:blipFill>
          <a:blip r:embed="rId3" cstate="print"/>
          <a:stretch>
            <a:fillRect/>
          </a:stretch>
        </p:blipFill>
        <p:spPr>
          <a:xfrm>
            <a:off x="1295400" y="1066800"/>
            <a:ext cx="6477000" cy="4857750"/>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r>
              <a:rPr lang="en-US" dirty="0" smtClean="0">
                <a:solidFill>
                  <a:srgbClr val="FFFF00"/>
                </a:solidFill>
              </a:rPr>
              <a:t>May 31st 2010</a:t>
            </a:r>
            <a:endParaRPr lang="en-US" dirty="0">
              <a:solidFill>
                <a:srgbClr val="FFFF00"/>
              </a:solidFill>
            </a:endParaRPr>
          </a:p>
        </p:txBody>
      </p:sp>
      <p:sp>
        <p:nvSpPr>
          <p:cNvPr id="6" name="Subtitle 5"/>
          <p:cNvSpPr>
            <a:spLocks noGrp="1"/>
          </p:cNvSpPr>
          <p:nvPr>
            <p:ph type="subTitle" idx="1"/>
          </p:nvPr>
        </p:nvSpPr>
        <p:spPr/>
        <p:txBody>
          <a:bodyPr/>
          <a:lstStyle/>
          <a:p>
            <a:endParaRPr lang="en-US" dirty="0"/>
          </a:p>
        </p:txBody>
      </p:sp>
      <p:pic>
        <p:nvPicPr>
          <p:cNvPr id="7" name="Picture 6" descr="outbuilding_1.jpg"/>
          <p:cNvPicPr>
            <a:picLocks noChangeAspect="1"/>
          </p:cNvPicPr>
          <p:nvPr/>
        </p:nvPicPr>
        <p:blipFill>
          <a:blip r:embed="rId3" cstate="print"/>
          <a:stretch>
            <a:fillRect/>
          </a:stretch>
        </p:blipFill>
        <p:spPr>
          <a:xfrm>
            <a:off x="1600200" y="1219200"/>
            <a:ext cx="5892800" cy="44196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457200"/>
            <a:ext cx="6781800" cy="838200"/>
          </a:xfrm>
        </p:spPr>
        <p:txBody>
          <a:bodyPr/>
          <a:lstStyle/>
          <a:p>
            <a:r>
              <a:rPr lang="en-US" sz="4000" b="1" u="sng" dirty="0" smtClean="0">
                <a:solidFill>
                  <a:srgbClr val="FFFF00"/>
                </a:solidFill>
                <a:effectLst>
                  <a:outerShdw blurRad="38100" dist="38100" dir="2700000" algn="tl">
                    <a:srgbClr val="000000">
                      <a:alpha val="43137"/>
                    </a:srgbClr>
                  </a:outerShdw>
                </a:effectLst>
              </a:rPr>
              <a:t>10/11/97 – southeast CO</a:t>
            </a:r>
            <a:endParaRPr lang="en-US" sz="4000" b="1" u="sng" dirty="0">
              <a:solidFill>
                <a:srgbClr val="FFFF00"/>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idx="1"/>
          </p:nvPr>
        </p:nvSpPr>
        <p:spPr>
          <a:xfrm>
            <a:off x="990600" y="2209800"/>
            <a:ext cx="7620000" cy="3505200"/>
          </a:xfrm>
        </p:spPr>
        <p:txBody>
          <a:bodyPr/>
          <a:lstStyle/>
          <a:p>
            <a:pPr algn="l"/>
            <a:endParaRPr lang="en-US" b="1" dirty="0" smtClean="0">
              <a:solidFill>
                <a:schemeClr val="bg1"/>
              </a:solidFill>
              <a:effectLst>
                <a:outerShdw blurRad="38100" dist="38100" dir="2700000" algn="tl">
                  <a:srgbClr val="000000">
                    <a:alpha val="43137"/>
                  </a:srgbClr>
                </a:outerShdw>
              </a:effectLst>
            </a:endParaRPr>
          </a:p>
          <a:p>
            <a:pPr algn="l"/>
            <a:endParaRPr lang="en-US" b="1" dirty="0" smtClean="0">
              <a:solidFill>
                <a:schemeClr val="bg1"/>
              </a:solidFill>
              <a:effectLst>
                <a:outerShdw blurRad="38100" dist="38100" dir="2700000" algn="tl">
                  <a:srgbClr val="000000">
                    <a:alpha val="43137"/>
                  </a:srgbClr>
                </a:outerShdw>
              </a:effectLst>
            </a:endParaRPr>
          </a:p>
          <a:p>
            <a:pPr>
              <a:buFontTx/>
              <a:buChar char="-"/>
            </a:pPr>
            <a:endParaRPr lang="en-US" b="1" dirty="0">
              <a:solidFill>
                <a:schemeClr val="bg1"/>
              </a:solidFill>
              <a:effectLst>
                <a:outerShdw blurRad="38100" dist="38100" dir="2700000" algn="tl">
                  <a:srgbClr val="000000">
                    <a:alpha val="43137"/>
                  </a:srgbClr>
                </a:outerShdw>
              </a:effectLst>
            </a:endParaRPr>
          </a:p>
        </p:txBody>
      </p:sp>
      <p:pic>
        <p:nvPicPr>
          <p:cNvPr id="5" name="Picture 4" descr="0156ref.gif"/>
          <p:cNvPicPr>
            <a:picLocks noChangeAspect="1"/>
          </p:cNvPicPr>
          <p:nvPr/>
        </p:nvPicPr>
        <p:blipFill>
          <a:blip r:embed="rId3" cstate="print"/>
          <a:stretch>
            <a:fillRect/>
          </a:stretch>
        </p:blipFill>
        <p:spPr>
          <a:xfrm>
            <a:off x="2438400" y="1295400"/>
            <a:ext cx="4140903" cy="5121430"/>
          </a:xfrm>
          <a:prstGeom prst="rect">
            <a:avLst/>
          </a:prstGeom>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914400" y="228600"/>
            <a:ext cx="7315200" cy="1219200"/>
          </a:xfrm>
        </p:spPr>
        <p:txBody>
          <a:bodyPr/>
          <a:lstStyle/>
          <a:p>
            <a:r>
              <a:rPr lang="en-US" dirty="0" smtClean="0">
                <a:solidFill>
                  <a:srgbClr val="FFFF00"/>
                </a:solidFill>
              </a:rPr>
              <a:t>What I did…and am doing…</a:t>
            </a:r>
            <a:endParaRPr lang="en-US" dirty="0">
              <a:solidFill>
                <a:srgbClr val="FFFF00"/>
              </a:solidFill>
            </a:endParaRPr>
          </a:p>
        </p:txBody>
      </p:sp>
      <p:sp>
        <p:nvSpPr>
          <p:cNvPr id="6" name="Subtitle 5"/>
          <p:cNvSpPr>
            <a:spLocks noGrp="1"/>
          </p:cNvSpPr>
          <p:nvPr>
            <p:ph type="subTitle" idx="1"/>
          </p:nvPr>
        </p:nvSpPr>
        <p:spPr>
          <a:xfrm>
            <a:off x="1219200" y="1371600"/>
            <a:ext cx="6400800" cy="4267200"/>
          </a:xfrm>
        </p:spPr>
        <p:txBody>
          <a:bodyPr/>
          <a:lstStyle/>
          <a:p>
            <a:pPr algn="l"/>
            <a:r>
              <a:rPr lang="en-US" dirty="0" smtClean="0">
                <a:solidFill>
                  <a:schemeClr val="bg1"/>
                </a:solidFill>
              </a:rPr>
              <a:t>Compiled a list of storm chasers I have dealt with and noticed in our area…with phone numbers and email addresses.</a:t>
            </a:r>
          </a:p>
          <a:p>
            <a:pPr algn="l"/>
            <a:endParaRPr lang="en-US" dirty="0" smtClean="0"/>
          </a:p>
          <a:p>
            <a:pPr algn="l"/>
            <a:r>
              <a:rPr lang="en-US" dirty="0" smtClean="0">
                <a:solidFill>
                  <a:schemeClr val="bg1"/>
                </a:solidFill>
              </a:rPr>
              <a:t>Bookmarked their web sites on all the laptops and PCs I use.</a:t>
            </a:r>
          </a:p>
          <a:p>
            <a:pPr algn="l"/>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914400" y="228600"/>
            <a:ext cx="7315200" cy="1219200"/>
          </a:xfrm>
        </p:spPr>
        <p:txBody>
          <a:bodyPr/>
          <a:lstStyle/>
          <a:p>
            <a:r>
              <a:rPr lang="en-US" dirty="0" smtClean="0">
                <a:solidFill>
                  <a:srgbClr val="FFFF00"/>
                </a:solidFill>
              </a:rPr>
              <a:t>What I did…and am doing…</a:t>
            </a:r>
            <a:endParaRPr lang="en-US" dirty="0">
              <a:solidFill>
                <a:srgbClr val="FFFF00"/>
              </a:solidFill>
            </a:endParaRPr>
          </a:p>
        </p:txBody>
      </p:sp>
      <p:sp>
        <p:nvSpPr>
          <p:cNvPr id="6" name="Subtitle 5"/>
          <p:cNvSpPr>
            <a:spLocks noGrp="1"/>
          </p:cNvSpPr>
          <p:nvPr>
            <p:ph type="subTitle" idx="1"/>
          </p:nvPr>
        </p:nvSpPr>
        <p:spPr>
          <a:xfrm>
            <a:off x="1219200" y="1371600"/>
            <a:ext cx="6400800" cy="4267200"/>
          </a:xfrm>
        </p:spPr>
        <p:txBody>
          <a:bodyPr/>
          <a:lstStyle/>
          <a:p>
            <a:pPr algn="l"/>
            <a:r>
              <a:rPr lang="en-US" dirty="0" smtClean="0">
                <a:solidFill>
                  <a:schemeClr val="bg1"/>
                </a:solidFill>
              </a:rPr>
              <a:t>I will be adding them to my smart phone contacts and providing contact information to the staff at WFO Pueblo.</a:t>
            </a:r>
          </a:p>
          <a:p>
            <a:pPr algn="l"/>
            <a:endParaRPr lang="en-US" dirty="0" smtClean="0"/>
          </a:p>
          <a:p>
            <a:pPr algn="l"/>
            <a:r>
              <a:rPr lang="en-US" dirty="0" smtClean="0">
                <a:solidFill>
                  <a:schemeClr val="bg1"/>
                </a:solidFill>
              </a:rPr>
              <a:t>I will be composing a contact letter to let them know the importance of their post-episode accounts to local WFOs</a:t>
            </a:r>
          </a:p>
          <a:p>
            <a:pPr algn="l"/>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914400" y="228600"/>
            <a:ext cx="7315200" cy="1219200"/>
          </a:xfrm>
        </p:spPr>
        <p:txBody>
          <a:bodyPr/>
          <a:lstStyle/>
          <a:p>
            <a:r>
              <a:rPr lang="en-US" dirty="0" smtClean="0">
                <a:solidFill>
                  <a:srgbClr val="FFFF00"/>
                </a:solidFill>
              </a:rPr>
              <a:t>What I did…and am doing…</a:t>
            </a:r>
            <a:endParaRPr lang="en-US" dirty="0">
              <a:solidFill>
                <a:srgbClr val="FFFF00"/>
              </a:solidFill>
            </a:endParaRPr>
          </a:p>
        </p:txBody>
      </p:sp>
      <p:sp>
        <p:nvSpPr>
          <p:cNvPr id="6" name="Subtitle 5"/>
          <p:cNvSpPr>
            <a:spLocks noGrp="1"/>
          </p:cNvSpPr>
          <p:nvPr>
            <p:ph type="subTitle" idx="1"/>
          </p:nvPr>
        </p:nvSpPr>
        <p:spPr>
          <a:xfrm>
            <a:off x="1219200" y="1371600"/>
            <a:ext cx="6400800" cy="4267200"/>
          </a:xfrm>
        </p:spPr>
        <p:txBody>
          <a:bodyPr/>
          <a:lstStyle/>
          <a:p>
            <a:pPr algn="l"/>
            <a:r>
              <a:rPr lang="en-US" dirty="0" smtClean="0">
                <a:solidFill>
                  <a:schemeClr val="bg1"/>
                </a:solidFill>
              </a:rPr>
              <a:t>I will encourage them to keep WFO Pueblo contact information (including my personal contact information) at hand, and encourage them to call WFO Pueblo or me immediately after an event to provide detailed, accurate information.</a:t>
            </a:r>
          </a:p>
          <a:p>
            <a:pPr algn="l"/>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914400" y="228600"/>
            <a:ext cx="7315200" cy="1219200"/>
          </a:xfrm>
        </p:spPr>
        <p:txBody>
          <a:bodyPr/>
          <a:lstStyle/>
          <a:p>
            <a:r>
              <a:rPr lang="en-US" dirty="0" smtClean="0">
                <a:solidFill>
                  <a:srgbClr val="FFFF00"/>
                </a:solidFill>
              </a:rPr>
              <a:t>Suggestions from you ???</a:t>
            </a:r>
            <a:endParaRPr lang="en-US" dirty="0">
              <a:solidFill>
                <a:srgbClr val="FFFF00"/>
              </a:solidFill>
            </a:endParaRPr>
          </a:p>
        </p:txBody>
      </p:sp>
      <p:sp>
        <p:nvSpPr>
          <p:cNvPr id="6" name="Subtitle 5"/>
          <p:cNvSpPr>
            <a:spLocks noGrp="1"/>
          </p:cNvSpPr>
          <p:nvPr>
            <p:ph type="subTitle" idx="1"/>
          </p:nvPr>
        </p:nvSpPr>
        <p:spPr>
          <a:xfrm>
            <a:off x="1219200" y="1371600"/>
            <a:ext cx="6705600" cy="4267200"/>
          </a:xfrm>
        </p:spPr>
        <p:txBody>
          <a:bodyPr/>
          <a:lstStyle/>
          <a:p>
            <a:pPr algn="l"/>
            <a:endParaRPr lang="en-US" dirty="0" smtClean="0">
              <a:solidFill>
                <a:schemeClr val="bg1"/>
              </a:solidFill>
            </a:endParaRPr>
          </a:p>
          <a:p>
            <a:pPr algn="l"/>
            <a:r>
              <a:rPr lang="en-US" dirty="0" smtClean="0">
                <a:solidFill>
                  <a:schemeClr val="bg1"/>
                </a:solidFill>
              </a:rPr>
              <a:t>I am here to share, and to get ideas…</a:t>
            </a:r>
          </a:p>
          <a:p>
            <a:pPr algn="l"/>
            <a:endParaRPr lang="en-US" dirty="0" smtClean="0">
              <a:solidFill>
                <a:schemeClr val="bg1"/>
              </a:solidFill>
            </a:endParaRPr>
          </a:p>
          <a:p>
            <a:pPr algn="l"/>
            <a:r>
              <a:rPr lang="en-US" dirty="0" smtClean="0">
                <a:solidFill>
                  <a:schemeClr val="bg1"/>
                </a:solidFill>
              </a:rPr>
              <a:t>I plan to attend and, perhaps, share at the chaser conference in Denver early next year.</a:t>
            </a:r>
          </a:p>
          <a:p>
            <a:pPr algn="l"/>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WordArt 2" descr="5%"/>
          <p:cNvSpPr>
            <a:spLocks noChangeArrowheads="1" noChangeShapeType="1" noTextEdit="1"/>
          </p:cNvSpPr>
          <p:nvPr/>
        </p:nvSpPr>
        <p:spPr bwMode="auto">
          <a:xfrm>
            <a:off x="1371600" y="533400"/>
            <a:ext cx="6324600" cy="16002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r>
              <a:rPr lang="en-US" sz="3600" kern="10" dirty="0" smtClean="0">
                <a:ln w="9525">
                  <a:round/>
                  <a:headEnd/>
                  <a:tailEnd/>
                </a:ln>
                <a:pattFill prst="pct5">
                  <a:fgClr>
                    <a:srgbClr val="FFFF00"/>
                  </a:fgClr>
                  <a:bgClr>
                    <a:srgbClr val="FFFF00"/>
                  </a:bgClr>
                </a:pattFill>
                <a:latin typeface="Impact"/>
              </a:rPr>
              <a:t>Contact me </a:t>
            </a:r>
            <a:endParaRPr lang="en-US" sz="3600" kern="10" dirty="0">
              <a:ln w="9525">
                <a:round/>
                <a:headEnd/>
                <a:tailEnd/>
              </a:ln>
              <a:pattFill prst="pct5">
                <a:fgClr>
                  <a:srgbClr val="FFFF00"/>
                </a:fgClr>
                <a:bgClr>
                  <a:srgbClr val="FFFF00"/>
                </a:bgClr>
              </a:pattFill>
              <a:latin typeface="Impact"/>
            </a:endParaRPr>
          </a:p>
        </p:txBody>
      </p:sp>
      <p:sp>
        <p:nvSpPr>
          <p:cNvPr id="92163" name="Text Box 3"/>
          <p:cNvSpPr txBox="1">
            <a:spLocks noChangeArrowheads="1"/>
          </p:cNvSpPr>
          <p:nvPr/>
        </p:nvSpPr>
        <p:spPr bwMode="auto">
          <a:xfrm>
            <a:off x="1295400" y="4572000"/>
            <a:ext cx="6248400" cy="1190625"/>
          </a:xfrm>
          <a:prstGeom prst="rect">
            <a:avLst/>
          </a:prstGeom>
          <a:noFill/>
          <a:ln w="9525">
            <a:noFill/>
            <a:miter lim="800000"/>
            <a:headEnd/>
            <a:tailEnd/>
          </a:ln>
        </p:spPr>
        <p:txBody>
          <a:bodyPr>
            <a:spAutoFit/>
          </a:bodyPr>
          <a:lstStyle/>
          <a:p>
            <a:pPr algn="l" eaLnBrk="0" hangingPunct="0">
              <a:spcBef>
                <a:spcPct val="50000"/>
              </a:spcBef>
            </a:pPr>
            <a:r>
              <a:rPr lang="en-US" sz="3600" dirty="0" smtClean="0">
                <a:solidFill>
                  <a:schemeClr val="bg1"/>
                </a:solidFill>
                <a:latin typeface="Impact" pitchFamily="34" charset="0"/>
              </a:rPr>
              <a:t>e-mail</a:t>
            </a:r>
            <a:r>
              <a:rPr lang="en-US" sz="3600" dirty="0">
                <a:solidFill>
                  <a:schemeClr val="bg1"/>
                </a:solidFill>
                <a:latin typeface="Impact" pitchFamily="34" charset="0"/>
              </a:rPr>
              <a:t>:  </a:t>
            </a:r>
            <a:r>
              <a:rPr lang="en-US" sz="3600" dirty="0">
                <a:latin typeface="Impact" pitchFamily="34" charset="0"/>
              </a:rPr>
              <a:t>thomas.magnuson@noaa.gov</a:t>
            </a:r>
          </a:p>
        </p:txBody>
      </p:sp>
      <p:pic>
        <p:nvPicPr>
          <p:cNvPr id="92164" name="Picture 4"/>
          <p:cNvPicPr>
            <a:picLocks noChangeAspect="1" noChangeArrowheads="1"/>
          </p:cNvPicPr>
          <p:nvPr/>
        </p:nvPicPr>
        <p:blipFill>
          <a:blip r:embed="rId2" cstate="print"/>
          <a:srcRect/>
          <a:stretch>
            <a:fillRect/>
          </a:stretch>
        </p:blipFill>
        <p:spPr bwMode="auto">
          <a:xfrm>
            <a:off x="3657600" y="2438400"/>
            <a:ext cx="3581400" cy="2635250"/>
          </a:xfrm>
          <a:prstGeom prst="rect">
            <a:avLst/>
          </a:prstGeom>
          <a:noFill/>
          <a:ln w="9525" algn="ctr">
            <a:noFill/>
            <a:miter lim="800000"/>
            <a:headEnd/>
            <a:tailEnd/>
          </a:ln>
        </p:spPr>
      </p:pic>
      <p:pic>
        <p:nvPicPr>
          <p:cNvPr id="92165" name="Picture 5" descr="topbanner1"/>
          <p:cNvPicPr>
            <a:picLocks noChangeAspect="1" noChangeArrowheads="1"/>
          </p:cNvPicPr>
          <p:nvPr/>
        </p:nvPicPr>
        <p:blipFill>
          <a:blip r:embed="rId3" cstate="print">
            <a:lum bright="-40000" contrast="-40000"/>
          </a:blip>
          <a:srcRect/>
          <a:stretch>
            <a:fillRect/>
          </a:stretch>
        </p:blipFill>
        <p:spPr bwMode="auto">
          <a:xfrm>
            <a:off x="7924800" y="152400"/>
            <a:ext cx="1046163" cy="1009650"/>
          </a:xfrm>
          <a:prstGeom prst="rect">
            <a:avLst/>
          </a:prstGeom>
          <a:noFill/>
          <a:ln w="9525">
            <a:noFill/>
            <a:miter lim="800000"/>
            <a:headEnd/>
            <a:tailEnd/>
          </a:ln>
        </p:spPr>
      </p:pic>
      <p:pic>
        <p:nvPicPr>
          <p:cNvPr id="92166" name="Picture 6" descr="doc_logo"/>
          <p:cNvPicPr>
            <a:picLocks noChangeAspect="1" noChangeArrowheads="1"/>
          </p:cNvPicPr>
          <p:nvPr/>
        </p:nvPicPr>
        <p:blipFill>
          <a:blip r:embed="rId4" cstate="print">
            <a:lum bright="-40000" contrast="-42000"/>
          </a:blip>
          <a:srcRect/>
          <a:stretch>
            <a:fillRect/>
          </a:stretch>
        </p:blipFill>
        <p:spPr bwMode="auto">
          <a:xfrm>
            <a:off x="152400" y="152400"/>
            <a:ext cx="1066800" cy="105727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DC28E8B9-BBF2-4577-B1B0-40C8C02C8DAF}" type="slidenum">
              <a:rPr lang="en-US" smtClean="0"/>
              <a:pPr>
                <a:defRPr/>
              </a:pPr>
              <a:t>94</a:t>
            </a:fld>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endParaRPr lang="en-US">
              <a:solidFill>
                <a:srgbClr val="FFFF66"/>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6800" y="228600"/>
            <a:ext cx="6781800" cy="838200"/>
          </a:xfrm>
        </p:spPr>
        <p:txBody>
          <a:bodyPr/>
          <a:lstStyle/>
          <a:p>
            <a:endParaRPr lang="en-US">
              <a:solidFill>
                <a:srgbClr val="FFFF66"/>
              </a:solidFill>
            </a:endParaRPr>
          </a:p>
        </p:txBody>
      </p:sp>
      <p:sp>
        <p:nvSpPr>
          <p:cNvPr id="15363" name="Rectangle 3"/>
          <p:cNvSpPr>
            <a:spLocks noGrp="1" noChangeArrowheads="1"/>
          </p:cNvSpPr>
          <p:nvPr>
            <p:ph type="subTitle" idx="1"/>
          </p:nvPr>
        </p:nvSpPr>
        <p:spPr>
          <a:xfrm>
            <a:off x="381000" y="2209800"/>
            <a:ext cx="8229600" cy="685800"/>
          </a:xfrm>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1405</TotalTime>
  <Words>3402</Words>
  <Application>Microsoft Office PowerPoint</Application>
  <PresentationFormat>On-screen Show (4:3)</PresentationFormat>
  <Paragraphs>359</Paragraphs>
  <Slides>96</Slides>
  <Notes>82</Notes>
  <HiddenSlides>16</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96</vt:i4>
      </vt:variant>
    </vt:vector>
  </HeadingPairs>
  <TitlesOfParts>
    <vt:vector size="98" baseType="lpstr">
      <vt:lpstr>Default Design</vt:lpstr>
      <vt:lpstr>Drawing</vt:lpstr>
      <vt:lpstr>“Collaboration between Storm Chasers and Local NWS offices”</vt:lpstr>
      <vt:lpstr>Slide 2</vt:lpstr>
      <vt:lpstr>NWS Pueblo’s CWA</vt:lpstr>
      <vt:lpstr>NWS Pueblo’s CWA</vt:lpstr>
      <vt:lpstr>Background</vt:lpstr>
      <vt:lpstr>Background</vt:lpstr>
      <vt:lpstr>Storm Data Purposes</vt:lpstr>
      <vt:lpstr>Mission Statement</vt:lpstr>
      <vt:lpstr>10/11/97 – southeast CO</vt:lpstr>
      <vt:lpstr>10/11/97 – southeast CO</vt:lpstr>
      <vt:lpstr>6/16/2004 – Bent County</vt:lpstr>
      <vt:lpstr>6/16/2004 – Bent County</vt:lpstr>
      <vt:lpstr>6/16/2004 – Bent County</vt:lpstr>
      <vt:lpstr>8/16/2008 – San Luis Valley</vt:lpstr>
      <vt:lpstr>8/16/2008 – San Luis Valley</vt:lpstr>
      <vt:lpstr>8/16/2008 – San Luis Valley</vt:lpstr>
      <vt:lpstr>8/16/2008 – San Luis Valley</vt:lpstr>
      <vt:lpstr>Collaboration with Chasers</vt:lpstr>
      <vt:lpstr>Collaboration with Chasers</vt:lpstr>
      <vt:lpstr>Collaboration with Chasers</vt:lpstr>
      <vt:lpstr>But…what’s a WCM to do</vt:lpstr>
      <vt:lpstr>What’s a WCM to do </vt:lpstr>
      <vt:lpstr>April 22nd 2010</vt:lpstr>
      <vt:lpstr>April 22nd 2010</vt:lpstr>
      <vt:lpstr>April 22nd 2010 – 108 pm</vt:lpstr>
      <vt:lpstr>April 22nd 2010 – 108 pm</vt:lpstr>
      <vt:lpstr>April 22nd 2010 -108 pm</vt:lpstr>
      <vt:lpstr>April 22nd 2010</vt:lpstr>
      <vt:lpstr>April 22nd 2010 – 140 pm</vt:lpstr>
      <vt:lpstr>April 22nd 2010 – 140 pm</vt:lpstr>
      <vt:lpstr>April 22nd 2010 - 145 pm</vt:lpstr>
      <vt:lpstr>April 22nd 2010 – 145 pm</vt:lpstr>
      <vt:lpstr>April 22nd 2010</vt:lpstr>
      <vt:lpstr>April 22nd 2010 - 226 pm</vt:lpstr>
      <vt:lpstr>April 22nd 2010 – 226 pm</vt:lpstr>
      <vt:lpstr>April 22nd 2010</vt:lpstr>
      <vt:lpstr>April 22nd 2010 – 232 pm</vt:lpstr>
      <vt:lpstr>April 22nd 2010</vt:lpstr>
      <vt:lpstr>April 22nd 2010</vt:lpstr>
      <vt:lpstr>April 22nd 2010</vt:lpstr>
      <vt:lpstr>What’s a WCM to do</vt:lpstr>
      <vt:lpstr>May 25th 2010 – 316 pm</vt:lpstr>
      <vt:lpstr>May 25th 2010 – 316 pm</vt:lpstr>
      <vt:lpstr>May 25th 2010 – 326 pm</vt:lpstr>
      <vt:lpstr>May 25th 2010 – 326 pm</vt:lpstr>
      <vt:lpstr>May 25th 2010 – 330 pm</vt:lpstr>
      <vt:lpstr>May 25th 2010 – 330 pm</vt:lpstr>
      <vt:lpstr>May 25th 2010 – 349 pm</vt:lpstr>
      <vt:lpstr>May 25th 2010 – 349 pm</vt:lpstr>
      <vt:lpstr>May 25th 2010 – 349 pm</vt:lpstr>
      <vt:lpstr>May 25th 2010 – 402 pm</vt:lpstr>
      <vt:lpstr>May 25th 2010 – 402 pm</vt:lpstr>
      <vt:lpstr>May 25th 2010</vt:lpstr>
      <vt:lpstr>May 25th 2010</vt:lpstr>
      <vt:lpstr>May 25th 2010</vt:lpstr>
      <vt:lpstr>May 25th 2010</vt:lpstr>
      <vt:lpstr>May 25th 2010</vt:lpstr>
      <vt:lpstr>May 25th 2010</vt:lpstr>
      <vt:lpstr>May 25th 2010</vt:lpstr>
      <vt:lpstr>May 25th 2010</vt:lpstr>
      <vt:lpstr>May 25th 2010</vt:lpstr>
      <vt:lpstr>May 25th 2010</vt:lpstr>
      <vt:lpstr>May 25th 2010 - 734 pm</vt:lpstr>
      <vt:lpstr>May 25th 2010 - 757 pm</vt:lpstr>
      <vt:lpstr>May 25th 2010 – 806 pm</vt:lpstr>
      <vt:lpstr>May 25th 2010 – 757 pm</vt:lpstr>
      <vt:lpstr>May 25th 2010 – 806 pm</vt:lpstr>
      <vt:lpstr>May 25th 2010</vt:lpstr>
      <vt:lpstr>May 25th 2010</vt:lpstr>
      <vt:lpstr>May 25th 2010</vt:lpstr>
      <vt:lpstr>May 25th 2010</vt:lpstr>
      <vt:lpstr>May 25th 2010</vt:lpstr>
      <vt:lpstr>May 25th 2010</vt:lpstr>
      <vt:lpstr>What’s a WCM to do</vt:lpstr>
      <vt:lpstr>May 31st 2010</vt:lpstr>
      <vt:lpstr>May 31st 2010 – 305 pm</vt:lpstr>
      <vt:lpstr>May 31st 2010 – 306 pm</vt:lpstr>
      <vt:lpstr>May 31st 2010</vt:lpstr>
      <vt:lpstr>May 31st 2010</vt:lpstr>
      <vt:lpstr>May 31st 2010 - Pritchett</vt:lpstr>
      <vt:lpstr>May 31st 2010</vt:lpstr>
      <vt:lpstr>May 31st 2010 – 609 pm</vt:lpstr>
      <vt:lpstr>May 31st 2010 – 609 pm</vt:lpstr>
      <vt:lpstr>May 31st 2010 – 618 pm</vt:lpstr>
      <vt:lpstr>May 31st 2010 – 618 pm</vt:lpstr>
      <vt:lpstr>May 31st 2010</vt:lpstr>
      <vt:lpstr>May 31st 2010</vt:lpstr>
      <vt:lpstr>May 31st 2010</vt:lpstr>
      <vt:lpstr>May 31st 2010</vt:lpstr>
      <vt:lpstr>What I did…and am doing…</vt:lpstr>
      <vt:lpstr>What I did…and am doing…</vt:lpstr>
      <vt:lpstr>What I did…and am doing…</vt:lpstr>
      <vt:lpstr>Suggestions from you ???</vt:lpstr>
      <vt:lpstr>Slide 94</vt:lpstr>
      <vt:lpstr>Slide 95</vt:lpstr>
      <vt:lpstr>Slide 96</vt:lpstr>
    </vt:vector>
  </TitlesOfParts>
  <Company>NWS Pueblo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tomm</dc:creator>
  <cp:lastModifiedBy>Tom Magnuson</cp:lastModifiedBy>
  <cp:revision>236</cp:revision>
  <dcterms:created xsi:type="dcterms:W3CDTF">2003-08-28T16:16:31Z</dcterms:created>
  <dcterms:modified xsi:type="dcterms:W3CDTF">2010-08-13T11:25:38Z</dcterms:modified>
</cp:coreProperties>
</file>