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63" r:id="rId5"/>
    <p:sldId id="264" r:id="rId6"/>
    <p:sldId id="258" r:id="rId7"/>
    <p:sldId id="260" r:id="rId8"/>
    <p:sldId id="261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660"/>
  </p:normalViewPr>
  <p:slideViewPr>
    <p:cSldViewPr>
      <p:cViewPr varScale="1">
        <p:scale>
          <a:sx n="82" d="100"/>
          <a:sy n="82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204.227.111.100\ALL_HANDS\Lundquist\Graphs%20of%20data\graphs%20of%20all%20si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sz="1400" b="1" i="0" baseline="0" dirty="0">
                <a:latin typeface="Arial" pitchFamily="34" charset="0"/>
                <a:cs typeface="Arial" pitchFamily="34" charset="0"/>
              </a:rPr>
              <a:t>Percentage of Hourly Observations of Wind Chills at or Below -30</a:t>
            </a:r>
            <a:r>
              <a:rPr lang="en-US" sz="1400" b="1" i="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1400" b="1" i="0" baseline="0" dirty="0">
                <a:latin typeface="Arial" pitchFamily="34" charset="0"/>
                <a:cs typeface="Arial" pitchFamily="34" charset="0"/>
              </a:rPr>
              <a:t> F </a:t>
            </a:r>
          </a:p>
        </c:rich>
      </c:tx>
      <c:layout>
        <c:manualLayout>
          <c:xMode val="edge"/>
          <c:yMode val="edge"/>
          <c:x val="0.14406349206349237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7.6723534558180345E-2"/>
          <c:y val="0.12474757305836513"/>
          <c:w val="0.912151106111736"/>
          <c:h val="0.6775724357984666"/>
        </c:manualLayout>
      </c:layout>
      <c:barChart>
        <c:barDir val="col"/>
        <c:grouping val="clustered"/>
        <c:ser>
          <c:idx val="0"/>
          <c:order val="0"/>
          <c:dLbls>
            <c:numFmt formatCode="0.00%" sourceLinked="0"/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Sheet1!$A$1:$E$1</c:f>
              <c:strCache>
                <c:ptCount val="5"/>
                <c:pt idx="0">
                  <c:v>Calm winds</c:v>
                </c:pt>
                <c:pt idx="1">
                  <c:v> 0mph&lt;wind&lt;4mph</c:v>
                </c:pt>
                <c:pt idx="2">
                  <c:v>wind &gt;= 4mph</c:v>
                </c:pt>
                <c:pt idx="3">
                  <c:v>4mph=&lt;wind&lt;=9mph</c:v>
                </c:pt>
                <c:pt idx="4">
                  <c:v>wind &gt;= 10mph</c:v>
                </c:pt>
              </c:strCache>
            </c:strRef>
          </c:cat>
          <c:val>
            <c:numRef>
              <c:f>Sheet1!$A$2:$E$2</c:f>
              <c:numCache>
                <c:formatCode>0.0%</c:formatCode>
                <c:ptCount val="5"/>
                <c:pt idx="0">
                  <c:v>1.7286084701815081E-3</c:v>
                </c:pt>
                <c:pt idx="1">
                  <c:v>6.4822817631806544E-4</c:v>
                </c:pt>
                <c:pt idx="2">
                  <c:v>0.99762316335350065</c:v>
                </c:pt>
                <c:pt idx="3">
                  <c:v>0.30661192739844489</c:v>
                </c:pt>
                <c:pt idx="4">
                  <c:v>0.69101123595505665</c:v>
                </c:pt>
              </c:numCache>
            </c:numRef>
          </c:val>
        </c:ser>
        <c:dLbls>
          <c:showVal val="1"/>
        </c:dLbls>
        <c:axId val="201740672"/>
        <c:axId val="201742208"/>
      </c:barChart>
      <c:catAx>
        <c:axId val="20174067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1742208"/>
        <c:crosses val="autoZero"/>
        <c:auto val="1"/>
        <c:lblAlgn val="ctr"/>
        <c:lblOffset val="100"/>
      </c:catAx>
      <c:valAx>
        <c:axId val="20174220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crossAx val="201740672"/>
        <c:crosses val="autoZero"/>
        <c:crossBetween val="between"/>
        <c:majorUnit val="0.1"/>
        <c:minorUnit val="2.0000000000000035E-2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0.08712</cdr:x>
      <cdr:y>0.86538</cdr:y>
    </cdr:from>
    <cdr:to>
      <cdr:x>0.47254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7047" y="3429001"/>
          <a:ext cx="3083746" cy="533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eaLnBrk="1" fontAlgn="auto" latinLnBrk="0" hangingPunct="1"/>
          <a:r>
            <a:rPr lang="en-US" sz="900" dirty="0">
              <a:latin typeface="Arial" pitchFamily="34" charset="0"/>
              <a:cs typeface="Arial" pitchFamily="34" charset="0"/>
            </a:rPr>
            <a:t>*Based</a:t>
          </a:r>
          <a:r>
            <a:rPr lang="en-US" sz="900" baseline="0" dirty="0">
              <a:latin typeface="Arial" pitchFamily="34" charset="0"/>
              <a:cs typeface="Arial" pitchFamily="34" charset="0"/>
            </a:rPr>
            <a:t> on hourly observations available from NCDC.</a:t>
          </a:r>
          <a:endParaRPr lang="en-US" sz="90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eaLnBrk="1" fontAlgn="auto" latinLnBrk="0" hangingPunct="1"/>
          <a:r>
            <a:rPr lang="en-US" sz="900" baseline="0" dirty="0">
              <a:latin typeface="Arial" pitchFamily="34" charset="0"/>
              <a:cs typeface="Arial" pitchFamily="34" charset="0"/>
            </a:rPr>
            <a:t>**No data </a:t>
          </a:r>
          <a:r>
            <a:rPr lang="en-US" sz="900" baseline="0" dirty="0" smtClean="0">
              <a:latin typeface="Arial" pitchFamily="34" charset="0"/>
              <a:cs typeface="Arial" pitchFamily="34" charset="0"/>
            </a:rPr>
            <a:t>available </a:t>
          </a:r>
          <a:r>
            <a:rPr lang="en-US" sz="900" baseline="0" dirty="0">
              <a:latin typeface="Arial" pitchFamily="34" charset="0"/>
              <a:cs typeface="Arial" pitchFamily="34" charset="0"/>
            </a:rPr>
            <a:t>from mid 1960s to mid 1970s.</a:t>
          </a:r>
        </a:p>
        <a:p xmlns:a="http://schemas.openxmlformats.org/drawingml/2006/main">
          <a:pPr eaLnBrk="1" fontAlgn="auto" latinLnBrk="0" hangingPunct="1"/>
          <a:r>
            <a:rPr lang="en-US" sz="900" baseline="0" dirty="0">
              <a:latin typeface="Arial" pitchFamily="34" charset="0"/>
              <a:cs typeface="Arial" pitchFamily="34" charset="0"/>
            </a:rPr>
            <a:t>***Cheyenne and Scotts Bluff data range extended to the 1940s, while the rest was to the mid 1970s.</a:t>
          </a:r>
          <a:endParaRPr lang="en-US" sz="900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267D2-1633-4550-9A9E-B196DF2DDE9D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DE390-CA93-417A-ABB6-0C761B0EE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F9C4D-F74D-4B05-BD05-3DB54692DB7A}" type="datetimeFigureOut">
              <a:rPr lang="en-US" smtClean="0"/>
              <a:t>8/12/2010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3BD95-5F0E-4362-B2EB-4ADDBD4EAA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3BD95-5F0E-4362-B2EB-4ADDBD4EAA9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776-96C2-46FF-A6B2-828BE1FF90DC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C36-5FE0-4780-885D-0C4CE5D4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776-96C2-46FF-A6B2-828BE1FF90DC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C36-5FE0-4780-885D-0C4CE5D4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776-96C2-46FF-A6B2-828BE1FF90DC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C36-5FE0-4780-885D-0C4CE5D4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776-96C2-46FF-A6B2-828BE1FF90DC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C36-5FE0-4780-885D-0C4CE5D4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776-96C2-46FF-A6B2-828BE1FF90DC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C36-5FE0-4780-885D-0C4CE5D4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776-96C2-46FF-A6B2-828BE1FF90DC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C36-5FE0-4780-885D-0C4CE5D4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776-96C2-46FF-A6B2-828BE1FF90DC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C36-5FE0-4780-885D-0C4CE5D4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776-96C2-46FF-A6B2-828BE1FF90DC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C36-5FE0-4780-885D-0C4CE5D4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776-96C2-46FF-A6B2-828BE1FF90DC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C36-5FE0-4780-885D-0C4CE5D4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776-96C2-46FF-A6B2-828BE1FF90DC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C36-5FE0-4780-885D-0C4CE5D41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D776-96C2-46FF-A6B2-828BE1FF90DC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133C36-5FE0-4780-885D-0C4CE5D41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0DD776-96C2-46FF-A6B2-828BE1FF90DC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133C36-5FE0-4780-885D-0C4CE5D416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48238" t="2857" r="3304" b="2858"/>
          <a:stretch>
            <a:fillRect/>
          </a:stretch>
        </p:blipFill>
        <p:spPr bwMode="auto">
          <a:xfrm>
            <a:off x="5562600" y="990600"/>
            <a:ext cx="3352800" cy="50292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5410200" cy="2971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Climatology of Wind Chill Warning Events In and Surrounding the Cheyenne WFO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44958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Researched by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Jesse Lundquist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6211669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Hourly temperature at SGF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November, 1911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Current results - duration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9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Despite location, majority of events tend to be 12 hours or less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Twice as likely to have a short event (12 hours or less)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18504" t="16697" r="20087" b="12110"/>
          <a:stretch>
            <a:fillRect/>
          </a:stretch>
        </p:blipFill>
        <p:spPr bwMode="auto">
          <a:xfrm>
            <a:off x="1219200" y="11430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Current results– events per year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More events in 1970s to mid 1980s and less after 2000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Cycle in the climate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22636" t="29381" r="15061" b="18100"/>
          <a:stretch>
            <a:fillRect/>
          </a:stretch>
        </p:blipFill>
        <p:spPr bwMode="auto">
          <a:xfrm>
            <a:off x="1066800" y="1524000"/>
            <a:ext cx="655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Future work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Compare climatology of each site to wind chill warnings that were issued for those areas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See how the office verified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Look at weather patterns for the longer events as well as a few of the shorter events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Have a better idea of the type of weather pattern set-up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Help get a handle on possible wind chill warnings sooner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Final Points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Will almost always have wind with an event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2/3s of the time wind will be at or above 10 MPH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Twice as likely to have an event only last up to 12 hours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Fewer events after the year 2000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Any Questions?</a:t>
            </a:r>
            <a:endParaRPr lang="en-US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Gathering the data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Analyzing the data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Current results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Future work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33600"/>
            <a:ext cx="2486025" cy="33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9800" y="5562600"/>
            <a:ext cx="1898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err="1" smtClean="0"/>
              <a:t>Earthweek</a:t>
            </a:r>
            <a:r>
              <a:rPr lang="en-US" sz="1200" dirty="0" smtClean="0"/>
              <a:t>:  A Diary</a:t>
            </a:r>
          </a:p>
          <a:p>
            <a:r>
              <a:rPr lang="en-US" sz="1200" dirty="0" smtClean="0"/>
              <a:t>of the Planet website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Background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Temperatures are one of the most difficult variables to forecast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Terrain effects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Land cover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Cloud cover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Air mass interactions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Wind chill is highly important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Livestock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Safety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90800"/>
            <a:ext cx="2343150" cy="32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5791200"/>
            <a:ext cx="269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From News Miner newspaper 2/2008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Background continued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3962400" cy="43891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Issued when wind chills become life threatening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Different offices, different criteria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Having a local climatology of wind chill warning events will help us better serve the public </a:t>
            </a: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09800"/>
            <a:ext cx="5029200" cy="314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Gathering data – site locations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60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NCDC hourly observations for CYS, BFF, LBF, UNR, CPR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67" t="28000" r="43184" b="10000"/>
          <a:stretch>
            <a:fillRect/>
          </a:stretch>
        </p:blipFill>
        <p:spPr bwMode="auto">
          <a:xfrm>
            <a:off x="1295400" y="2817743"/>
            <a:ext cx="5867400" cy="395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decagon 8"/>
          <p:cNvSpPr/>
          <p:nvPr/>
        </p:nvSpPr>
        <p:spPr>
          <a:xfrm>
            <a:off x="3886200" y="4495800"/>
            <a:ext cx="152400" cy="1524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decagon 9"/>
          <p:cNvSpPr/>
          <p:nvPr/>
        </p:nvSpPr>
        <p:spPr>
          <a:xfrm>
            <a:off x="4038600" y="3505200"/>
            <a:ext cx="152400" cy="1524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decagon 10"/>
          <p:cNvSpPr/>
          <p:nvPr/>
        </p:nvSpPr>
        <p:spPr>
          <a:xfrm>
            <a:off x="4876800" y="4724400"/>
            <a:ext cx="152400" cy="1524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decagon 11"/>
          <p:cNvSpPr/>
          <p:nvPr/>
        </p:nvSpPr>
        <p:spPr>
          <a:xfrm>
            <a:off x="3276600" y="4800600"/>
            <a:ext cx="152400" cy="1524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decagon 12"/>
          <p:cNvSpPr/>
          <p:nvPr/>
        </p:nvSpPr>
        <p:spPr>
          <a:xfrm>
            <a:off x="2895600" y="4114800"/>
            <a:ext cx="152400" cy="152400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5029200"/>
            <a:ext cx="685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2286000" y="1752600"/>
            <a:ext cx="3810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6781800" y="3429000"/>
            <a:ext cx="381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7124700" y="4533900"/>
            <a:ext cx="381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95600" y="35052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Casper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5319 ft.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2819400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Rapid City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3202 ft.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4038600"/>
            <a:ext cx="147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Scotts Bluff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3958 ft.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48006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North Platte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2800 ft.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49530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Cheyenne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6140 ft.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Gathering the data – site requirements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5480"/>
            <a:ext cx="7924800" cy="43891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Had to be a “reasonable” amount of data available to be included in the study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 had to go back to the early 1970s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LBF, CYS and BFF data went back to the 1940s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All of the sites had data gaps from the mid 1960s to the early to mid 1970s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Analyzing the data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686800" cy="4389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Placed data in a spreadsheet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NWS formula for wind chill calculation</a:t>
            </a:r>
          </a:p>
          <a:p>
            <a:pPr lvl="1"/>
            <a:r>
              <a:rPr lang="de-DE" sz="1400" dirty="0" smtClean="0">
                <a:latin typeface="Arial" pitchFamily="34" charset="0"/>
                <a:cs typeface="Arial" pitchFamily="34" charset="0"/>
              </a:rPr>
              <a:t>Windchill (ºF) = 35.74 + 0.6215T - 35.75(V</a:t>
            </a:r>
            <a:r>
              <a:rPr lang="de-DE" sz="1400" baseline="30000" dirty="0" smtClean="0">
                <a:latin typeface="Arial" pitchFamily="34" charset="0"/>
                <a:cs typeface="Arial" pitchFamily="34" charset="0"/>
              </a:rPr>
              <a:t>0.16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) + 0.4275T(V</a:t>
            </a:r>
            <a:r>
              <a:rPr lang="de-DE" sz="1400" baseline="30000" dirty="0" smtClean="0">
                <a:latin typeface="Arial" pitchFamily="34" charset="0"/>
                <a:cs typeface="Arial" pitchFamily="34" charset="0"/>
              </a:rPr>
              <a:t>0.16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Sorted the data according to wind chills at or below -30</a:t>
            </a:r>
            <a:r>
              <a:rPr lang="de-DE" sz="24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F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Further sorted data according to wind speed</a:t>
            </a:r>
          </a:p>
          <a:p>
            <a:pPr lvl="1"/>
            <a:r>
              <a:rPr lang="de-DE" sz="2200" dirty="0" smtClean="0">
                <a:latin typeface="Arial" pitchFamily="34" charset="0"/>
                <a:cs typeface="Arial" pitchFamily="34" charset="0"/>
              </a:rPr>
              <a:t>0 MPH&lt;windspeed&lt;4 MPH, 4 MPH&lt;=windspeed&lt;9, windspeed&gt;=10 MPH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t="16176" r="4821" b="61215"/>
          <a:stretch>
            <a:fillRect/>
          </a:stretch>
        </p:blipFill>
        <p:spPr bwMode="auto">
          <a:xfrm>
            <a:off x="304800" y="4800600"/>
            <a:ext cx="853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Analyzing the data continued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Filtered data to only include observations with wind chills of – 30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 or colder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Separated data into events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Each event could be no shorter than 3 consecutive hours and be separated by at least 12 hours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Can now graph the data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16347" r="22727" b="51828"/>
          <a:stretch>
            <a:fillRect/>
          </a:stretch>
        </p:blipFill>
        <p:spPr bwMode="auto">
          <a:xfrm>
            <a:off x="381000" y="46482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Current results – data categorized by wind speed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8229600" cy="76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Nearly all wind chill warning events have winds speeds equal or above 4 MPH, with the majority of winds at or above 10 MPH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04800" y="1828800"/>
          <a:ext cx="8001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573</Words>
  <Application>Microsoft Office PowerPoint</Application>
  <PresentationFormat>On-screen Show (4:3)</PresentationFormat>
  <Paragraphs>95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Climatology of Wind Chill Warning Events In and Surrounding the Cheyenne WFO</vt:lpstr>
      <vt:lpstr>Outline</vt:lpstr>
      <vt:lpstr>Background</vt:lpstr>
      <vt:lpstr>Background continued</vt:lpstr>
      <vt:lpstr>Gathering data – site locations</vt:lpstr>
      <vt:lpstr>Gathering the data – site requirements</vt:lpstr>
      <vt:lpstr>Analyzing the data</vt:lpstr>
      <vt:lpstr>Analyzing the data continued</vt:lpstr>
      <vt:lpstr>Current results – data categorized by wind speed</vt:lpstr>
      <vt:lpstr>Current results - duration</vt:lpstr>
      <vt:lpstr>Current results– events per year</vt:lpstr>
      <vt:lpstr>Future work</vt:lpstr>
      <vt:lpstr>Final Points</vt:lpstr>
      <vt:lpstr>Slide 14</vt:lpstr>
    </vt:vector>
  </TitlesOfParts>
  <Company>NWS Cheyenne Wy.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jesse.lundquist</dc:creator>
  <cp:lastModifiedBy>krc</cp:lastModifiedBy>
  <cp:revision>145</cp:revision>
  <dcterms:created xsi:type="dcterms:W3CDTF">2010-07-24T22:33:13Z</dcterms:created>
  <dcterms:modified xsi:type="dcterms:W3CDTF">2010-08-12T17:57:53Z</dcterms:modified>
</cp:coreProperties>
</file>