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300" r:id="rId3"/>
    <p:sldId id="291" r:id="rId4"/>
    <p:sldId id="298" r:id="rId5"/>
    <p:sldId id="265" r:id="rId6"/>
    <p:sldId id="274" r:id="rId7"/>
    <p:sldId id="308" r:id="rId8"/>
    <p:sldId id="273" r:id="rId9"/>
    <p:sldId id="272" r:id="rId10"/>
    <p:sldId id="284" r:id="rId11"/>
    <p:sldId id="258" r:id="rId12"/>
    <p:sldId id="293" r:id="rId13"/>
    <p:sldId id="305" r:id="rId14"/>
    <p:sldId id="277" r:id="rId15"/>
    <p:sldId id="286" r:id="rId16"/>
    <p:sldId id="287" r:id="rId17"/>
    <p:sldId id="301" r:id="rId18"/>
    <p:sldId id="302" r:id="rId19"/>
    <p:sldId id="304" r:id="rId20"/>
    <p:sldId id="282" r:id="rId21"/>
    <p:sldId id="270" r:id="rId22"/>
    <p:sldId id="269" r:id="rId23"/>
    <p:sldId id="307" r:id="rId24"/>
    <p:sldId id="295" r:id="rId25"/>
    <p:sldId id="294" r:id="rId26"/>
    <p:sldId id="296" r:id="rId27"/>
    <p:sldId id="297" r:id="rId28"/>
    <p:sldId id="290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 showGuides="1">
      <p:cViewPr varScale="1">
        <p:scale>
          <a:sx n="88" d="100"/>
          <a:sy n="88" d="100"/>
        </p:scale>
        <p:origin x="-102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VR\files\High%20Plains%20Conference%202010\SPC%20Severe%20Database%201955-2009-lates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VR\files\High%20Plains%20Conference%202010\SPC%20Severe%20Database%201955-2009-lates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VR\files\High%20Plains%20Conference%202010\SPC%20Severe%20Database%201955-2009-lates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VR\files\High%20Plains%20Conference%202010\SPC%20Severe%20Database%201955-2009-lates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VR\files\High%20Plains%20Conference%202010\SPC%20Severe%20Database%201955-2009-lates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ICT-S-FILESVR\files\High%20Plains%20Conference%202010\SPC%20Severe%20Database%201955-2009-lat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lineChart>
        <c:grouping val="standard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Sheet1!$A$6:$A$13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Oct</c:v>
                </c:pt>
              </c:strCache>
            </c:strRef>
          </c:cat>
          <c:val>
            <c:numRef>
              <c:f>Sheet1!$C$6:$C$13</c:f>
              <c:numCache>
                <c:formatCode>General</c:formatCode>
                <c:ptCount val="8"/>
                <c:pt idx="0">
                  <c:v>362</c:v>
                </c:pt>
                <c:pt idx="1">
                  <c:v>1136</c:v>
                </c:pt>
                <c:pt idx="2">
                  <c:v>2070</c:v>
                </c:pt>
                <c:pt idx="3">
                  <c:v>1587</c:v>
                </c:pt>
                <c:pt idx="4">
                  <c:v>2228</c:v>
                </c:pt>
                <c:pt idx="5">
                  <c:v>1278</c:v>
                </c:pt>
                <c:pt idx="6">
                  <c:v>360</c:v>
                </c:pt>
                <c:pt idx="7">
                  <c:v>200</c:v>
                </c:pt>
              </c:numCache>
            </c:numRef>
          </c:val>
        </c:ser>
        <c:marker val="1"/>
        <c:axId val="62527360"/>
        <c:axId val="62528896"/>
      </c:lineChart>
      <c:catAx>
        <c:axId val="625273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2528896"/>
        <c:crosses val="autoZero"/>
        <c:auto val="1"/>
        <c:lblAlgn val="ctr"/>
        <c:lblOffset val="100"/>
      </c:catAx>
      <c:valAx>
        <c:axId val="62528896"/>
        <c:scaling>
          <c:orientation val="minMax"/>
        </c:scaling>
        <c:axPos val="l"/>
        <c:majorGridlines/>
        <c:numFmt formatCode="General" sourceLinked="1"/>
        <c:tickLblPos val="nextTo"/>
        <c:crossAx val="62527360"/>
        <c:crosses val="autoZero"/>
        <c:crossBetween val="between"/>
      </c:valAx>
    </c:plotArea>
    <c:plotVisOnly val="1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6200000" scaled="1"/>
    </a:gra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Sheet1!$A$6:$A$13</c:f>
              <c:strCache>
                <c:ptCount val="8"/>
                <c:pt idx="0">
                  <c:v>Mar</c:v>
                </c:pt>
                <c:pt idx="1">
                  <c:v>Apr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Oct</c:v>
                </c:pt>
              </c:strCache>
            </c:strRef>
          </c:cat>
          <c:val>
            <c:numRef>
              <c:f>Sheet1!$B$6:$B$13</c:f>
              <c:numCache>
                <c:formatCode>General</c:formatCode>
                <c:ptCount val="8"/>
                <c:pt idx="0">
                  <c:v>385</c:v>
                </c:pt>
                <c:pt idx="1">
                  <c:v>850</c:v>
                </c:pt>
                <c:pt idx="2">
                  <c:v>1766</c:v>
                </c:pt>
                <c:pt idx="3">
                  <c:v>2344</c:v>
                </c:pt>
                <c:pt idx="4">
                  <c:v>3377</c:v>
                </c:pt>
                <c:pt idx="5">
                  <c:v>1883</c:v>
                </c:pt>
                <c:pt idx="6">
                  <c:v>717</c:v>
                </c:pt>
                <c:pt idx="7">
                  <c:v>448</c:v>
                </c:pt>
              </c:numCache>
            </c:numRef>
          </c:val>
        </c:ser>
        <c:marker val="1"/>
        <c:axId val="62540032"/>
        <c:axId val="62550016"/>
      </c:lineChart>
      <c:catAx>
        <c:axId val="625400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2550016"/>
        <c:crosses val="autoZero"/>
        <c:auto val="1"/>
        <c:lblAlgn val="ctr"/>
        <c:lblOffset val="100"/>
      </c:catAx>
      <c:valAx>
        <c:axId val="62550016"/>
        <c:scaling>
          <c:orientation val="minMax"/>
        </c:scaling>
        <c:axPos val="l"/>
        <c:majorGridlines/>
        <c:numFmt formatCode="General" sourceLinked="1"/>
        <c:tickLblPos val="nextTo"/>
        <c:crossAx val="62540032"/>
        <c:crosses val="autoZero"/>
        <c:crossBetween val="between"/>
      </c:valAx>
    </c:plotArea>
    <c:plotVisOnly val="1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6200000" scaled="1"/>
      <a:tileRect/>
    </a:gra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Sig Hail</c:v>
          </c:tx>
          <c:spPr>
            <a:solidFill>
              <a:schemeClr val="accent2"/>
            </a:solidFill>
            <a:effectLst>
              <a:outerShdw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 prstMaterial="metal"/>
          </c:spPr>
          <c:dLbls>
            <c:spPr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rgbClr val="000000">
                    <a:alpha val="94000"/>
                  </a:srgbClr>
                </a:outerShdw>
              </a:effectLst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cat>
            <c:strLit>
              <c:ptCount val="1"/>
              <c:pt idx="0">
                <c:v>Sig Hail</c:v>
              </c:pt>
            </c:strLit>
          </c:cat>
          <c:val>
            <c:numRef>
              <c:f>'Non Sig Hail Anomaly'!$A$6:$A$11</c:f>
              <c:numCache>
                <c:formatCode>General</c:formatCode>
                <c:ptCount val="6"/>
                <c:pt idx="0">
                  <c:v>81</c:v>
                </c:pt>
                <c:pt idx="1">
                  <c:v>85</c:v>
                </c:pt>
                <c:pt idx="2">
                  <c:v>48</c:v>
                </c:pt>
                <c:pt idx="3">
                  <c:v>67</c:v>
                </c:pt>
                <c:pt idx="4">
                  <c:v>68</c:v>
                </c:pt>
                <c:pt idx="5">
                  <c:v>100</c:v>
                </c:pt>
              </c:numCache>
            </c:numRef>
          </c:val>
        </c:ser>
        <c:ser>
          <c:idx val="1"/>
          <c:order val="1"/>
          <c:tx>
            <c:v>Non Sig Hail</c:v>
          </c:tx>
          <c:spPr>
            <a:solidFill>
              <a:schemeClr val="accent1"/>
            </a:solidFill>
          </c:spPr>
          <c:dLbls>
            <c:spPr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Val val="1"/>
          </c:dLbls>
          <c:cat>
            <c:strLit>
              <c:ptCount val="1"/>
              <c:pt idx="0">
                <c:v>Sig Hail</c:v>
              </c:pt>
            </c:strLit>
          </c:cat>
          <c:val>
            <c:numRef>
              <c:f>'Non Sig Hail Anomaly'!$B$6:$B$11</c:f>
              <c:numCache>
                <c:formatCode>General</c:formatCode>
                <c:ptCount val="6"/>
                <c:pt idx="0">
                  <c:v>61</c:v>
                </c:pt>
                <c:pt idx="1">
                  <c:v>61</c:v>
                </c:pt>
                <c:pt idx="2">
                  <c:v>27</c:v>
                </c:pt>
                <c:pt idx="3">
                  <c:v>46</c:v>
                </c:pt>
                <c:pt idx="4">
                  <c:v>50</c:v>
                </c:pt>
                <c:pt idx="5">
                  <c:v>100</c:v>
                </c:pt>
              </c:numCache>
            </c:numRef>
          </c:val>
        </c:ser>
        <c:gapWidth val="127"/>
        <c:gapDepth val="105"/>
        <c:shape val="box"/>
        <c:axId val="62568320"/>
        <c:axId val="62569856"/>
        <c:axId val="0"/>
      </c:bar3DChart>
      <c:catAx>
        <c:axId val="62568320"/>
        <c:scaling>
          <c:orientation val="minMax"/>
        </c:scaling>
        <c:delete val="1"/>
        <c:axPos val="b"/>
        <c:tickLblPos val="none"/>
        <c:crossAx val="62569856"/>
        <c:crosses val="autoZero"/>
        <c:auto val="1"/>
        <c:lblAlgn val="ctr"/>
        <c:lblOffset val="100"/>
      </c:catAx>
      <c:valAx>
        <c:axId val="625698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25683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="1"/>
          </a:pPr>
          <a:endParaRPr lang="en-US"/>
        </a:p>
      </c:txPr>
    </c:legend>
    <c:plotVisOnly val="1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1"/>
      <a:tileRect/>
    </a:gra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0"/>
      <c:perspective val="60"/>
    </c:view3D>
    <c:plotArea>
      <c:layout>
        <c:manualLayout>
          <c:layoutTarget val="inner"/>
          <c:xMode val="edge"/>
          <c:yMode val="edge"/>
          <c:x val="0.10186763035217611"/>
          <c:y val="4.2257413718807528E-2"/>
          <c:w val="0.85833137462294828"/>
          <c:h val="0.76183668272809402"/>
        </c:manualLayout>
      </c:layout>
      <c:line3DChart>
        <c:grouping val="standard"/>
        <c:ser>
          <c:idx val="1"/>
          <c:order val="0"/>
          <c:cat>
            <c:strRef>
              <c:f>'Non-Sig Hail'!$A$12:$A$18</c:f>
              <c:strCache>
                <c:ptCount val="7"/>
                <c:pt idx="0">
                  <c:v>&gt;4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</c:strCache>
            </c:strRef>
          </c:cat>
          <c:val>
            <c:numRef>
              <c:f>'Non-Sig Hail'!$B$12:$B$18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19</c:v>
                </c:pt>
                <c:pt idx="3">
                  <c:v>52</c:v>
                </c:pt>
                <c:pt idx="4">
                  <c:v>52</c:v>
                </c:pt>
                <c:pt idx="5">
                  <c:v>40</c:v>
                </c:pt>
                <c:pt idx="6">
                  <c:v>5</c:v>
                </c:pt>
              </c:numCache>
            </c:numRef>
          </c:val>
        </c:ser>
        <c:axId val="62790656"/>
        <c:axId val="62796544"/>
        <c:axId val="61776320"/>
      </c:line3DChart>
      <c:catAx>
        <c:axId val="62790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62796544"/>
        <c:crosses val="autoZero"/>
        <c:auto val="1"/>
        <c:lblAlgn val="ctr"/>
        <c:lblOffset val="100"/>
      </c:catAx>
      <c:valAx>
        <c:axId val="627965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2790656"/>
        <c:crosses val="autoZero"/>
        <c:crossBetween val="between"/>
      </c:valAx>
      <c:serAx>
        <c:axId val="61776320"/>
        <c:scaling>
          <c:orientation val="minMax"/>
        </c:scaling>
        <c:delete val="1"/>
        <c:axPos val="b"/>
        <c:tickLblPos val="none"/>
        <c:crossAx val="62796544"/>
        <c:crosses val="autoZero"/>
      </c:serAx>
    </c:plotArea>
    <c:plotVisOnly val="1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</a:gra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0"/>
      <c:perspective val="60"/>
    </c:view3D>
    <c:plotArea>
      <c:layout>
        <c:manualLayout>
          <c:layoutTarget val="inner"/>
          <c:xMode val="edge"/>
          <c:yMode val="edge"/>
          <c:x val="0.13072618769167046"/>
          <c:y val="3.1392167681374997E-2"/>
          <c:w val="0.86155990798669801"/>
          <c:h val="0.77646599691431561"/>
        </c:manualLayout>
      </c:layout>
      <c:line3DChart>
        <c:grouping val="standard"/>
        <c:ser>
          <c:idx val="1"/>
          <c:order val="0"/>
          <c:spPr>
            <a:solidFill>
              <a:schemeClr val="accent6">
                <a:lumMod val="75000"/>
              </a:schemeClr>
            </a:solidFill>
          </c:spPr>
          <c:cat>
            <c:numRef>
              <c:f>'Hail Chart'!$A$14:$A$19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</c:numCache>
            </c:numRef>
          </c:cat>
          <c:val>
            <c:numRef>
              <c:f>'Hail Chart'!$B$14:$B$19</c:f>
              <c:numCache>
                <c:formatCode>General</c:formatCode>
                <c:ptCount val="6"/>
                <c:pt idx="0">
                  <c:v>2</c:v>
                </c:pt>
                <c:pt idx="1">
                  <c:v>7</c:v>
                </c:pt>
                <c:pt idx="2">
                  <c:v>13</c:v>
                </c:pt>
                <c:pt idx="3">
                  <c:v>22</c:v>
                </c:pt>
                <c:pt idx="4">
                  <c:v>9</c:v>
                </c:pt>
                <c:pt idx="5">
                  <c:v>1</c:v>
                </c:pt>
              </c:numCache>
            </c:numRef>
          </c:val>
        </c:ser>
        <c:axId val="62851328"/>
        <c:axId val="62861312"/>
        <c:axId val="62478080"/>
      </c:line3DChart>
      <c:catAx>
        <c:axId val="62851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3200" b="1"/>
            </a:pPr>
            <a:endParaRPr lang="en-US"/>
          </a:p>
        </c:txPr>
        <c:crossAx val="62861312"/>
        <c:crosses val="autoZero"/>
        <c:auto val="1"/>
        <c:lblAlgn val="ctr"/>
        <c:lblOffset val="100"/>
      </c:catAx>
      <c:valAx>
        <c:axId val="6286131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2851328"/>
        <c:crosses val="autoZero"/>
        <c:crossBetween val="between"/>
      </c:valAx>
      <c:serAx>
        <c:axId val="62478080"/>
        <c:scaling>
          <c:orientation val="minMax"/>
        </c:scaling>
        <c:delete val="1"/>
        <c:axPos val="b"/>
        <c:tickLblPos val="none"/>
        <c:crossAx val="62861312"/>
        <c:crosses val="autoZero"/>
      </c:ser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</a:gradFill>
      </c:spPr>
    </c:plotArea>
    <c:plotVisOnly val="1"/>
  </c:chart>
  <c:spPr>
    <a:effectLst>
      <a:outerShdw blurRad="50800" dist="50800" dir="5400000" algn="ctr" rotWithShape="0">
        <a:srgbClr val="000000">
          <a:alpha val="94000"/>
        </a:srgbClr>
      </a:outerShdw>
    </a:effectLst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'Non-Sig Wind Anomaly'!$A$7</c:f>
              <c:strCache>
                <c:ptCount val="1"/>
                <c:pt idx="0">
                  <c:v>Sig Wind</c:v>
                </c:pt>
              </c:strCache>
            </c:strRef>
          </c:tx>
          <c:spPr>
            <a:solidFill>
              <a:schemeClr val="accent2"/>
            </a:solidFill>
          </c:spPr>
          <c:dLbls>
            <c:spPr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rgbClr val="000000">
                    <a:alpha val="96000"/>
                  </a:srgbClr>
                </a:outerShdw>
              </a:effectLst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Val val="1"/>
          </c:dLbls>
          <c:val>
            <c:numRef>
              <c:f>'Non-Sig Wind Anomaly'!$A$8:$A$13</c:f>
              <c:numCache>
                <c:formatCode>General</c:formatCode>
                <c:ptCount val="6"/>
                <c:pt idx="0">
                  <c:v>92</c:v>
                </c:pt>
                <c:pt idx="1">
                  <c:v>90</c:v>
                </c:pt>
                <c:pt idx="2">
                  <c:v>38</c:v>
                </c:pt>
                <c:pt idx="3">
                  <c:v>58</c:v>
                </c:pt>
                <c:pt idx="4">
                  <c:v>58</c:v>
                </c:pt>
                <c:pt idx="5">
                  <c:v>100</c:v>
                </c:pt>
              </c:numCache>
            </c:numRef>
          </c:val>
        </c:ser>
        <c:ser>
          <c:idx val="1"/>
          <c:order val="1"/>
          <c:tx>
            <c:strRef>
              <c:f>'Non-Sig Wind Anomaly'!$B$7</c:f>
              <c:strCache>
                <c:ptCount val="1"/>
                <c:pt idx="0">
                  <c:v>Non-Sig Wind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>
                    <a:alpha val="90000"/>
                  </a:srgbClr>
                </a:outerShdw>
              </a:effectLst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Val val="1"/>
          </c:dLbls>
          <c:val>
            <c:numRef>
              <c:f>'Non-Sig Wind Anomaly'!$B$8:$B$13</c:f>
              <c:numCache>
                <c:formatCode>General</c:formatCode>
                <c:ptCount val="6"/>
                <c:pt idx="0">
                  <c:v>52</c:v>
                </c:pt>
                <c:pt idx="1">
                  <c:v>50</c:v>
                </c:pt>
                <c:pt idx="2">
                  <c:v>29</c:v>
                </c:pt>
                <c:pt idx="3">
                  <c:v>38</c:v>
                </c:pt>
                <c:pt idx="4">
                  <c:v>36</c:v>
                </c:pt>
                <c:pt idx="5">
                  <c:v>100</c:v>
                </c:pt>
              </c:numCache>
            </c:numRef>
          </c:val>
        </c:ser>
        <c:shape val="box"/>
        <c:axId val="62911616"/>
        <c:axId val="62913152"/>
        <c:axId val="0"/>
      </c:bar3DChart>
      <c:catAx>
        <c:axId val="62911616"/>
        <c:scaling>
          <c:orientation val="minMax"/>
        </c:scaling>
        <c:delete val="1"/>
        <c:axPos val="b"/>
        <c:tickLblPos val="none"/>
        <c:crossAx val="62913152"/>
        <c:crosses val="autoZero"/>
        <c:auto val="1"/>
        <c:lblAlgn val="ctr"/>
        <c:lblOffset val="100"/>
      </c:catAx>
      <c:valAx>
        <c:axId val="629131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2911616"/>
        <c:crosses val="autoZero"/>
        <c:crossBetween val="between"/>
      </c:valAx>
    </c:plotArea>
    <c:legend>
      <c:legendPos val="r"/>
      <c:layout/>
    </c:legend>
    <c:plotVisOnly val="1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1"/>
    </a:gradFill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0"/>
      <c:perspective val="90"/>
    </c:view3D>
    <c:plotArea>
      <c:layout>
        <c:manualLayout>
          <c:layoutTarget val="inner"/>
          <c:xMode val="edge"/>
          <c:yMode val="edge"/>
          <c:x val="0.15717667261852467"/>
          <c:y val="4.4758432828332036E-2"/>
          <c:w val="0.83495887363521959"/>
          <c:h val="0.70284042919319634"/>
        </c:manualLayout>
      </c:layout>
      <c:line3DChart>
        <c:grouping val="standard"/>
        <c:ser>
          <c:idx val="1"/>
          <c:order val="0"/>
          <c:cat>
            <c:numRef>
              <c:f>'Wind Chart'!$A$8:$A$13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</c:numCache>
            </c:numRef>
          </c:cat>
          <c:val>
            <c:numRef>
              <c:f>'Wind Chart'!$B$8:$B$13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27</c:v>
                </c:pt>
                <c:pt idx="3">
                  <c:v>56</c:v>
                </c:pt>
                <c:pt idx="4">
                  <c:v>30</c:v>
                </c:pt>
                <c:pt idx="5">
                  <c:v>0</c:v>
                </c:pt>
              </c:numCache>
            </c:numRef>
          </c:val>
        </c:ser>
        <c:axId val="62968192"/>
        <c:axId val="62969728"/>
        <c:axId val="62971904"/>
      </c:line3DChart>
      <c:catAx>
        <c:axId val="62968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 b="1"/>
            </a:pPr>
            <a:endParaRPr lang="en-US"/>
          </a:p>
        </c:txPr>
        <c:crossAx val="62969728"/>
        <c:crosses val="autoZero"/>
        <c:auto val="1"/>
        <c:lblAlgn val="ctr"/>
        <c:lblOffset val="100"/>
      </c:catAx>
      <c:valAx>
        <c:axId val="629697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2968192"/>
        <c:crosses val="autoZero"/>
        <c:crossBetween val="between"/>
      </c:valAx>
      <c:serAx>
        <c:axId val="62971904"/>
        <c:scaling>
          <c:orientation val="minMax"/>
        </c:scaling>
        <c:delete val="1"/>
        <c:axPos val="b"/>
        <c:tickLblPos val="none"/>
        <c:crossAx val="62969728"/>
        <c:crosses val="autoZero"/>
      </c:serAx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</c:spPr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otX val="0"/>
      <c:perspective val="90"/>
    </c:view3D>
    <c:plotArea>
      <c:layout>
        <c:manualLayout>
          <c:layoutTarget val="inner"/>
          <c:xMode val="edge"/>
          <c:yMode val="edge"/>
          <c:x val="0.11332497743511701"/>
          <c:y val="6.3305651246719177E-2"/>
          <c:w val="0.86769803856084604"/>
          <c:h val="0.77600989990320102"/>
        </c:manualLayout>
      </c:layout>
      <c:line3DChart>
        <c:grouping val="standard"/>
        <c:ser>
          <c:idx val="1"/>
          <c:order val="0"/>
          <c:cat>
            <c:numRef>
              <c:f>'Non-Sig Wind'!$A$8:$A$13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</c:numCache>
            </c:numRef>
          </c:cat>
          <c:val>
            <c:numRef>
              <c:f>'Non-Sig Wind'!$B$8:$B$13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25</c:v>
                </c:pt>
                <c:pt idx="3">
                  <c:v>34</c:v>
                </c:pt>
                <c:pt idx="4">
                  <c:v>26</c:v>
                </c:pt>
                <c:pt idx="5">
                  <c:v>3</c:v>
                </c:pt>
              </c:numCache>
            </c:numRef>
          </c:val>
        </c:ser>
        <c:axId val="63044992"/>
        <c:axId val="63112320"/>
        <c:axId val="62973696"/>
      </c:line3DChart>
      <c:catAx>
        <c:axId val="63044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 b="1"/>
            </a:pPr>
            <a:endParaRPr lang="en-US"/>
          </a:p>
        </c:txPr>
        <c:crossAx val="63112320"/>
        <c:crosses val="autoZero"/>
        <c:auto val="1"/>
        <c:lblAlgn val="ctr"/>
        <c:lblOffset val="100"/>
      </c:catAx>
      <c:valAx>
        <c:axId val="631123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3044992"/>
        <c:crosses val="autoZero"/>
        <c:crossBetween val="between"/>
      </c:valAx>
      <c:serAx>
        <c:axId val="62973696"/>
        <c:scaling>
          <c:orientation val="minMax"/>
        </c:scaling>
        <c:delete val="1"/>
        <c:axPos val="b"/>
        <c:tickLblPos val="none"/>
        <c:crossAx val="63112320"/>
        <c:crosses val="autoZero"/>
      </c:ser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E9262-EE60-4D1C-96BD-3F54B6F12D4E}" type="datetimeFigureOut">
              <a:rPr lang="en-US" smtClean="0"/>
              <a:pPr/>
              <a:t>8/11/2010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B34CA-ED37-4B54-A70D-DA90952F13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storm_anima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1828800"/>
            <a:ext cx="5014913" cy="2771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025" y="0"/>
            <a:ext cx="8743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Examination of 700mb Temperatures and Wind Anomaly Relationship to Significant </a:t>
            </a:r>
            <a:r>
              <a:rPr lang="en-US" sz="3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Severe Wind and Hail</a:t>
            </a:r>
            <a:endParaRPr lang="en-US" sz="3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5" name="Picture 4" descr="wind anoma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4267200"/>
            <a:ext cx="2784894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4642009"/>
            <a:ext cx="240617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</a:rPr>
              <a:t>Chris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</a:rPr>
              <a:t>Jakub</a:t>
            </a:r>
            <a:endParaRPr lang="en-US" sz="24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2000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2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</a:rPr>
              <a:t>NWS Wichita, KS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2000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</a:rPr>
              <a:t>August 12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</a:rPr>
              <a:t>, 2010</a:t>
            </a:r>
            <a:endParaRPr lang="en-US" sz="24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92000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581400" y="1219200"/>
          <a:ext cx="7115175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562600" y="1371600"/>
            <a:ext cx="1545730" cy="567154"/>
            <a:chOff x="6705600" y="990600"/>
            <a:chExt cx="1545730" cy="567154"/>
          </a:xfrm>
        </p:grpSpPr>
        <p:sp>
          <p:nvSpPr>
            <p:cNvPr id="4" name="Rectangle 3"/>
            <p:cNvSpPr/>
            <p:nvPr/>
          </p:nvSpPr>
          <p:spPr>
            <a:xfrm>
              <a:off x="6705600" y="1371600"/>
              <a:ext cx="1524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705600" y="1143000"/>
              <a:ext cx="152400" cy="7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58000" y="990600"/>
              <a:ext cx="9813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 Hail %</a:t>
              </a:r>
              <a:endParaRPr lang="en-US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0" y="1219200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Non-Sig Hail %</a:t>
              </a:r>
              <a:endParaRPr lang="en-US" sz="16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91000" y="6019800"/>
            <a:ext cx="4267200" cy="584775"/>
            <a:chOff x="3922268" y="5410200"/>
            <a:chExt cx="4660770" cy="584775"/>
          </a:xfrm>
        </p:grpSpPr>
        <p:sp>
          <p:nvSpPr>
            <p:cNvPr id="10" name="TextBox 9"/>
            <p:cNvSpPr txBox="1"/>
            <p:nvPr/>
          </p:nvSpPr>
          <p:spPr>
            <a:xfrm>
              <a:off x="4912867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500mb</a:t>
              </a:r>
            </a:p>
            <a:p>
              <a:pPr algn="ctr"/>
              <a:r>
                <a:rPr lang="en-US" sz="1600" b="1" dirty="0" smtClean="0"/>
                <a:t>Wind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27268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850mb</a:t>
              </a:r>
            </a:p>
            <a:p>
              <a:pPr algn="ctr"/>
              <a:r>
                <a:rPr lang="en-US" sz="1600" b="1" dirty="0" smtClean="0"/>
                <a:t>Wind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17868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850mb</a:t>
              </a:r>
            </a:p>
            <a:p>
              <a:pPr algn="ctr"/>
              <a:r>
                <a:rPr lang="en-US" sz="1600" b="1" dirty="0" smtClean="0"/>
                <a:t>Spec 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08467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925mb</a:t>
              </a:r>
            </a:p>
            <a:p>
              <a:pPr algn="ctr"/>
              <a:r>
                <a:rPr lang="en-US" sz="1600" b="1" dirty="0" smtClean="0"/>
                <a:t>Spec 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22268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250mb</a:t>
              </a:r>
            </a:p>
            <a:p>
              <a:pPr algn="ctr"/>
              <a:r>
                <a:rPr lang="en-US" sz="1600" b="1" dirty="0" smtClean="0"/>
                <a:t>Wind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85800" y="1600200"/>
            <a:ext cx="197778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Significant Wind </a:t>
            </a:r>
          </a:p>
          <a:p>
            <a:pPr algn="ctr"/>
            <a:r>
              <a:rPr lang="en-US" sz="2000" b="1" dirty="0" smtClean="0"/>
              <a:t>123 events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2721114"/>
            <a:ext cx="2500364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Non-Significant Wind </a:t>
            </a:r>
          </a:p>
          <a:p>
            <a:pPr algn="ctr"/>
            <a:r>
              <a:rPr lang="en-US" sz="2000" b="1" dirty="0" smtClean="0"/>
              <a:t>94 </a:t>
            </a:r>
            <a:r>
              <a:rPr lang="en-US" sz="2000" b="1" dirty="0" smtClean="0"/>
              <a:t>events</a:t>
            </a:r>
            <a:endParaRPr lang="en-US" sz="20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209800"/>
            <a:ext cx="71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58000" y="571500"/>
            <a:ext cx="3886200" cy="61341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5519" y="0"/>
            <a:ext cx="72929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Wind Anomaly Data</a:t>
            </a:r>
            <a:endParaRPr lang="en-US" sz="6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3657600"/>
            <a:ext cx="336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850mb wind anomaly </a:t>
            </a:r>
            <a:r>
              <a:rPr lang="en-US" b="1" dirty="0" smtClean="0"/>
              <a:t>not a </a:t>
            </a:r>
            <a:r>
              <a:rPr lang="en-US" b="1" dirty="0" smtClean="0"/>
              <a:t>good </a:t>
            </a:r>
          </a:p>
          <a:p>
            <a:r>
              <a:rPr lang="en-US" b="1" dirty="0" smtClean="0"/>
              <a:t>signal for severe or sig events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4572000"/>
            <a:ext cx="30920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Upper level wind anomalies </a:t>
            </a:r>
          </a:p>
          <a:p>
            <a:r>
              <a:rPr lang="en-US" b="1" dirty="0" smtClean="0"/>
              <a:t>showed a very strong </a:t>
            </a:r>
            <a:r>
              <a:rPr lang="en-US" b="1" dirty="0" smtClean="0"/>
              <a:t>signal </a:t>
            </a:r>
          </a:p>
          <a:p>
            <a:r>
              <a:rPr lang="en-US" b="1" dirty="0" smtClean="0"/>
              <a:t>with a positive anomaly  ~90%</a:t>
            </a:r>
          </a:p>
          <a:p>
            <a:r>
              <a:rPr lang="en-US" b="1" dirty="0" smtClean="0"/>
              <a:t>for significant Hail events that</a:t>
            </a:r>
          </a:p>
          <a:p>
            <a:r>
              <a:rPr lang="en-US" b="1" dirty="0" smtClean="0"/>
              <a:t>met study criteria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6248400"/>
            <a:ext cx="285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MCS Wind events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-685800" y="1371600"/>
            <a:ext cx="5124450" cy="5291137"/>
            <a:chOff x="3886200" y="1447800"/>
            <a:chExt cx="5124450" cy="5291137"/>
          </a:xfrm>
        </p:grpSpPr>
        <p:graphicFrame>
          <p:nvGraphicFramePr>
            <p:cNvPr id="3" name="Chart 2"/>
            <p:cNvGraphicFramePr/>
            <p:nvPr/>
          </p:nvGraphicFramePr>
          <p:xfrm>
            <a:off x="3886200" y="1447800"/>
            <a:ext cx="5124450" cy="52911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8077200" y="41910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91400" y="34290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24%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05600" y="24384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46%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19800" y="34290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22%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0600" y="40386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10200" y="39624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5%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91000" y="1295400"/>
            <a:ext cx="4648201" cy="4876800"/>
            <a:chOff x="4197350" y="1295400"/>
            <a:chExt cx="4841875" cy="5029200"/>
          </a:xfrm>
        </p:grpSpPr>
        <p:graphicFrame>
          <p:nvGraphicFramePr>
            <p:cNvPr id="19" name="Chart 18"/>
            <p:cNvGraphicFramePr/>
            <p:nvPr/>
          </p:nvGraphicFramePr>
          <p:xfrm>
            <a:off x="4197350" y="1295400"/>
            <a:ext cx="4841875" cy="502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4800600" y="41910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1%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4000" y="40386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5%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19800" y="2971800"/>
              <a:ext cx="479425" cy="2856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27%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05599" y="2362200"/>
              <a:ext cx="507999" cy="2856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36%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67599" y="2895600"/>
              <a:ext cx="539750" cy="2856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28%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05800" y="42672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0" y="6248400"/>
            <a:ext cx="284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Non-Significant Wind events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039172" y="0"/>
            <a:ext cx="70656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Wind 700mb Temps</a:t>
            </a:r>
            <a:endParaRPr lang="en-US" sz="6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5416" y="1600200"/>
            <a:ext cx="735316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~90% of Severe events occurred in the 700mb 8-12C range, meeting criteria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 rot="272049">
            <a:off x="1374125" y="4809824"/>
            <a:ext cx="1911086" cy="450732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272049">
            <a:off x="5958571" y="4871742"/>
            <a:ext cx="1817676" cy="450732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922" y="152400"/>
            <a:ext cx="86661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sz="6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Recent E</a:t>
            </a:r>
            <a:r>
              <a:rPr lang="en-US" sz="66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vent Reviews</a:t>
            </a:r>
            <a:endParaRPr lang="en-US" sz="66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524000"/>
            <a:ext cx="25146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4648200"/>
            <a:ext cx="8991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590800" y="2743200"/>
            <a:ext cx="4732215" cy="2703731"/>
            <a:chOff x="2971800" y="2057400"/>
            <a:chExt cx="4732215" cy="2703731"/>
          </a:xfrm>
        </p:grpSpPr>
        <p:sp>
          <p:nvSpPr>
            <p:cNvPr id="6" name="TextBox 5"/>
            <p:cNvSpPr txBox="1"/>
            <p:nvPr/>
          </p:nvSpPr>
          <p:spPr>
            <a:xfrm>
              <a:off x="2971800" y="2057400"/>
              <a:ext cx="24021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May 8</a:t>
              </a:r>
              <a:r>
                <a:rPr lang="en-US" sz="3200" b="1" baseline="30000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th</a:t>
              </a:r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0000"/>
                      </a:srgbClr>
                    </a:outerShdw>
                  </a:effectLst>
                </a:rPr>
                <a:t> 2009</a:t>
              </a:r>
              <a:endPara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0000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6600" y="2667000"/>
              <a:ext cx="27174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3000"/>
                      </a:srgbClr>
                    </a:outerShdw>
                  </a:effectLst>
                </a:rPr>
                <a:t>June 8</a:t>
              </a:r>
              <a:r>
                <a:rPr lang="en-US" sz="3600" b="1" baseline="30000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3000"/>
                      </a:srgbClr>
                    </a:outerShdw>
                  </a:effectLst>
                </a:rPr>
                <a:t>th</a:t>
              </a:r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3000"/>
                      </a:srgbClr>
                    </a:outerShdw>
                  </a:effectLst>
                </a:rPr>
                <a:t> 2009</a:t>
              </a:r>
              <a:endPara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3000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50726" y="3429000"/>
              <a:ext cx="25683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88000"/>
                      </a:srgbClr>
                    </a:outerShdw>
                  </a:effectLst>
                </a:rPr>
                <a:t>July 8</a:t>
              </a:r>
              <a:r>
                <a:rPr lang="en-US" sz="3600" b="1" baseline="30000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88000"/>
                      </a:srgbClr>
                    </a:outerShdw>
                  </a:effectLst>
                </a:rPr>
                <a:t>th</a:t>
              </a:r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88000"/>
                      </a:srgbClr>
                    </a:outerShdw>
                  </a:effectLst>
                </a:rPr>
                <a:t> 2009</a:t>
              </a:r>
              <a:endPara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0" y="4114800"/>
              <a:ext cx="3894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7000"/>
                      </a:srgbClr>
                    </a:outerShdw>
                  </a:effectLst>
                </a:rPr>
                <a:t>June 6</a:t>
              </a:r>
              <a:r>
                <a:rPr lang="en-US" sz="3600" b="1" baseline="30000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7000"/>
                      </a:srgbClr>
                    </a:outerShdw>
                  </a:effectLst>
                </a:rPr>
                <a:t>th</a:t>
              </a:r>
              <a:r>
                <a:rPr lang="en-US" sz="3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>
                        <a:alpha val="97000"/>
                      </a:srgbClr>
                    </a:outerShdw>
                  </a:effectLst>
                </a:rPr>
                <a:t> &amp; 7th 2010</a:t>
              </a:r>
              <a:endPara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</a:effectLst>
              </a:endParaRPr>
            </a:p>
          </p:txBody>
        </p:sp>
      </p:grpSp>
      <p:pic>
        <p:nvPicPr>
          <p:cNvPr id="15" name="Picture 14" descr="detecti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90675"/>
            <a:ext cx="2486025" cy="1838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6691312" cy="48052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67200" y="4800600"/>
            <a:ext cx="3200400" cy="646331"/>
          </a:xfrm>
          <a:prstGeom prst="rect">
            <a:avLst/>
          </a:prstGeom>
          <a:solidFill>
            <a:srgbClr val="FFC000">
              <a:alpha val="64000"/>
            </a:srgbClr>
          </a:solidFill>
          <a:ln w="22225">
            <a:solidFill>
              <a:schemeClr val="tx1"/>
            </a:solidFill>
          </a:ln>
          <a:effectLst>
            <a:outerShdw blurRad="50800" dist="38100" dir="5400000" sx="31000" sy="31000" algn="ctr" rotWithShape="0">
              <a:srgbClr val="000000">
                <a:alpha val="86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sx="1000" sy="1000" algn="ctr" rotWithShape="0">
                    <a:srgbClr val="000000"/>
                  </a:outerShdw>
                </a:effectLst>
              </a:rPr>
              <a:t>8th is enough !!</a:t>
            </a:r>
            <a:endParaRPr lang="en-US" sz="3600" b="1" dirty="0">
              <a:effectLst>
                <a:outerShdw sx="1000" sy="1000" algn="ctr" rotWithShape="0">
                  <a:srgbClr val="000000"/>
                </a:outerShdw>
              </a:effectLst>
            </a:endParaRPr>
          </a:p>
        </p:txBody>
      </p:sp>
      <p:pic>
        <p:nvPicPr>
          <p:cNvPr id="7" name="Picture 6" descr="surrendering-smile-animated-white-waving-fla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429000"/>
            <a:ext cx="1790700" cy="1095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5879" y="304800"/>
            <a:ext cx="7252242" cy="830997"/>
          </a:xfrm>
          <a:prstGeom prst="rect">
            <a:avLst/>
          </a:prstGeom>
          <a:solidFill>
            <a:srgbClr val="FFC000"/>
          </a:solidFill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Three Significant Events for Wichita CWA which all </a:t>
            </a:r>
          </a:p>
          <a:p>
            <a:pPr algn="ctr"/>
            <a:r>
              <a:rPr lang="en-US" sz="2400" b="1" dirty="0" smtClean="0"/>
              <a:t>occurred on the 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day of May, June, and July in 2009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4953000" cy="359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4419600" cy="330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429000"/>
            <a:ext cx="4095750" cy="317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631823" y="0"/>
            <a:ext cx="34779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Significant </a:t>
            </a:r>
          </a:p>
          <a:p>
            <a:pPr algn="ctr"/>
            <a:r>
              <a:rPr lang="en-US" sz="48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Derecho</a:t>
            </a:r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</a:p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Event</a:t>
            </a:r>
            <a:endParaRPr lang="en-US" sz="4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2590800"/>
            <a:ext cx="2129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May 8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2009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erecho_2010\700Temp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95444"/>
            <a:ext cx="7162800" cy="6267111"/>
          </a:xfrm>
          <a:prstGeom prst="rect">
            <a:avLst/>
          </a:prstGeom>
          <a:noFill/>
        </p:spPr>
      </p:pic>
      <p:pic>
        <p:nvPicPr>
          <p:cNvPr id="3" name="Picture 2" descr="700Temp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860" y="304800"/>
            <a:ext cx="7158140" cy="6248400"/>
          </a:xfrm>
          <a:prstGeom prst="rect">
            <a:avLst/>
          </a:prstGeom>
        </p:spPr>
      </p:pic>
      <p:pic>
        <p:nvPicPr>
          <p:cNvPr id="4" name="Picture 3" descr="700Temps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5860" y="286002"/>
            <a:ext cx="7158140" cy="6285995"/>
          </a:xfrm>
          <a:prstGeom prst="rect">
            <a:avLst/>
          </a:prstGeom>
        </p:spPr>
      </p:pic>
      <p:pic>
        <p:nvPicPr>
          <p:cNvPr id="5" name="Picture 4" descr="700Temps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303108"/>
            <a:ext cx="7162800" cy="62517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7847" y="0"/>
            <a:ext cx="3408305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May 8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2009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19200" y="4038600"/>
            <a:ext cx="38862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884714" y="2579914"/>
            <a:ext cx="468086" cy="217715"/>
          </a:xfrm>
          <a:custGeom>
            <a:avLst/>
            <a:gdLst>
              <a:gd name="connsiteX0" fmla="*/ 0 w 468086"/>
              <a:gd name="connsiteY0" fmla="*/ 21772 h 217715"/>
              <a:gd name="connsiteX1" fmla="*/ 163286 w 468086"/>
              <a:gd name="connsiteY1" fmla="*/ 0 h 217715"/>
              <a:gd name="connsiteX2" fmla="*/ 326572 w 468086"/>
              <a:gd name="connsiteY2" fmla="*/ 21772 h 217715"/>
              <a:gd name="connsiteX3" fmla="*/ 446315 w 468086"/>
              <a:gd name="connsiteY3" fmla="*/ 65315 h 217715"/>
              <a:gd name="connsiteX4" fmla="*/ 468086 w 468086"/>
              <a:gd name="connsiteY4" fmla="*/ 152400 h 217715"/>
              <a:gd name="connsiteX5" fmla="*/ 370115 w 468086"/>
              <a:gd name="connsiteY5" fmla="*/ 206829 h 217715"/>
              <a:gd name="connsiteX6" fmla="*/ 195943 w 468086"/>
              <a:gd name="connsiteY6" fmla="*/ 217715 h 217715"/>
              <a:gd name="connsiteX7" fmla="*/ 54429 w 468086"/>
              <a:gd name="connsiteY7" fmla="*/ 174172 h 217715"/>
              <a:gd name="connsiteX8" fmla="*/ 0 w 468086"/>
              <a:gd name="connsiteY8" fmla="*/ 141515 h 217715"/>
              <a:gd name="connsiteX9" fmla="*/ 0 w 468086"/>
              <a:gd name="connsiteY9" fmla="*/ 21772 h 2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8086" h="217715">
                <a:moveTo>
                  <a:pt x="0" y="21772"/>
                </a:moveTo>
                <a:lnTo>
                  <a:pt x="163286" y="0"/>
                </a:lnTo>
                <a:lnTo>
                  <a:pt x="326572" y="21772"/>
                </a:lnTo>
                <a:lnTo>
                  <a:pt x="446315" y="65315"/>
                </a:lnTo>
                <a:lnTo>
                  <a:pt x="468086" y="152400"/>
                </a:lnTo>
                <a:lnTo>
                  <a:pt x="370115" y="206829"/>
                </a:lnTo>
                <a:lnTo>
                  <a:pt x="195943" y="217715"/>
                </a:lnTo>
                <a:lnTo>
                  <a:pt x="54429" y="174172"/>
                </a:lnTo>
                <a:lnTo>
                  <a:pt x="0" y="141515"/>
                </a:lnTo>
                <a:lnTo>
                  <a:pt x="0" y="21772"/>
                </a:lnTo>
                <a:close/>
              </a:path>
            </a:pathLst>
          </a:cu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901543" y="2667000"/>
            <a:ext cx="762000" cy="195943"/>
          </a:xfrm>
          <a:custGeom>
            <a:avLst/>
            <a:gdLst>
              <a:gd name="connsiteX0" fmla="*/ 43543 w 762000"/>
              <a:gd name="connsiteY0" fmla="*/ 43543 h 195943"/>
              <a:gd name="connsiteX1" fmla="*/ 272143 w 762000"/>
              <a:gd name="connsiteY1" fmla="*/ 0 h 195943"/>
              <a:gd name="connsiteX2" fmla="*/ 435428 w 762000"/>
              <a:gd name="connsiteY2" fmla="*/ 0 h 195943"/>
              <a:gd name="connsiteX3" fmla="*/ 631371 w 762000"/>
              <a:gd name="connsiteY3" fmla="*/ 10886 h 195943"/>
              <a:gd name="connsiteX4" fmla="*/ 762000 w 762000"/>
              <a:gd name="connsiteY4" fmla="*/ 43543 h 195943"/>
              <a:gd name="connsiteX5" fmla="*/ 729343 w 762000"/>
              <a:gd name="connsiteY5" fmla="*/ 97971 h 195943"/>
              <a:gd name="connsiteX6" fmla="*/ 500743 w 762000"/>
              <a:gd name="connsiteY6" fmla="*/ 195943 h 195943"/>
              <a:gd name="connsiteX7" fmla="*/ 337457 w 762000"/>
              <a:gd name="connsiteY7" fmla="*/ 195943 h 195943"/>
              <a:gd name="connsiteX8" fmla="*/ 152400 w 762000"/>
              <a:gd name="connsiteY8" fmla="*/ 195943 h 195943"/>
              <a:gd name="connsiteX9" fmla="*/ 54428 w 762000"/>
              <a:gd name="connsiteY9" fmla="*/ 152400 h 195943"/>
              <a:gd name="connsiteX10" fmla="*/ 0 w 762000"/>
              <a:gd name="connsiteY10" fmla="*/ 87086 h 195943"/>
              <a:gd name="connsiteX11" fmla="*/ 43543 w 762000"/>
              <a:gd name="connsiteY11" fmla="*/ 43543 h 19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000" h="195943">
                <a:moveTo>
                  <a:pt x="43543" y="43543"/>
                </a:moveTo>
                <a:lnTo>
                  <a:pt x="272143" y="0"/>
                </a:lnTo>
                <a:lnTo>
                  <a:pt x="435428" y="0"/>
                </a:lnTo>
                <a:lnTo>
                  <a:pt x="631371" y="10886"/>
                </a:lnTo>
                <a:lnTo>
                  <a:pt x="762000" y="43543"/>
                </a:lnTo>
                <a:lnTo>
                  <a:pt x="729343" y="97971"/>
                </a:lnTo>
                <a:lnTo>
                  <a:pt x="500743" y="195943"/>
                </a:lnTo>
                <a:lnTo>
                  <a:pt x="337457" y="195943"/>
                </a:lnTo>
                <a:lnTo>
                  <a:pt x="152400" y="195943"/>
                </a:lnTo>
                <a:lnTo>
                  <a:pt x="54428" y="152400"/>
                </a:lnTo>
                <a:lnTo>
                  <a:pt x="0" y="87086"/>
                </a:lnTo>
                <a:lnTo>
                  <a:pt x="43543" y="43543"/>
                </a:lnTo>
                <a:close/>
              </a:path>
            </a:pathLst>
          </a:cu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67847" y="0"/>
            <a:ext cx="3408305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May 8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2009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8956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52425"/>
            <a:ext cx="410408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0"/>
            <a:ext cx="34779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Significant </a:t>
            </a:r>
          </a:p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Wind </a:t>
            </a:r>
          </a:p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Event</a:t>
            </a:r>
            <a:endParaRPr lang="en-US" sz="48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438400"/>
            <a:ext cx="2157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June 8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2009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61963"/>
            <a:ext cx="76200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2939143" y="3236686"/>
            <a:ext cx="3069771" cy="2532743"/>
            <a:chOff x="2939143" y="3236686"/>
            <a:chExt cx="3069771" cy="2532743"/>
          </a:xfrm>
        </p:grpSpPr>
        <p:sp>
          <p:nvSpPr>
            <p:cNvPr id="4" name="Freeform 3"/>
            <p:cNvSpPr/>
            <p:nvPr/>
          </p:nvSpPr>
          <p:spPr>
            <a:xfrm>
              <a:off x="2939143" y="3236686"/>
              <a:ext cx="3069771" cy="636814"/>
            </a:xfrm>
            <a:custGeom>
              <a:avLst/>
              <a:gdLst>
                <a:gd name="connsiteX0" fmla="*/ 0 w 3069771"/>
                <a:gd name="connsiteY0" fmla="*/ 39914 h 636814"/>
                <a:gd name="connsiteX1" fmla="*/ 141514 w 3069771"/>
                <a:gd name="connsiteY1" fmla="*/ 7257 h 636814"/>
                <a:gd name="connsiteX2" fmla="*/ 283028 w 3069771"/>
                <a:gd name="connsiteY2" fmla="*/ 83457 h 636814"/>
                <a:gd name="connsiteX3" fmla="*/ 696686 w 3069771"/>
                <a:gd name="connsiteY3" fmla="*/ 399143 h 636814"/>
                <a:gd name="connsiteX4" fmla="*/ 740228 w 3069771"/>
                <a:gd name="connsiteY4" fmla="*/ 518885 h 636814"/>
                <a:gd name="connsiteX5" fmla="*/ 783771 w 3069771"/>
                <a:gd name="connsiteY5" fmla="*/ 551543 h 636814"/>
                <a:gd name="connsiteX6" fmla="*/ 903514 w 3069771"/>
                <a:gd name="connsiteY6" fmla="*/ 627743 h 636814"/>
                <a:gd name="connsiteX7" fmla="*/ 1262743 w 3069771"/>
                <a:gd name="connsiteY7" fmla="*/ 605971 h 636814"/>
                <a:gd name="connsiteX8" fmla="*/ 1567543 w 3069771"/>
                <a:gd name="connsiteY8" fmla="*/ 529771 h 636814"/>
                <a:gd name="connsiteX9" fmla="*/ 1763486 w 3069771"/>
                <a:gd name="connsiteY9" fmla="*/ 529771 h 636814"/>
                <a:gd name="connsiteX10" fmla="*/ 2329543 w 3069771"/>
                <a:gd name="connsiteY10" fmla="*/ 290285 h 636814"/>
                <a:gd name="connsiteX11" fmla="*/ 3069771 w 3069771"/>
                <a:gd name="connsiteY11" fmla="*/ 388257 h 63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9771" h="636814">
                  <a:moveTo>
                    <a:pt x="0" y="39914"/>
                  </a:moveTo>
                  <a:cubicBezTo>
                    <a:pt x="47171" y="19957"/>
                    <a:pt x="94343" y="0"/>
                    <a:pt x="141514" y="7257"/>
                  </a:cubicBezTo>
                  <a:cubicBezTo>
                    <a:pt x="188685" y="14514"/>
                    <a:pt x="190499" y="18143"/>
                    <a:pt x="283028" y="83457"/>
                  </a:cubicBezTo>
                  <a:cubicBezTo>
                    <a:pt x="375557" y="148771"/>
                    <a:pt x="620486" y="326572"/>
                    <a:pt x="696686" y="399143"/>
                  </a:cubicBezTo>
                  <a:cubicBezTo>
                    <a:pt x="772886" y="471714"/>
                    <a:pt x="725714" y="493485"/>
                    <a:pt x="740228" y="518885"/>
                  </a:cubicBezTo>
                  <a:cubicBezTo>
                    <a:pt x="754742" y="544285"/>
                    <a:pt x="756557" y="533400"/>
                    <a:pt x="783771" y="551543"/>
                  </a:cubicBezTo>
                  <a:cubicBezTo>
                    <a:pt x="810985" y="569686"/>
                    <a:pt x="823685" y="618672"/>
                    <a:pt x="903514" y="627743"/>
                  </a:cubicBezTo>
                  <a:cubicBezTo>
                    <a:pt x="983343" y="636814"/>
                    <a:pt x="1152072" y="622300"/>
                    <a:pt x="1262743" y="605971"/>
                  </a:cubicBezTo>
                  <a:cubicBezTo>
                    <a:pt x="1373414" y="589642"/>
                    <a:pt x="1484086" y="542471"/>
                    <a:pt x="1567543" y="529771"/>
                  </a:cubicBezTo>
                  <a:cubicBezTo>
                    <a:pt x="1651000" y="517071"/>
                    <a:pt x="1636486" y="569685"/>
                    <a:pt x="1763486" y="529771"/>
                  </a:cubicBezTo>
                  <a:cubicBezTo>
                    <a:pt x="1890486" y="489857"/>
                    <a:pt x="2111829" y="313871"/>
                    <a:pt x="2329543" y="290285"/>
                  </a:cubicBezTo>
                  <a:cubicBezTo>
                    <a:pt x="2547257" y="266699"/>
                    <a:pt x="2808514" y="327478"/>
                    <a:pt x="3069771" y="388257"/>
                  </a:cubicBez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993571" y="3577771"/>
              <a:ext cx="2862943" cy="696686"/>
            </a:xfrm>
            <a:custGeom>
              <a:avLst/>
              <a:gdLst>
                <a:gd name="connsiteX0" fmla="*/ 0 w 2862943"/>
                <a:gd name="connsiteY0" fmla="*/ 25400 h 696686"/>
                <a:gd name="connsiteX1" fmla="*/ 119743 w 2862943"/>
                <a:gd name="connsiteY1" fmla="*/ 25400 h 696686"/>
                <a:gd name="connsiteX2" fmla="*/ 315686 w 2862943"/>
                <a:gd name="connsiteY2" fmla="*/ 177800 h 696686"/>
                <a:gd name="connsiteX3" fmla="*/ 370115 w 2862943"/>
                <a:gd name="connsiteY3" fmla="*/ 254000 h 696686"/>
                <a:gd name="connsiteX4" fmla="*/ 468086 w 2862943"/>
                <a:gd name="connsiteY4" fmla="*/ 330200 h 696686"/>
                <a:gd name="connsiteX5" fmla="*/ 598715 w 2862943"/>
                <a:gd name="connsiteY5" fmla="*/ 602343 h 696686"/>
                <a:gd name="connsiteX6" fmla="*/ 740229 w 2862943"/>
                <a:gd name="connsiteY6" fmla="*/ 656772 h 696686"/>
                <a:gd name="connsiteX7" fmla="*/ 914400 w 2862943"/>
                <a:gd name="connsiteY7" fmla="*/ 689429 h 696686"/>
                <a:gd name="connsiteX8" fmla="*/ 1121229 w 2862943"/>
                <a:gd name="connsiteY8" fmla="*/ 613229 h 696686"/>
                <a:gd name="connsiteX9" fmla="*/ 1273629 w 2862943"/>
                <a:gd name="connsiteY9" fmla="*/ 493486 h 696686"/>
                <a:gd name="connsiteX10" fmla="*/ 1480458 w 2862943"/>
                <a:gd name="connsiteY10" fmla="*/ 395515 h 696686"/>
                <a:gd name="connsiteX11" fmla="*/ 1959429 w 2862943"/>
                <a:gd name="connsiteY11" fmla="*/ 362858 h 696686"/>
                <a:gd name="connsiteX12" fmla="*/ 2231572 w 2862943"/>
                <a:gd name="connsiteY12" fmla="*/ 351972 h 696686"/>
                <a:gd name="connsiteX13" fmla="*/ 2427515 w 2862943"/>
                <a:gd name="connsiteY13" fmla="*/ 439058 h 696686"/>
                <a:gd name="connsiteX14" fmla="*/ 2612572 w 2862943"/>
                <a:gd name="connsiteY14" fmla="*/ 493486 h 696686"/>
                <a:gd name="connsiteX15" fmla="*/ 2743200 w 2862943"/>
                <a:gd name="connsiteY15" fmla="*/ 471715 h 696686"/>
                <a:gd name="connsiteX16" fmla="*/ 2862943 w 2862943"/>
                <a:gd name="connsiteY16" fmla="*/ 558800 h 6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2943" h="696686">
                  <a:moveTo>
                    <a:pt x="0" y="25400"/>
                  </a:moveTo>
                  <a:cubicBezTo>
                    <a:pt x="33564" y="12700"/>
                    <a:pt x="67129" y="0"/>
                    <a:pt x="119743" y="25400"/>
                  </a:cubicBezTo>
                  <a:cubicBezTo>
                    <a:pt x="172357" y="50800"/>
                    <a:pt x="273957" y="139700"/>
                    <a:pt x="315686" y="177800"/>
                  </a:cubicBezTo>
                  <a:cubicBezTo>
                    <a:pt x="357415" y="215900"/>
                    <a:pt x="344715" y="228600"/>
                    <a:pt x="370115" y="254000"/>
                  </a:cubicBezTo>
                  <a:cubicBezTo>
                    <a:pt x="395515" y="279400"/>
                    <a:pt x="429986" y="272143"/>
                    <a:pt x="468086" y="330200"/>
                  </a:cubicBezTo>
                  <a:cubicBezTo>
                    <a:pt x="506186" y="388257"/>
                    <a:pt x="553358" y="547914"/>
                    <a:pt x="598715" y="602343"/>
                  </a:cubicBezTo>
                  <a:cubicBezTo>
                    <a:pt x="644072" y="656772"/>
                    <a:pt x="687615" y="642258"/>
                    <a:pt x="740229" y="656772"/>
                  </a:cubicBezTo>
                  <a:cubicBezTo>
                    <a:pt x="792843" y="671286"/>
                    <a:pt x="850900" y="696686"/>
                    <a:pt x="914400" y="689429"/>
                  </a:cubicBezTo>
                  <a:cubicBezTo>
                    <a:pt x="977900" y="682172"/>
                    <a:pt x="1061358" y="645886"/>
                    <a:pt x="1121229" y="613229"/>
                  </a:cubicBezTo>
                  <a:cubicBezTo>
                    <a:pt x="1181100" y="580572"/>
                    <a:pt x="1213758" y="529772"/>
                    <a:pt x="1273629" y="493486"/>
                  </a:cubicBezTo>
                  <a:cubicBezTo>
                    <a:pt x="1333500" y="457200"/>
                    <a:pt x="1366158" y="417286"/>
                    <a:pt x="1480458" y="395515"/>
                  </a:cubicBezTo>
                  <a:cubicBezTo>
                    <a:pt x="1594758" y="373744"/>
                    <a:pt x="1834243" y="370115"/>
                    <a:pt x="1959429" y="362858"/>
                  </a:cubicBezTo>
                  <a:cubicBezTo>
                    <a:pt x="2084615" y="355601"/>
                    <a:pt x="2153558" y="339272"/>
                    <a:pt x="2231572" y="351972"/>
                  </a:cubicBezTo>
                  <a:cubicBezTo>
                    <a:pt x="2309586" y="364672"/>
                    <a:pt x="2364015" y="415472"/>
                    <a:pt x="2427515" y="439058"/>
                  </a:cubicBezTo>
                  <a:cubicBezTo>
                    <a:pt x="2491015" y="462644"/>
                    <a:pt x="2559958" y="488043"/>
                    <a:pt x="2612572" y="493486"/>
                  </a:cubicBezTo>
                  <a:cubicBezTo>
                    <a:pt x="2665186" y="498929"/>
                    <a:pt x="2701472" y="460829"/>
                    <a:pt x="2743200" y="471715"/>
                  </a:cubicBezTo>
                  <a:cubicBezTo>
                    <a:pt x="2784928" y="482601"/>
                    <a:pt x="2823935" y="520700"/>
                    <a:pt x="2862943" y="558800"/>
                  </a:cubicBez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3135086" y="4323443"/>
              <a:ext cx="2220685" cy="542471"/>
            </a:xfrm>
            <a:custGeom>
              <a:avLst/>
              <a:gdLst>
                <a:gd name="connsiteX0" fmla="*/ 0 w 2220685"/>
                <a:gd name="connsiteY0" fmla="*/ 150586 h 542471"/>
                <a:gd name="connsiteX1" fmla="*/ 130628 w 2220685"/>
                <a:gd name="connsiteY1" fmla="*/ 96157 h 542471"/>
                <a:gd name="connsiteX2" fmla="*/ 239485 w 2220685"/>
                <a:gd name="connsiteY2" fmla="*/ 161471 h 542471"/>
                <a:gd name="connsiteX3" fmla="*/ 359228 w 2220685"/>
                <a:gd name="connsiteY3" fmla="*/ 324757 h 542471"/>
                <a:gd name="connsiteX4" fmla="*/ 696685 w 2220685"/>
                <a:gd name="connsiteY4" fmla="*/ 335643 h 542471"/>
                <a:gd name="connsiteX5" fmla="*/ 936171 w 2220685"/>
                <a:gd name="connsiteY5" fmla="*/ 302986 h 542471"/>
                <a:gd name="connsiteX6" fmla="*/ 1251857 w 2220685"/>
                <a:gd name="connsiteY6" fmla="*/ 96157 h 542471"/>
                <a:gd name="connsiteX7" fmla="*/ 1436914 w 2220685"/>
                <a:gd name="connsiteY7" fmla="*/ 9071 h 542471"/>
                <a:gd name="connsiteX8" fmla="*/ 1611085 w 2220685"/>
                <a:gd name="connsiteY8" fmla="*/ 41728 h 542471"/>
                <a:gd name="connsiteX9" fmla="*/ 1665514 w 2220685"/>
                <a:gd name="connsiteY9" fmla="*/ 150586 h 542471"/>
                <a:gd name="connsiteX10" fmla="*/ 1807028 w 2220685"/>
                <a:gd name="connsiteY10" fmla="*/ 205014 h 542471"/>
                <a:gd name="connsiteX11" fmla="*/ 2144485 w 2220685"/>
                <a:gd name="connsiteY11" fmla="*/ 422728 h 542471"/>
                <a:gd name="connsiteX12" fmla="*/ 2220685 w 2220685"/>
                <a:gd name="connsiteY12" fmla="*/ 542471 h 54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0685" h="542471">
                  <a:moveTo>
                    <a:pt x="0" y="150586"/>
                  </a:moveTo>
                  <a:cubicBezTo>
                    <a:pt x="45357" y="122464"/>
                    <a:pt x="90714" y="94343"/>
                    <a:pt x="130628" y="96157"/>
                  </a:cubicBezTo>
                  <a:cubicBezTo>
                    <a:pt x="170542" y="97971"/>
                    <a:pt x="201385" y="123371"/>
                    <a:pt x="239485" y="161471"/>
                  </a:cubicBezTo>
                  <a:cubicBezTo>
                    <a:pt x="277585" y="199571"/>
                    <a:pt x="283028" y="295728"/>
                    <a:pt x="359228" y="324757"/>
                  </a:cubicBezTo>
                  <a:cubicBezTo>
                    <a:pt x="435428" y="353786"/>
                    <a:pt x="600528" y="339271"/>
                    <a:pt x="696685" y="335643"/>
                  </a:cubicBezTo>
                  <a:cubicBezTo>
                    <a:pt x="792842" y="332015"/>
                    <a:pt x="843642" y="342900"/>
                    <a:pt x="936171" y="302986"/>
                  </a:cubicBezTo>
                  <a:cubicBezTo>
                    <a:pt x="1028700" y="263072"/>
                    <a:pt x="1168400" y="145143"/>
                    <a:pt x="1251857" y="96157"/>
                  </a:cubicBezTo>
                  <a:cubicBezTo>
                    <a:pt x="1335314" y="47171"/>
                    <a:pt x="1377043" y="18142"/>
                    <a:pt x="1436914" y="9071"/>
                  </a:cubicBezTo>
                  <a:cubicBezTo>
                    <a:pt x="1496785" y="0"/>
                    <a:pt x="1572985" y="18142"/>
                    <a:pt x="1611085" y="41728"/>
                  </a:cubicBezTo>
                  <a:cubicBezTo>
                    <a:pt x="1649185" y="65314"/>
                    <a:pt x="1632857" y="123372"/>
                    <a:pt x="1665514" y="150586"/>
                  </a:cubicBezTo>
                  <a:cubicBezTo>
                    <a:pt x="1698171" y="177800"/>
                    <a:pt x="1727200" y="159657"/>
                    <a:pt x="1807028" y="205014"/>
                  </a:cubicBezTo>
                  <a:cubicBezTo>
                    <a:pt x="1886857" y="250371"/>
                    <a:pt x="2075542" y="366485"/>
                    <a:pt x="2144485" y="422728"/>
                  </a:cubicBezTo>
                  <a:cubicBezTo>
                    <a:pt x="2213428" y="478971"/>
                    <a:pt x="2217056" y="510721"/>
                    <a:pt x="2220685" y="542471"/>
                  </a:cubicBez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145971" y="5069115"/>
              <a:ext cx="2024743" cy="700314"/>
            </a:xfrm>
            <a:custGeom>
              <a:avLst/>
              <a:gdLst>
                <a:gd name="connsiteX0" fmla="*/ 0 w 2024743"/>
                <a:gd name="connsiteY0" fmla="*/ 460828 h 700314"/>
                <a:gd name="connsiteX1" fmla="*/ 130629 w 2024743"/>
                <a:gd name="connsiteY1" fmla="*/ 297542 h 700314"/>
                <a:gd name="connsiteX2" fmla="*/ 522515 w 2024743"/>
                <a:gd name="connsiteY2" fmla="*/ 112485 h 700314"/>
                <a:gd name="connsiteX3" fmla="*/ 903515 w 2024743"/>
                <a:gd name="connsiteY3" fmla="*/ 14514 h 700314"/>
                <a:gd name="connsiteX4" fmla="*/ 1110343 w 2024743"/>
                <a:gd name="connsiteY4" fmla="*/ 25399 h 700314"/>
                <a:gd name="connsiteX5" fmla="*/ 1404258 w 2024743"/>
                <a:gd name="connsiteY5" fmla="*/ 112485 h 700314"/>
                <a:gd name="connsiteX6" fmla="*/ 1752600 w 2024743"/>
                <a:gd name="connsiteY6" fmla="*/ 297542 h 700314"/>
                <a:gd name="connsiteX7" fmla="*/ 1959429 w 2024743"/>
                <a:gd name="connsiteY7" fmla="*/ 591456 h 700314"/>
                <a:gd name="connsiteX8" fmla="*/ 2024743 w 2024743"/>
                <a:gd name="connsiteY8" fmla="*/ 700314 h 70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4743" h="700314">
                  <a:moveTo>
                    <a:pt x="0" y="460828"/>
                  </a:moveTo>
                  <a:cubicBezTo>
                    <a:pt x="21771" y="408213"/>
                    <a:pt x="43543" y="355599"/>
                    <a:pt x="130629" y="297542"/>
                  </a:cubicBezTo>
                  <a:cubicBezTo>
                    <a:pt x="217715" y="239485"/>
                    <a:pt x="393701" y="159656"/>
                    <a:pt x="522515" y="112485"/>
                  </a:cubicBezTo>
                  <a:cubicBezTo>
                    <a:pt x="651329" y="65314"/>
                    <a:pt x="805544" y="29028"/>
                    <a:pt x="903515" y="14514"/>
                  </a:cubicBezTo>
                  <a:cubicBezTo>
                    <a:pt x="1001486" y="0"/>
                    <a:pt x="1026886" y="9071"/>
                    <a:pt x="1110343" y="25399"/>
                  </a:cubicBezTo>
                  <a:cubicBezTo>
                    <a:pt x="1193800" y="41728"/>
                    <a:pt x="1297215" y="67128"/>
                    <a:pt x="1404258" y="112485"/>
                  </a:cubicBezTo>
                  <a:cubicBezTo>
                    <a:pt x="1511301" y="157842"/>
                    <a:pt x="1660072" y="217714"/>
                    <a:pt x="1752600" y="297542"/>
                  </a:cubicBezTo>
                  <a:cubicBezTo>
                    <a:pt x="1845128" y="377370"/>
                    <a:pt x="1914072" y="524327"/>
                    <a:pt x="1959429" y="591456"/>
                  </a:cubicBezTo>
                  <a:cubicBezTo>
                    <a:pt x="2004786" y="658585"/>
                    <a:pt x="2014764" y="679449"/>
                    <a:pt x="2024743" y="700314"/>
                  </a:cubicBezTo>
                </a:path>
              </a:pathLst>
            </a:custGeom>
            <a:ln w="412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2800" y="39624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0" y="45720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12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76600" y="3290500"/>
              <a:ext cx="263214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8600" y="4953000"/>
              <a:ext cx="341760" cy="276999"/>
            </a:xfrm>
            <a:prstGeom prst="rect">
              <a:avLst/>
            </a:prstGeom>
            <a:solidFill>
              <a:srgbClr val="0066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14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4267200" y="3657600"/>
            <a:ext cx="304800" cy="304800"/>
          </a:xfrm>
          <a:prstGeom prst="ellipse">
            <a:avLst/>
          </a:prstGeom>
          <a:solidFill>
            <a:srgbClr val="FFC000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67847" y="0"/>
            <a:ext cx="3449983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June 8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2009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200" y="762000"/>
            <a:ext cx="78994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66800" y="3886200"/>
            <a:ext cx="39624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581400" y="685800"/>
            <a:ext cx="2743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67847" y="0"/>
            <a:ext cx="3449983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June 8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2009</a:t>
            </a:r>
            <a:endParaRPr lang="en-US" sz="4000" dirty="0"/>
          </a:p>
        </p:txBody>
      </p:sp>
      <p:sp>
        <p:nvSpPr>
          <p:cNvPr id="7" name="Freeform 6"/>
          <p:cNvSpPr/>
          <p:nvPr/>
        </p:nvSpPr>
        <p:spPr>
          <a:xfrm>
            <a:off x="2362200" y="2307771"/>
            <a:ext cx="1132114" cy="925286"/>
          </a:xfrm>
          <a:custGeom>
            <a:avLst/>
            <a:gdLst>
              <a:gd name="connsiteX0" fmla="*/ 838200 w 1132114"/>
              <a:gd name="connsiteY0" fmla="*/ 0 h 925286"/>
              <a:gd name="connsiteX1" fmla="*/ 413657 w 1132114"/>
              <a:gd name="connsiteY1" fmla="*/ 43543 h 925286"/>
              <a:gd name="connsiteX2" fmla="*/ 217714 w 1132114"/>
              <a:gd name="connsiteY2" fmla="*/ 348343 h 925286"/>
              <a:gd name="connsiteX3" fmla="*/ 76200 w 1132114"/>
              <a:gd name="connsiteY3" fmla="*/ 511629 h 925286"/>
              <a:gd name="connsiteX4" fmla="*/ 0 w 1132114"/>
              <a:gd name="connsiteY4" fmla="*/ 718458 h 925286"/>
              <a:gd name="connsiteX5" fmla="*/ 21771 w 1132114"/>
              <a:gd name="connsiteY5" fmla="*/ 925286 h 925286"/>
              <a:gd name="connsiteX6" fmla="*/ 272143 w 1132114"/>
              <a:gd name="connsiteY6" fmla="*/ 914400 h 925286"/>
              <a:gd name="connsiteX7" fmla="*/ 424543 w 1132114"/>
              <a:gd name="connsiteY7" fmla="*/ 772886 h 925286"/>
              <a:gd name="connsiteX8" fmla="*/ 631371 w 1132114"/>
              <a:gd name="connsiteY8" fmla="*/ 587829 h 925286"/>
              <a:gd name="connsiteX9" fmla="*/ 903514 w 1132114"/>
              <a:gd name="connsiteY9" fmla="*/ 533400 h 925286"/>
              <a:gd name="connsiteX10" fmla="*/ 1088571 w 1132114"/>
              <a:gd name="connsiteY10" fmla="*/ 544286 h 925286"/>
              <a:gd name="connsiteX11" fmla="*/ 1132114 w 1132114"/>
              <a:gd name="connsiteY11" fmla="*/ 402772 h 925286"/>
              <a:gd name="connsiteX12" fmla="*/ 936171 w 1132114"/>
              <a:gd name="connsiteY12" fmla="*/ 337458 h 925286"/>
              <a:gd name="connsiteX13" fmla="*/ 838200 w 1132114"/>
              <a:gd name="connsiteY13" fmla="*/ 141515 h 925286"/>
              <a:gd name="connsiteX14" fmla="*/ 838200 w 1132114"/>
              <a:gd name="connsiteY14" fmla="*/ 0 h 92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2114" h="925286">
                <a:moveTo>
                  <a:pt x="838200" y="0"/>
                </a:moveTo>
                <a:lnTo>
                  <a:pt x="413657" y="43543"/>
                </a:lnTo>
                <a:lnTo>
                  <a:pt x="217714" y="348343"/>
                </a:lnTo>
                <a:lnTo>
                  <a:pt x="76200" y="511629"/>
                </a:lnTo>
                <a:lnTo>
                  <a:pt x="0" y="718458"/>
                </a:lnTo>
                <a:lnTo>
                  <a:pt x="21771" y="925286"/>
                </a:lnTo>
                <a:lnTo>
                  <a:pt x="272143" y="914400"/>
                </a:lnTo>
                <a:lnTo>
                  <a:pt x="424543" y="772886"/>
                </a:lnTo>
                <a:lnTo>
                  <a:pt x="631371" y="587829"/>
                </a:lnTo>
                <a:lnTo>
                  <a:pt x="903514" y="533400"/>
                </a:lnTo>
                <a:lnTo>
                  <a:pt x="1088571" y="544286"/>
                </a:lnTo>
                <a:lnTo>
                  <a:pt x="1132114" y="402772"/>
                </a:lnTo>
                <a:lnTo>
                  <a:pt x="936171" y="337458"/>
                </a:lnTo>
                <a:lnTo>
                  <a:pt x="838200" y="141515"/>
                </a:lnTo>
                <a:lnTo>
                  <a:pt x="838200" y="0"/>
                </a:lnTo>
                <a:close/>
              </a:path>
            </a:pathLst>
          </a:custGeom>
          <a:solidFill>
            <a:schemeClr val="tx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95599"/>
            <a:ext cx="86106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95300" y="1524000"/>
            <a:ext cx="8153400" cy="1200329"/>
          </a:xfrm>
          <a:prstGeom prst="rect">
            <a:avLst/>
          </a:prstGeom>
          <a:solidFill>
            <a:srgbClr val="FFC000"/>
          </a:solidFill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Provide forecasters with a few simple techniques for quick</a:t>
            </a:r>
          </a:p>
          <a:p>
            <a:pPr algn="ctr"/>
            <a:r>
              <a:rPr lang="en-US" sz="2400" b="1" i="1" dirty="0" smtClean="0"/>
              <a:t>diagnosis of predicting </a:t>
            </a:r>
            <a:r>
              <a:rPr lang="en-US" sz="2400" b="1" i="1" dirty="0" smtClean="0"/>
              <a:t>severe weather </a:t>
            </a:r>
            <a:r>
              <a:rPr lang="en-US" sz="2400" b="1" i="1" dirty="0" smtClean="0"/>
              <a:t>events with </a:t>
            </a:r>
          </a:p>
          <a:p>
            <a:pPr algn="ctr"/>
            <a:r>
              <a:rPr lang="en-US" sz="2400" b="1" i="1" dirty="0" smtClean="0"/>
              <a:t>increased confidence during the peak severe weather months</a:t>
            </a:r>
            <a:endParaRPr lang="en-US" sz="2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1388275" y="152400"/>
            <a:ext cx="63674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sz="66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The Main Thing</a:t>
            </a:r>
            <a:endParaRPr lang="en-US" sz="66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1458" y="0"/>
            <a:ext cx="77010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Surprise Significant Hail Event</a:t>
            </a:r>
            <a:endParaRPr lang="en-US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352800" y="3886200"/>
            <a:ext cx="2103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Picture courtesy Brian Johnson</a:t>
            </a:r>
            <a:endParaRPr lang="en-US" sz="1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114800"/>
            <a:ext cx="364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4376" y="3962400"/>
            <a:ext cx="3669624" cy="245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50726" y="914400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July 8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2009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081070"/>
            <a:ext cx="6134100" cy="47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638300" y="762000"/>
            <a:ext cx="5867400" cy="1200329"/>
          </a:xfrm>
          <a:prstGeom prst="rect">
            <a:avLst/>
          </a:prstGeom>
          <a:solidFill>
            <a:srgbClr val="FFC000"/>
          </a:solidFill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/>
              <a:t>Thunderstorms caused baseball size hail to fall for about 30 minutes at Lawrence-Dumont Stadium, covering the field by the time the storm ended.  Many locations east of Wichita witnessed 20 to 30 minutes of very large hail!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90872" y="3425952"/>
            <a:ext cx="2049342" cy="2499360"/>
            <a:chOff x="4690872" y="3425952"/>
            <a:chExt cx="2049342" cy="2499360"/>
          </a:xfrm>
        </p:grpSpPr>
        <p:sp>
          <p:nvSpPr>
            <p:cNvPr id="15" name="Freeform 14"/>
            <p:cNvSpPr/>
            <p:nvPr/>
          </p:nvSpPr>
          <p:spPr>
            <a:xfrm>
              <a:off x="4700016" y="3733800"/>
              <a:ext cx="1389888" cy="2191512"/>
            </a:xfrm>
            <a:custGeom>
              <a:avLst/>
              <a:gdLst>
                <a:gd name="connsiteX0" fmla="*/ 0 w 1389888"/>
                <a:gd name="connsiteY0" fmla="*/ 97536 h 2191512"/>
                <a:gd name="connsiteX1" fmla="*/ 274320 w 1389888"/>
                <a:gd name="connsiteY1" fmla="*/ 15240 h 2191512"/>
                <a:gd name="connsiteX2" fmla="*/ 466344 w 1389888"/>
                <a:gd name="connsiteY2" fmla="*/ 6096 h 2191512"/>
                <a:gd name="connsiteX3" fmla="*/ 621792 w 1389888"/>
                <a:gd name="connsiteY3" fmla="*/ 24384 h 2191512"/>
                <a:gd name="connsiteX4" fmla="*/ 768096 w 1389888"/>
                <a:gd name="connsiteY4" fmla="*/ 115824 h 2191512"/>
                <a:gd name="connsiteX5" fmla="*/ 749808 w 1389888"/>
                <a:gd name="connsiteY5" fmla="*/ 216408 h 2191512"/>
                <a:gd name="connsiteX6" fmla="*/ 658368 w 1389888"/>
                <a:gd name="connsiteY6" fmla="*/ 371856 h 2191512"/>
                <a:gd name="connsiteX7" fmla="*/ 649224 w 1389888"/>
                <a:gd name="connsiteY7" fmla="*/ 509016 h 2191512"/>
                <a:gd name="connsiteX8" fmla="*/ 749808 w 1389888"/>
                <a:gd name="connsiteY8" fmla="*/ 646176 h 2191512"/>
                <a:gd name="connsiteX9" fmla="*/ 905256 w 1389888"/>
                <a:gd name="connsiteY9" fmla="*/ 691896 h 2191512"/>
                <a:gd name="connsiteX10" fmla="*/ 996696 w 1389888"/>
                <a:gd name="connsiteY10" fmla="*/ 691896 h 2191512"/>
                <a:gd name="connsiteX11" fmla="*/ 1060704 w 1389888"/>
                <a:gd name="connsiteY11" fmla="*/ 609600 h 2191512"/>
                <a:gd name="connsiteX12" fmla="*/ 1097280 w 1389888"/>
                <a:gd name="connsiteY12" fmla="*/ 573024 h 2191512"/>
                <a:gd name="connsiteX13" fmla="*/ 1124712 w 1389888"/>
                <a:gd name="connsiteY13" fmla="*/ 545592 h 2191512"/>
                <a:gd name="connsiteX14" fmla="*/ 1188720 w 1389888"/>
                <a:gd name="connsiteY14" fmla="*/ 591312 h 2191512"/>
                <a:gd name="connsiteX15" fmla="*/ 1179576 w 1389888"/>
                <a:gd name="connsiteY15" fmla="*/ 737616 h 2191512"/>
                <a:gd name="connsiteX16" fmla="*/ 1207008 w 1389888"/>
                <a:gd name="connsiteY16" fmla="*/ 874776 h 2191512"/>
                <a:gd name="connsiteX17" fmla="*/ 1271016 w 1389888"/>
                <a:gd name="connsiteY17" fmla="*/ 1085088 h 2191512"/>
                <a:gd name="connsiteX18" fmla="*/ 1362456 w 1389888"/>
                <a:gd name="connsiteY18" fmla="*/ 1267968 h 2191512"/>
                <a:gd name="connsiteX19" fmla="*/ 1371600 w 1389888"/>
                <a:gd name="connsiteY19" fmla="*/ 1350264 h 2191512"/>
                <a:gd name="connsiteX20" fmla="*/ 1316736 w 1389888"/>
                <a:gd name="connsiteY20" fmla="*/ 1441704 h 2191512"/>
                <a:gd name="connsiteX21" fmla="*/ 932688 w 1389888"/>
                <a:gd name="connsiteY21" fmla="*/ 1606296 h 2191512"/>
                <a:gd name="connsiteX22" fmla="*/ 822960 w 1389888"/>
                <a:gd name="connsiteY22" fmla="*/ 1734312 h 2191512"/>
                <a:gd name="connsiteX23" fmla="*/ 813816 w 1389888"/>
                <a:gd name="connsiteY23" fmla="*/ 1880616 h 2191512"/>
                <a:gd name="connsiteX24" fmla="*/ 905256 w 1389888"/>
                <a:gd name="connsiteY24" fmla="*/ 2191512 h 219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9888" h="2191512">
                  <a:moveTo>
                    <a:pt x="0" y="97536"/>
                  </a:moveTo>
                  <a:cubicBezTo>
                    <a:pt x="98298" y="64008"/>
                    <a:pt x="196596" y="30480"/>
                    <a:pt x="274320" y="15240"/>
                  </a:cubicBezTo>
                  <a:cubicBezTo>
                    <a:pt x="352044" y="0"/>
                    <a:pt x="408432" y="4572"/>
                    <a:pt x="466344" y="6096"/>
                  </a:cubicBezTo>
                  <a:cubicBezTo>
                    <a:pt x="524256" y="7620"/>
                    <a:pt x="571500" y="6096"/>
                    <a:pt x="621792" y="24384"/>
                  </a:cubicBezTo>
                  <a:cubicBezTo>
                    <a:pt x="672084" y="42672"/>
                    <a:pt x="746760" y="83820"/>
                    <a:pt x="768096" y="115824"/>
                  </a:cubicBezTo>
                  <a:cubicBezTo>
                    <a:pt x="789432" y="147828"/>
                    <a:pt x="768096" y="173736"/>
                    <a:pt x="749808" y="216408"/>
                  </a:cubicBezTo>
                  <a:cubicBezTo>
                    <a:pt x="731520" y="259080"/>
                    <a:pt x="675132" y="323088"/>
                    <a:pt x="658368" y="371856"/>
                  </a:cubicBezTo>
                  <a:cubicBezTo>
                    <a:pt x="641604" y="420624"/>
                    <a:pt x="633984" y="463296"/>
                    <a:pt x="649224" y="509016"/>
                  </a:cubicBezTo>
                  <a:cubicBezTo>
                    <a:pt x="664464" y="554736"/>
                    <a:pt x="707136" y="615696"/>
                    <a:pt x="749808" y="646176"/>
                  </a:cubicBezTo>
                  <a:cubicBezTo>
                    <a:pt x="792480" y="676656"/>
                    <a:pt x="864108" y="684276"/>
                    <a:pt x="905256" y="691896"/>
                  </a:cubicBezTo>
                  <a:cubicBezTo>
                    <a:pt x="946404" y="699516"/>
                    <a:pt x="970788" y="705612"/>
                    <a:pt x="996696" y="691896"/>
                  </a:cubicBezTo>
                  <a:cubicBezTo>
                    <a:pt x="1022604" y="678180"/>
                    <a:pt x="1043940" y="629412"/>
                    <a:pt x="1060704" y="609600"/>
                  </a:cubicBezTo>
                  <a:cubicBezTo>
                    <a:pt x="1077468" y="589788"/>
                    <a:pt x="1097280" y="573024"/>
                    <a:pt x="1097280" y="573024"/>
                  </a:cubicBezTo>
                  <a:cubicBezTo>
                    <a:pt x="1107948" y="562356"/>
                    <a:pt x="1109472" y="542544"/>
                    <a:pt x="1124712" y="545592"/>
                  </a:cubicBezTo>
                  <a:cubicBezTo>
                    <a:pt x="1139952" y="548640"/>
                    <a:pt x="1179576" y="559308"/>
                    <a:pt x="1188720" y="591312"/>
                  </a:cubicBezTo>
                  <a:cubicBezTo>
                    <a:pt x="1197864" y="623316"/>
                    <a:pt x="1176528" y="690372"/>
                    <a:pt x="1179576" y="737616"/>
                  </a:cubicBezTo>
                  <a:cubicBezTo>
                    <a:pt x="1182624" y="784860"/>
                    <a:pt x="1191768" y="816864"/>
                    <a:pt x="1207008" y="874776"/>
                  </a:cubicBezTo>
                  <a:cubicBezTo>
                    <a:pt x="1222248" y="932688"/>
                    <a:pt x="1245108" y="1019556"/>
                    <a:pt x="1271016" y="1085088"/>
                  </a:cubicBezTo>
                  <a:cubicBezTo>
                    <a:pt x="1296924" y="1150620"/>
                    <a:pt x="1345692" y="1223772"/>
                    <a:pt x="1362456" y="1267968"/>
                  </a:cubicBezTo>
                  <a:cubicBezTo>
                    <a:pt x="1379220" y="1312164"/>
                    <a:pt x="1379220" y="1321308"/>
                    <a:pt x="1371600" y="1350264"/>
                  </a:cubicBezTo>
                  <a:cubicBezTo>
                    <a:pt x="1363980" y="1379220"/>
                    <a:pt x="1389888" y="1399032"/>
                    <a:pt x="1316736" y="1441704"/>
                  </a:cubicBezTo>
                  <a:cubicBezTo>
                    <a:pt x="1243584" y="1484376"/>
                    <a:pt x="1014984" y="1557528"/>
                    <a:pt x="932688" y="1606296"/>
                  </a:cubicBezTo>
                  <a:cubicBezTo>
                    <a:pt x="850392" y="1655064"/>
                    <a:pt x="842772" y="1688592"/>
                    <a:pt x="822960" y="1734312"/>
                  </a:cubicBezTo>
                  <a:cubicBezTo>
                    <a:pt x="803148" y="1780032"/>
                    <a:pt x="800100" y="1804416"/>
                    <a:pt x="813816" y="1880616"/>
                  </a:cubicBezTo>
                  <a:cubicBezTo>
                    <a:pt x="827532" y="1956816"/>
                    <a:pt x="866394" y="2074164"/>
                    <a:pt x="905256" y="2191512"/>
                  </a:cubicBez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18304" y="3933444"/>
              <a:ext cx="1207008" cy="1918716"/>
            </a:xfrm>
            <a:custGeom>
              <a:avLst/>
              <a:gdLst>
                <a:gd name="connsiteX0" fmla="*/ 0 w 1207008"/>
                <a:gd name="connsiteY0" fmla="*/ 62484 h 1918716"/>
                <a:gd name="connsiteX1" fmla="*/ 182880 w 1207008"/>
                <a:gd name="connsiteY1" fmla="*/ 25908 h 1918716"/>
                <a:gd name="connsiteX2" fmla="*/ 393192 w 1207008"/>
                <a:gd name="connsiteY2" fmla="*/ 16764 h 1918716"/>
                <a:gd name="connsiteX3" fmla="*/ 457200 w 1207008"/>
                <a:gd name="connsiteY3" fmla="*/ 126492 h 1918716"/>
                <a:gd name="connsiteX4" fmla="*/ 448056 w 1207008"/>
                <a:gd name="connsiteY4" fmla="*/ 227076 h 1918716"/>
                <a:gd name="connsiteX5" fmla="*/ 594360 w 1207008"/>
                <a:gd name="connsiteY5" fmla="*/ 510540 h 1918716"/>
                <a:gd name="connsiteX6" fmla="*/ 758952 w 1207008"/>
                <a:gd name="connsiteY6" fmla="*/ 611124 h 1918716"/>
                <a:gd name="connsiteX7" fmla="*/ 950976 w 1207008"/>
                <a:gd name="connsiteY7" fmla="*/ 711708 h 1918716"/>
                <a:gd name="connsiteX8" fmla="*/ 1024128 w 1207008"/>
                <a:gd name="connsiteY8" fmla="*/ 821436 h 1918716"/>
                <a:gd name="connsiteX9" fmla="*/ 1143000 w 1207008"/>
                <a:gd name="connsiteY9" fmla="*/ 912876 h 1918716"/>
                <a:gd name="connsiteX10" fmla="*/ 1207008 w 1207008"/>
                <a:gd name="connsiteY10" fmla="*/ 1040892 h 1918716"/>
                <a:gd name="connsiteX11" fmla="*/ 1143000 w 1207008"/>
                <a:gd name="connsiteY11" fmla="*/ 1178052 h 1918716"/>
                <a:gd name="connsiteX12" fmla="*/ 996696 w 1207008"/>
                <a:gd name="connsiteY12" fmla="*/ 1278636 h 1918716"/>
                <a:gd name="connsiteX13" fmla="*/ 786384 w 1207008"/>
                <a:gd name="connsiteY13" fmla="*/ 1370076 h 1918716"/>
                <a:gd name="connsiteX14" fmla="*/ 512064 w 1207008"/>
                <a:gd name="connsiteY14" fmla="*/ 1918716 h 1918716"/>
                <a:gd name="connsiteX15" fmla="*/ 512064 w 1207008"/>
                <a:gd name="connsiteY15" fmla="*/ 1918716 h 191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07008" h="1918716">
                  <a:moveTo>
                    <a:pt x="0" y="62484"/>
                  </a:moveTo>
                  <a:cubicBezTo>
                    <a:pt x="58674" y="48006"/>
                    <a:pt x="117348" y="33528"/>
                    <a:pt x="182880" y="25908"/>
                  </a:cubicBezTo>
                  <a:cubicBezTo>
                    <a:pt x="248412" y="18288"/>
                    <a:pt x="347472" y="0"/>
                    <a:pt x="393192" y="16764"/>
                  </a:cubicBezTo>
                  <a:cubicBezTo>
                    <a:pt x="438912" y="33528"/>
                    <a:pt x="448056" y="91440"/>
                    <a:pt x="457200" y="126492"/>
                  </a:cubicBezTo>
                  <a:cubicBezTo>
                    <a:pt x="466344" y="161544"/>
                    <a:pt x="425196" y="163068"/>
                    <a:pt x="448056" y="227076"/>
                  </a:cubicBezTo>
                  <a:cubicBezTo>
                    <a:pt x="470916" y="291084"/>
                    <a:pt x="542544" y="446532"/>
                    <a:pt x="594360" y="510540"/>
                  </a:cubicBezTo>
                  <a:cubicBezTo>
                    <a:pt x="646176" y="574548"/>
                    <a:pt x="699516" y="577596"/>
                    <a:pt x="758952" y="611124"/>
                  </a:cubicBezTo>
                  <a:cubicBezTo>
                    <a:pt x="818388" y="644652"/>
                    <a:pt x="906780" y="676656"/>
                    <a:pt x="950976" y="711708"/>
                  </a:cubicBezTo>
                  <a:cubicBezTo>
                    <a:pt x="995172" y="746760"/>
                    <a:pt x="992124" y="787908"/>
                    <a:pt x="1024128" y="821436"/>
                  </a:cubicBezTo>
                  <a:cubicBezTo>
                    <a:pt x="1056132" y="854964"/>
                    <a:pt x="1112520" y="876300"/>
                    <a:pt x="1143000" y="912876"/>
                  </a:cubicBezTo>
                  <a:cubicBezTo>
                    <a:pt x="1173480" y="949452"/>
                    <a:pt x="1207008" y="996696"/>
                    <a:pt x="1207008" y="1040892"/>
                  </a:cubicBezTo>
                  <a:cubicBezTo>
                    <a:pt x="1207008" y="1085088"/>
                    <a:pt x="1178052" y="1138428"/>
                    <a:pt x="1143000" y="1178052"/>
                  </a:cubicBezTo>
                  <a:cubicBezTo>
                    <a:pt x="1107948" y="1217676"/>
                    <a:pt x="1056132" y="1246632"/>
                    <a:pt x="996696" y="1278636"/>
                  </a:cubicBezTo>
                  <a:cubicBezTo>
                    <a:pt x="937260" y="1310640"/>
                    <a:pt x="867156" y="1263396"/>
                    <a:pt x="786384" y="1370076"/>
                  </a:cubicBezTo>
                  <a:cubicBezTo>
                    <a:pt x="705612" y="1476756"/>
                    <a:pt x="512064" y="1918716"/>
                    <a:pt x="512064" y="1918716"/>
                  </a:cubicBezTo>
                  <a:lnTo>
                    <a:pt x="512064" y="1918716"/>
                  </a:lnTo>
                </a:path>
              </a:pathLst>
            </a:custGeom>
            <a:ln w="412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690872" y="3590544"/>
              <a:ext cx="1589532" cy="2270760"/>
            </a:xfrm>
            <a:custGeom>
              <a:avLst/>
              <a:gdLst>
                <a:gd name="connsiteX0" fmla="*/ 0 w 1589532"/>
                <a:gd name="connsiteY0" fmla="*/ 112776 h 2270760"/>
                <a:gd name="connsiteX1" fmla="*/ 512064 w 1589532"/>
                <a:gd name="connsiteY1" fmla="*/ 12192 h 2270760"/>
                <a:gd name="connsiteX2" fmla="*/ 749808 w 1589532"/>
                <a:gd name="connsiteY2" fmla="*/ 39624 h 2270760"/>
                <a:gd name="connsiteX3" fmla="*/ 996696 w 1589532"/>
                <a:gd name="connsiteY3" fmla="*/ 85344 h 2270760"/>
                <a:gd name="connsiteX4" fmla="*/ 1078992 w 1589532"/>
                <a:gd name="connsiteY4" fmla="*/ 176784 h 2270760"/>
                <a:gd name="connsiteX5" fmla="*/ 1280160 w 1589532"/>
                <a:gd name="connsiteY5" fmla="*/ 414528 h 2270760"/>
                <a:gd name="connsiteX6" fmla="*/ 1417320 w 1589532"/>
                <a:gd name="connsiteY6" fmla="*/ 579120 h 2270760"/>
                <a:gd name="connsiteX7" fmla="*/ 1463040 w 1589532"/>
                <a:gd name="connsiteY7" fmla="*/ 697992 h 2270760"/>
                <a:gd name="connsiteX8" fmla="*/ 1408176 w 1589532"/>
                <a:gd name="connsiteY8" fmla="*/ 1219200 h 2270760"/>
                <a:gd name="connsiteX9" fmla="*/ 1545336 w 1589532"/>
                <a:gd name="connsiteY9" fmla="*/ 1475232 h 2270760"/>
                <a:gd name="connsiteX10" fmla="*/ 1563624 w 1589532"/>
                <a:gd name="connsiteY10" fmla="*/ 1612392 h 2270760"/>
                <a:gd name="connsiteX11" fmla="*/ 1389888 w 1589532"/>
                <a:gd name="connsiteY11" fmla="*/ 1694688 h 2270760"/>
                <a:gd name="connsiteX12" fmla="*/ 1106424 w 1589532"/>
                <a:gd name="connsiteY12" fmla="*/ 1776984 h 2270760"/>
                <a:gd name="connsiteX13" fmla="*/ 941832 w 1589532"/>
                <a:gd name="connsiteY13" fmla="*/ 1895856 h 2270760"/>
                <a:gd name="connsiteX14" fmla="*/ 914400 w 1589532"/>
                <a:gd name="connsiteY14" fmla="*/ 2023872 h 2270760"/>
                <a:gd name="connsiteX15" fmla="*/ 969264 w 1589532"/>
                <a:gd name="connsiteY15" fmla="*/ 2170176 h 2270760"/>
                <a:gd name="connsiteX16" fmla="*/ 1143000 w 1589532"/>
                <a:gd name="connsiteY16" fmla="*/ 2270760 h 227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9532" h="2270760">
                  <a:moveTo>
                    <a:pt x="0" y="112776"/>
                  </a:moveTo>
                  <a:cubicBezTo>
                    <a:pt x="193548" y="68580"/>
                    <a:pt x="387096" y="24384"/>
                    <a:pt x="512064" y="12192"/>
                  </a:cubicBezTo>
                  <a:cubicBezTo>
                    <a:pt x="637032" y="0"/>
                    <a:pt x="669036" y="27432"/>
                    <a:pt x="749808" y="39624"/>
                  </a:cubicBezTo>
                  <a:cubicBezTo>
                    <a:pt x="830580" y="51816"/>
                    <a:pt x="941832" y="62484"/>
                    <a:pt x="996696" y="85344"/>
                  </a:cubicBezTo>
                  <a:cubicBezTo>
                    <a:pt x="1051560" y="108204"/>
                    <a:pt x="1031748" y="121920"/>
                    <a:pt x="1078992" y="176784"/>
                  </a:cubicBezTo>
                  <a:cubicBezTo>
                    <a:pt x="1126236" y="231648"/>
                    <a:pt x="1223772" y="347472"/>
                    <a:pt x="1280160" y="414528"/>
                  </a:cubicBezTo>
                  <a:cubicBezTo>
                    <a:pt x="1336548" y="481584"/>
                    <a:pt x="1386840" y="531876"/>
                    <a:pt x="1417320" y="579120"/>
                  </a:cubicBezTo>
                  <a:cubicBezTo>
                    <a:pt x="1447800" y="626364"/>
                    <a:pt x="1464564" y="591312"/>
                    <a:pt x="1463040" y="697992"/>
                  </a:cubicBezTo>
                  <a:cubicBezTo>
                    <a:pt x="1461516" y="804672"/>
                    <a:pt x="1394460" y="1089660"/>
                    <a:pt x="1408176" y="1219200"/>
                  </a:cubicBezTo>
                  <a:cubicBezTo>
                    <a:pt x="1421892" y="1348740"/>
                    <a:pt x="1519428" y="1409700"/>
                    <a:pt x="1545336" y="1475232"/>
                  </a:cubicBezTo>
                  <a:cubicBezTo>
                    <a:pt x="1571244" y="1540764"/>
                    <a:pt x="1589532" y="1575816"/>
                    <a:pt x="1563624" y="1612392"/>
                  </a:cubicBezTo>
                  <a:cubicBezTo>
                    <a:pt x="1537716" y="1648968"/>
                    <a:pt x="1466088" y="1667256"/>
                    <a:pt x="1389888" y="1694688"/>
                  </a:cubicBezTo>
                  <a:cubicBezTo>
                    <a:pt x="1313688" y="1722120"/>
                    <a:pt x="1181100" y="1743456"/>
                    <a:pt x="1106424" y="1776984"/>
                  </a:cubicBezTo>
                  <a:cubicBezTo>
                    <a:pt x="1031748" y="1810512"/>
                    <a:pt x="973836" y="1854708"/>
                    <a:pt x="941832" y="1895856"/>
                  </a:cubicBezTo>
                  <a:cubicBezTo>
                    <a:pt x="909828" y="1937004"/>
                    <a:pt x="909828" y="1978152"/>
                    <a:pt x="914400" y="2023872"/>
                  </a:cubicBezTo>
                  <a:cubicBezTo>
                    <a:pt x="918972" y="2069592"/>
                    <a:pt x="931164" y="2129028"/>
                    <a:pt x="969264" y="2170176"/>
                  </a:cubicBezTo>
                  <a:cubicBezTo>
                    <a:pt x="1007364" y="2211324"/>
                    <a:pt x="1075182" y="2241042"/>
                    <a:pt x="1143000" y="2270760"/>
                  </a:cubicBez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690872" y="3425952"/>
              <a:ext cx="1969008" cy="2316480"/>
            </a:xfrm>
            <a:custGeom>
              <a:avLst/>
              <a:gdLst>
                <a:gd name="connsiteX0" fmla="*/ 0 w 1969008"/>
                <a:gd name="connsiteY0" fmla="*/ 185928 h 2316480"/>
                <a:gd name="connsiteX1" fmla="*/ 384048 w 1969008"/>
                <a:gd name="connsiteY1" fmla="*/ 121920 h 2316480"/>
                <a:gd name="connsiteX2" fmla="*/ 731520 w 1969008"/>
                <a:gd name="connsiteY2" fmla="*/ 21336 h 2316480"/>
                <a:gd name="connsiteX3" fmla="*/ 987552 w 1969008"/>
                <a:gd name="connsiteY3" fmla="*/ 12192 h 2316480"/>
                <a:gd name="connsiteX4" fmla="*/ 1179576 w 1969008"/>
                <a:gd name="connsiteY4" fmla="*/ 94488 h 2316480"/>
                <a:gd name="connsiteX5" fmla="*/ 1252728 w 1969008"/>
                <a:gd name="connsiteY5" fmla="*/ 249936 h 2316480"/>
                <a:gd name="connsiteX6" fmla="*/ 1335024 w 1969008"/>
                <a:gd name="connsiteY6" fmla="*/ 505968 h 2316480"/>
                <a:gd name="connsiteX7" fmla="*/ 1563624 w 1969008"/>
                <a:gd name="connsiteY7" fmla="*/ 661416 h 2316480"/>
                <a:gd name="connsiteX8" fmla="*/ 1645920 w 1969008"/>
                <a:gd name="connsiteY8" fmla="*/ 844296 h 2316480"/>
                <a:gd name="connsiteX9" fmla="*/ 1627632 w 1969008"/>
                <a:gd name="connsiteY9" fmla="*/ 1008888 h 2316480"/>
                <a:gd name="connsiteX10" fmla="*/ 1618488 w 1969008"/>
                <a:gd name="connsiteY10" fmla="*/ 1338072 h 2316480"/>
                <a:gd name="connsiteX11" fmla="*/ 1819656 w 1969008"/>
                <a:gd name="connsiteY11" fmla="*/ 1511808 h 2316480"/>
                <a:gd name="connsiteX12" fmla="*/ 1920240 w 1969008"/>
                <a:gd name="connsiteY12" fmla="*/ 1557528 h 2316480"/>
                <a:gd name="connsiteX13" fmla="*/ 1947672 w 1969008"/>
                <a:gd name="connsiteY13" fmla="*/ 1703832 h 2316480"/>
                <a:gd name="connsiteX14" fmla="*/ 1792224 w 1969008"/>
                <a:gd name="connsiteY14" fmla="*/ 2014728 h 2316480"/>
                <a:gd name="connsiteX15" fmla="*/ 1911096 w 1969008"/>
                <a:gd name="connsiteY15" fmla="*/ 2316480 h 231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69008" h="2316480">
                  <a:moveTo>
                    <a:pt x="0" y="185928"/>
                  </a:moveTo>
                  <a:cubicBezTo>
                    <a:pt x="131064" y="167640"/>
                    <a:pt x="262128" y="149352"/>
                    <a:pt x="384048" y="121920"/>
                  </a:cubicBezTo>
                  <a:cubicBezTo>
                    <a:pt x="505968" y="94488"/>
                    <a:pt x="630936" y="39624"/>
                    <a:pt x="731520" y="21336"/>
                  </a:cubicBezTo>
                  <a:cubicBezTo>
                    <a:pt x="832104" y="3048"/>
                    <a:pt x="912876" y="0"/>
                    <a:pt x="987552" y="12192"/>
                  </a:cubicBezTo>
                  <a:cubicBezTo>
                    <a:pt x="1062228" y="24384"/>
                    <a:pt x="1135380" y="54864"/>
                    <a:pt x="1179576" y="94488"/>
                  </a:cubicBezTo>
                  <a:cubicBezTo>
                    <a:pt x="1223772" y="134112"/>
                    <a:pt x="1226820" y="181356"/>
                    <a:pt x="1252728" y="249936"/>
                  </a:cubicBezTo>
                  <a:cubicBezTo>
                    <a:pt x="1278636" y="318516"/>
                    <a:pt x="1283208" y="437388"/>
                    <a:pt x="1335024" y="505968"/>
                  </a:cubicBezTo>
                  <a:cubicBezTo>
                    <a:pt x="1386840" y="574548"/>
                    <a:pt x="1511808" y="605028"/>
                    <a:pt x="1563624" y="661416"/>
                  </a:cubicBezTo>
                  <a:cubicBezTo>
                    <a:pt x="1615440" y="717804"/>
                    <a:pt x="1635252" y="786384"/>
                    <a:pt x="1645920" y="844296"/>
                  </a:cubicBezTo>
                  <a:cubicBezTo>
                    <a:pt x="1656588" y="902208"/>
                    <a:pt x="1632204" y="926592"/>
                    <a:pt x="1627632" y="1008888"/>
                  </a:cubicBezTo>
                  <a:cubicBezTo>
                    <a:pt x="1623060" y="1091184"/>
                    <a:pt x="1586484" y="1254252"/>
                    <a:pt x="1618488" y="1338072"/>
                  </a:cubicBezTo>
                  <a:cubicBezTo>
                    <a:pt x="1650492" y="1421892"/>
                    <a:pt x="1769364" y="1475232"/>
                    <a:pt x="1819656" y="1511808"/>
                  </a:cubicBezTo>
                  <a:cubicBezTo>
                    <a:pt x="1869948" y="1548384"/>
                    <a:pt x="1898904" y="1525524"/>
                    <a:pt x="1920240" y="1557528"/>
                  </a:cubicBezTo>
                  <a:cubicBezTo>
                    <a:pt x="1941576" y="1589532"/>
                    <a:pt x="1969008" y="1627632"/>
                    <a:pt x="1947672" y="1703832"/>
                  </a:cubicBezTo>
                  <a:cubicBezTo>
                    <a:pt x="1926336" y="1780032"/>
                    <a:pt x="1798320" y="1912620"/>
                    <a:pt x="1792224" y="2014728"/>
                  </a:cubicBezTo>
                  <a:cubicBezTo>
                    <a:pt x="1786128" y="2116836"/>
                    <a:pt x="1848612" y="2216658"/>
                    <a:pt x="1911096" y="2316480"/>
                  </a:cubicBez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3000" y="3886200"/>
              <a:ext cx="341760" cy="276999"/>
            </a:xfrm>
            <a:prstGeom prst="rect">
              <a:avLst/>
            </a:prstGeom>
            <a:solidFill>
              <a:srgbClr val="0066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14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38800" y="41910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12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19800" y="48006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77000" y="5029200"/>
              <a:ext cx="263214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5791200" y="4572000"/>
            <a:ext cx="304800" cy="304800"/>
          </a:xfrm>
          <a:prstGeom prst="ellipse">
            <a:avLst/>
          </a:prstGeom>
          <a:solidFill>
            <a:srgbClr val="FFC000">
              <a:alpha val="3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924754" y="0"/>
            <a:ext cx="3294492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July 8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2009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762000"/>
            <a:ext cx="7823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5400" y="3886200"/>
            <a:ext cx="39624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163824" y="2459736"/>
            <a:ext cx="685800" cy="667512"/>
          </a:xfrm>
          <a:custGeom>
            <a:avLst/>
            <a:gdLst>
              <a:gd name="connsiteX0" fmla="*/ 347472 w 685800"/>
              <a:gd name="connsiteY0" fmla="*/ 36576 h 667512"/>
              <a:gd name="connsiteX1" fmla="*/ 192024 w 685800"/>
              <a:gd name="connsiteY1" fmla="*/ 0 h 667512"/>
              <a:gd name="connsiteX2" fmla="*/ 9144 w 685800"/>
              <a:gd name="connsiteY2" fmla="*/ 54864 h 667512"/>
              <a:gd name="connsiteX3" fmla="*/ 0 w 685800"/>
              <a:gd name="connsiteY3" fmla="*/ 274320 h 667512"/>
              <a:gd name="connsiteX4" fmla="*/ 146304 w 685800"/>
              <a:gd name="connsiteY4" fmla="*/ 393192 h 667512"/>
              <a:gd name="connsiteX5" fmla="*/ 292608 w 685800"/>
              <a:gd name="connsiteY5" fmla="*/ 457200 h 667512"/>
              <a:gd name="connsiteX6" fmla="*/ 374904 w 685800"/>
              <a:gd name="connsiteY6" fmla="*/ 576072 h 667512"/>
              <a:gd name="connsiteX7" fmla="*/ 521208 w 685800"/>
              <a:gd name="connsiteY7" fmla="*/ 667512 h 667512"/>
              <a:gd name="connsiteX8" fmla="*/ 621792 w 685800"/>
              <a:gd name="connsiteY8" fmla="*/ 612648 h 667512"/>
              <a:gd name="connsiteX9" fmla="*/ 685800 w 685800"/>
              <a:gd name="connsiteY9" fmla="*/ 502920 h 667512"/>
              <a:gd name="connsiteX10" fmla="*/ 685800 w 685800"/>
              <a:gd name="connsiteY10" fmla="*/ 356616 h 667512"/>
              <a:gd name="connsiteX11" fmla="*/ 585216 w 685800"/>
              <a:gd name="connsiteY11" fmla="*/ 246888 h 667512"/>
              <a:gd name="connsiteX12" fmla="*/ 585216 w 685800"/>
              <a:gd name="connsiteY12" fmla="*/ 228600 h 667512"/>
              <a:gd name="connsiteX13" fmla="*/ 347472 w 685800"/>
              <a:gd name="connsiteY13" fmla="*/ 36576 h 66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800" h="667512">
                <a:moveTo>
                  <a:pt x="347472" y="36576"/>
                </a:moveTo>
                <a:lnTo>
                  <a:pt x="192024" y="0"/>
                </a:lnTo>
                <a:lnTo>
                  <a:pt x="9144" y="54864"/>
                </a:lnTo>
                <a:lnTo>
                  <a:pt x="0" y="274320"/>
                </a:lnTo>
                <a:lnTo>
                  <a:pt x="146304" y="393192"/>
                </a:lnTo>
                <a:lnTo>
                  <a:pt x="292608" y="457200"/>
                </a:lnTo>
                <a:lnTo>
                  <a:pt x="374904" y="576072"/>
                </a:lnTo>
                <a:lnTo>
                  <a:pt x="521208" y="667512"/>
                </a:lnTo>
                <a:lnTo>
                  <a:pt x="621792" y="612648"/>
                </a:lnTo>
                <a:lnTo>
                  <a:pt x="685800" y="502920"/>
                </a:lnTo>
                <a:lnTo>
                  <a:pt x="685800" y="356616"/>
                </a:lnTo>
                <a:lnTo>
                  <a:pt x="585216" y="246888"/>
                </a:lnTo>
                <a:lnTo>
                  <a:pt x="585216" y="228600"/>
                </a:lnTo>
                <a:lnTo>
                  <a:pt x="347472" y="36576"/>
                </a:lnTo>
                <a:close/>
              </a:path>
            </a:pathLst>
          </a:cu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7068312" y="2542032"/>
            <a:ext cx="758952" cy="612648"/>
          </a:xfrm>
          <a:custGeom>
            <a:avLst/>
            <a:gdLst>
              <a:gd name="connsiteX0" fmla="*/ 100584 w 758952"/>
              <a:gd name="connsiteY0" fmla="*/ 9144 h 612648"/>
              <a:gd name="connsiteX1" fmla="*/ 0 w 758952"/>
              <a:gd name="connsiteY1" fmla="*/ 100584 h 612648"/>
              <a:gd name="connsiteX2" fmla="*/ 27432 w 758952"/>
              <a:gd name="connsiteY2" fmla="*/ 219456 h 612648"/>
              <a:gd name="connsiteX3" fmla="*/ 73152 w 758952"/>
              <a:gd name="connsiteY3" fmla="*/ 283464 h 612648"/>
              <a:gd name="connsiteX4" fmla="*/ 64008 w 758952"/>
              <a:gd name="connsiteY4" fmla="*/ 484632 h 612648"/>
              <a:gd name="connsiteX5" fmla="*/ 192024 w 758952"/>
              <a:gd name="connsiteY5" fmla="*/ 530352 h 612648"/>
              <a:gd name="connsiteX6" fmla="*/ 320040 w 758952"/>
              <a:gd name="connsiteY6" fmla="*/ 530352 h 612648"/>
              <a:gd name="connsiteX7" fmla="*/ 502920 w 758952"/>
              <a:gd name="connsiteY7" fmla="*/ 612648 h 612648"/>
              <a:gd name="connsiteX8" fmla="*/ 694944 w 758952"/>
              <a:gd name="connsiteY8" fmla="*/ 612648 h 612648"/>
              <a:gd name="connsiteX9" fmla="*/ 722376 w 758952"/>
              <a:gd name="connsiteY9" fmla="*/ 585216 h 612648"/>
              <a:gd name="connsiteX10" fmla="*/ 758952 w 758952"/>
              <a:gd name="connsiteY10" fmla="*/ 384048 h 612648"/>
              <a:gd name="connsiteX11" fmla="*/ 722376 w 758952"/>
              <a:gd name="connsiteY11" fmla="*/ 320040 h 612648"/>
              <a:gd name="connsiteX12" fmla="*/ 630936 w 758952"/>
              <a:gd name="connsiteY12" fmla="*/ 292608 h 612648"/>
              <a:gd name="connsiteX13" fmla="*/ 502920 w 758952"/>
              <a:gd name="connsiteY13" fmla="*/ 228600 h 612648"/>
              <a:gd name="connsiteX14" fmla="*/ 438912 w 758952"/>
              <a:gd name="connsiteY14" fmla="*/ 128016 h 612648"/>
              <a:gd name="connsiteX15" fmla="*/ 329184 w 758952"/>
              <a:gd name="connsiteY15" fmla="*/ 36576 h 612648"/>
              <a:gd name="connsiteX16" fmla="*/ 246888 w 758952"/>
              <a:gd name="connsiteY16" fmla="*/ 0 h 612648"/>
              <a:gd name="connsiteX17" fmla="*/ 155448 w 758952"/>
              <a:gd name="connsiteY17" fmla="*/ 0 h 612648"/>
              <a:gd name="connsiteX18" fmla="*/ 100584 w 758952"/>
              <a:gd name="connsiteY18" fmla="*/ 9144 h 6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8952" h="612648">
                <a:moveTo>
                  <a:pt x="100584" y="9144"/>
                </a:moveTo>
                <a:lnTo>
                  <a:pt x="0" y="100584"/>
                </a:lnTo>
                <a:lnTo>
                  <a:pt x="27432" y="219456"/>
                </a:lnTo>
                <a:lnTo>
                  <a:pt x="73152" y="283464"/>
                </a:lnTo>
                <a:lnTo>
                  <a:pt x="64008" y="484632"/>
                </a:lnTo>
                <a:lnTo>
                  <a:pt x="192024" y="530352"/>
                </a:lnTo>
                <a:lnTo>
                  <a:pt x="320040" y="530352"/>
                </a:lnTo>
                <a:lnTo>
                  <a:pt x="502920" y="612648"/>
                </a:lnTo>
                <a:lnTo>
                  <a:pt x="694944" y="612648"/>
                </a:lnTo>
                <a:lnTo>
                  <a:pt x="722376" y="585216"/>
                </a:lnTo>
                <a:lnTo>
                  <a:pt x="758952" y="384048"/>
                </a:lnTo>
                <a:lnTo>
                  <a:pt x="722376" y="320040"/>
                </a:lnTo>
                <a:lnTo>
                  <a:pt x="630936" y="292608"/>
                </a:lnTo>
                <a:lnTo>
                  <a:pt x="502920" y="228600"/>
                </a:lnTo>
                <a:lnTo>
                  <a:pt x="438912" y="128016"/>
                </a:lnTo>
                <a:lnTo>
                  <a:pt x="329184" y="36576"/>
                </a:lnTo>
                <a:lnTo>
                  <a:pt x="246888" y="0"/>
                </a:lnTo>
                <a:lnTo>
                  <a:pt x="155448" y="0"/>
                </a:lnTo>
                <a:lnTo>
                  <a:pt x="100584" y="914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24754" y="0"/>
            <a:ext cx="3294492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July 8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2009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4530" y="0"/>
            <a:ext cx="44549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MCS Wind Events</a:t>
            </a:r>
            <a:endParaRPr lang="en-US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7458" y="914400"/>
            <a:ext cx="2969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June 6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&amp; 7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</a:t>
            </a:r>
            <a:r>
              <a:rPr lang="en-US" sz="2800" b="1" dirty="0" smtClean="0"/>
              <a:t>2010</a:t>
            </a:r>
            <a:endParaRPr lang="en-US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650" y="1981200"/>
            <a:ext cx="56007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06_2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7008" y="0"/>
            <a:ext cx="3449983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June 6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2010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07_20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7008" y="0"/>
            <a:ext cx="3449983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June 7</a:t>
            </a:r>
            <a:r>
              <a:rPr lang="en-US" sz="4000" b="1" i="1" spc="300" baseline="300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</a:t>
            </a:r>
            <a:r>
              <a:rPr lang="en-US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2010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61963"/>
            <a:ext cx="76200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352800" y="2895600"/>
            <a:ext cx="2743200" cy="2438400"/>
            <a:chOff x="3331029" y="2873829"/>
            <a:chExt cx="2743200" cy="2438400"/>
          </a:xfrm>
        </p:grpSpPr>
        <p:sp>
          <p:nvSpPr>
            <p:cNvPr id="5" name="Freeform 4"/>
            <p:cNvSpPr/>
            <p:nvPr/>
          </p:nvSpPr>
          <p:spPr>
            <a:xfrm>
              <a:off x="3374571" y="2939143"/>
              <a:ext cx="2688772" cy="1208314"/>
            </a:xfrm>
            <a:custGeom>
              <a:avLst/>
              <a:gdLst>
                <a:gd name="connsiteX0" fmla="*/ 0 w 2688772"/>
                <a:gd name="connsiteY0" fmla="*/ 0 h 1208314"/>
                <a:gd name="connsiteX1" fmla="*/ 272143 w 2688772"/>
                <a:gd name="connsiteY1" fmla="*/ 65314 h 1208314"/>
                <a:gd name="connsiteX2" fmla="*/ 533400 w 2688772"/>
                <a:gd name="connsiteY2" fmla="*/ 152400 h 1208314"/>
                <a:gd name="connsiteX3" fmla="*/ 762000 w 2688772"/>
                <a:gd name="connsiteY3" fmla="*/ 293914 h 1208314"/>
                <a:gd name="connsiteX4" fmla="*/ 957943 w 2688772"/>
                <a:gd name="connsiteY4" fmla="*/ 544286 h 1208314"/>
                <a:gd name="connsiteX5" fmla="*/ 1099458 w 2688772"/>
                <a:gd name="connsiteY5" fmla="*/ 664028 h 1208314"/>
                <a:gd name="connsiteX6" fmla="*/ 1436915 w 2688772"/>
                <a:gd name="connsiteY6" fmla="*/ 816428 h 1208314"/>
                <a:gd name="connsiteX7" fmla="*/ 1959429 w 2688772"/>
                <a:gd name="connsiteY7" fmla="*/ 990600 h 1208314"/>
                <a:gd name="connsiteX8" fmla="*/ 2198915 w 2688772"/>
                <a:gd name="connsiteY8" fmla="*/ 1099457 h 1208314"/>
                <a:gd name="connsiteX9" fmla="*/ 2688772 w 2688772"/>
                <a:gd name="connsiteY9" fmla="*/ 1208314 h 1208314"/>
                <a:gd name="connsiteX10" fmla="*/ 2688772 w 2688772"/>
                <a:gd name="connsiteY10" fmla="*/ 1208314 h 120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88772" h="1208314">
                  <a:moveTo>
                    <a:pt x="0" y="0"/>
                  </a:moveTo>
                  <a:cubicBezTo>
                    <a:pt x="91621" y="19957"/>
                    <a:pt x="183243" y="39914"/>
                    <a:pt x="272143" y="65314"/>
                  </a:cubicBezTo>
                  <a:cubicBezTo>
                    <a:pt x="361043" y="90714"/>
                    <a:pt x="451757" y="114300"/>
                    <a:pt x="533400" y="152400"/>
                  </a:cubicBezTo>
                  <a:cubicBezTo>
                    <a:pt x="615043" y="190500"/>
                    <a:pt x="691243" y="228600"/>
                    <a:pt x="762000" y="293914"/>
                  </a:cubicBezTo>
                  <a:cubicBezTo>
                    <a:pt x="832757" y="359228"/>
                    <a:pt x="901700" y="482600"/>
                    <a:pt x="957943" y="544286"/>
                  </a:cubicBezTo>
                  <a:cubicBezTo>
                    <a:pt x="1014186" y="605972"/>
                    <a:pt x="1019629" y="618671"/>
                    <a:pt x="1099458" y="664028"/>
                  </a:cubicBezTo>
                  <a:cubicBezTo>
                    <a:pt x="1179287" y="709385"/>
                    <a:pt x="1293587" y="761999"/>
                    <a:pt x="1436915" y="816428"/>
                  </a:cubicBezTo>
                  <a:cubicBezTo>
                    <a:pt x="1580243" y="870857"/>
                    <a:pt x="1832429" y="943428"/>
                    <a:pt x="1959429" y="990600"/>
                  </a:cubicBezTo>
                  <a:cubicBezTo>
                    <a:pt x="2086429" y="1037772"/>
                    <a:pt x="2077358" y="1063171"/>
                    <a:pt x="2198915" y="1099457"/>
                  </a:cubicBezTo>
                  <a:cubicBezTo>
                    <a:pt x="2320472" y="1135743"/>
                    <a:pt x="2688772" y="1208314"/>
                    <a:pt x="2688772" y="1208314"/>
                  </a:cubicBezTo>
                  <a:lnTo>
                    <a:pt x="2688772" y="120831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3341914" y="3015343"/>
              <a:ext cx="1886857" cy="2253343"/>
            </a:xfrm>
            <a:custGeom>
              <a:avLst/>
              <a:gdLst>
                <a:gd name="connsiteX0" fmla="*/ 0 w 1886857"/>
                <a:gd name="connsiteY0" fmla="*/ 0 h 2253343"/>
                <a:gd name="connsiteX1" fmla="*/ 228600 w 1886857"/>
                <a:gd name="connsiteY1" fmla="*/ 32657 h 2253343"/>
                <a:gd name="connsiteX2" fmla="*/ 413657 w 1886857"/>
                <a:gd name="connsiteY2" fmla="*/ 141514 h 2253343"/>
                <a:gd name="connsiteX3" fmla="*/ 620486 w 1886857"/>
                <a:gd name="connsiteY3" fmla="*/ 283028 h 2253343"/>
                <a:gd name="connsiteX4" fmla="*/ 729343 w 1886857"/>
                <a:gd name="connsiteY4" fmla="*/ 500743 h 2253343"/>
                <a:gd name="connsiteX5" fmla="*/ 849086 w 1886857"/>
                <a:gd name="connsiteY5" fmla="*/ 696686 h 2253343"/>
                <a:gd name="connsiteX6" fmla="*/ 990600 w 1886857"/>
                <a:gd name="connsiteY6" fmla="*/ 849086 h 2253343"/>
                <a:gd name="connsiteX7" fmla="*/ 1077686 w 1886857"/>
                <a:gd name="connsiteY7" fmla="*/ 968828 h 2253343"/>
                <a:gd name="connsiteX8" fmla="*/ 1240972 w 1886857"/>
                <a:gd name="connsiteY8" fmla="*/ 1121228 h 2253343"/>
                <a:gd name="connsiteX9" fmla="*/ 1382486 w 1886857"/>
                <a:gd name="connsiteY9" fmla="*/ 1208314 h 2253343"/>
                <a:gd name="connsiteX10" fmla="*/ 1458686 w 1886857"/>
                <a:gd name="connsiteY10" fmla="*/ 1240971 h 2253343"/>
                <a:gd name="connsiteX11" fmla="*/ 1643743 w 1886857"/>
                <a:gd name="connsiteY11" fmla="*/ 1197428 h 2253343"/>
                <a:gd name="connsiteX12" fmla="*/ 1785257 w 1886857"/>
                <a:gd name="connsiteY12" fmla="*/ 1306286 h 2253343"/>
                <a:gd name="connsiteX13" fmla="*/ 1872343 w 1886857"/>
                <a:gd name="connsiteY13" fmla="*/ 1393371 h 2253343"/>
                <a:gd name="connsiteX14" fmla="*/ 1872343 w 1886857"/>
                <a:gd name="connsiteY14" fmla="*/ 1524000 h 2253343"/>
                <a:gd name="connsiteX15" fmla="*/ 1807029 w 1886857"/>
                <a:gd name="connsiteY15" fmla="*/ 1709057 h 2253343"/>
                <a:gd name="connsiteX16" fmla="*/ 1524000 w 1886857"/>
                <a:gd name="connsiteY16" fmla="*/ 1948543 h 2253343"/>
                <a:gd name="connsiteX17" fmla="*/ 1415143 w 1886857"/>
                <a:gd name="connsiteY17" fmla="*/ 2057400 h 2253343"/>
                <a:gd name="connsiteX18" fmla="*/ 1262743 w 1886857"/>
                <a:gd name="connsiteY18" fmla="*/ 2155371 h 2253343"/>
                <a:gd name="connsiteX19" fmla="*/ 1110343 w 1886857"/>
                <a:gd name="connsiteY19" fmla="*/ 2253343 h 2253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86857" h="2253343">
                  <a:moveTo>
                    <a:pt x="0" y="0"/>
                  </a:moveTo>
                  <a:cubicBezTo>
                    <a:pt x="79828" y="4535"/>
                    <a:pt x="159657" y="9071"/>
                    <a:pt x="228600" y="32657"/>
                  </a:cubicBezTo>
                  <a:cubicBezTo>
                    <a:pt x="297543" y="56243"/>
                    <a:pt x="348343" y="99786"/>
                    <a:pt x="413657" y="141514"/>
                  </a:cubicBezTo>
                  <a:cubicBezTo>
                    <a:pt x="478971" y="183242"/>
                    <a:pt x="567872" y="223157"/>
                    <a:pt x="620486" y="283028"/>
                  </a:cubicBezTo>
                  <a:cubicBezTo>
                    <a:pt x="673100" y="342900"/>
                    <a:pt x="691243" y="431800"/>
                    <a:pt x="729343" y="500743"/>
                  </a:cubicBezTo>
                  <a:cubicBezTo>
                    <a:pt x="767443" y="569686"/>
                    <a:pt x="805543" y="638629"/>
                    <a:pt x="849086" y="696686"/>
                  </a:cubicBezTo>
                  <a:cubicBezTo>
                    <a:pt x="892629" y="754743"/>
                    <a:pt x="952500" y="803729"/>
                    <a:pt x="990600" y="849086"/>
                  </a:cubicBezTo>
                  <a:cubicBezTo>
                    <a:pt x="1028700" y="894443"/>
                    <a:pt x="1035957" y="923471"/>
                    <a:pt x="1077686" y="968828"/>
                  </a:cubicBezTo>
                  <a:cubicBezTo>
                    <a:pt x="1119415" y="1014185"/>
                    <a:pt x="1190172" y="1081314"/>
                    <a:pt x="1240972" y="1121228"/>
                  </a:cubicBezTo>
                  <a:cubicBezTo>
                    <a:pt x="1291772" y="1161142"/>
                    <a:pt x="1346200" y="1188357"/>
                    <a:pt x="1382486" y="1208314"/>
                  </a:cubicBezTo>
                  <a:cubicBezTo>
                    <a:pt x="1418772" y="1228271"/>
                    <a:pt x="1415143" y="1242785"/>
                    <a:pt x="1458686" y="1240971"/>
                  </a:cubicBezTo>
                  <a:cubicBezTo>
                    <a:pt x="1502229" y="1239157"/>
                    <a:pt x="1589315" y="1186542"/>
                    <a:pt x="1643743" y="1197428"/>
                  </a:cubicBezTo>
                  <a:cubicBezTo>
                    <a:pt x="1698171" y="1208314"/>
                    <a:pt x="1747157" y="1273629"/>
                    <a:pt x="1785257" y="1306286"/>
                  </a:cubicBezTo>
                  <a:cubicBezTo>
                    <a:pt x="1823357" y="1338943"/>
                    <a:pt x="1857829" y="1357085"/>
                    <a:pt x="1872343" y="1393371"/>
                  </a:cubicBezTo>
                  <a:cubicBezTo>
                    <a:pt x="1886857" y="1429657"/>
                    <a:pt x="1883229" y="1471386"/>
                    <a:pt x="1872343" y="1524000"/>
                  </a:cubicBezTo>
                  <a:cubicBezTo>
                    <a:pt x="1861457" y="1576614"/>
                    <a:pt x="1865086" y="1638300"/>
                    <a:pt x="1807029" y="1709057"/>
                  </a:cubicBezTo>
                  <a:cubicBezTo>
                    <a:pt x="1748972" y="1779814"/>
                    <a:pt x="1589314" y="1890486"/>
                    <a:pt x="1524000" y="1948543"/>
                  </a:cubicBezTo>
                  <a:cubicBezTo>
                    <a:pt x="1458686" y="2006600"/>
                    <a:pt x="1458686" y="2022929"/>
                    <a:pt x="1415143" y="2057400"/>
                  </a:cubicBezTo>
                  <a:cubicBezTo>
                    <a:pt x="1371600" y="2091871"/>
                    <a:pt x="1262743" y="2155371"/>
                    <a:pt x="1262743" y="2155371"/>
                  </a:cubicBezTo>
                  <a:lnTo>
                    <a:pt x="1110343" y="2253343"/>
                  </a:ln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3331029" y="3102429"/>
              <a:ext cx="1028700" cy="2209800"/>
            </a:xfrm>
            <a:custGeom>
              <a:avLst/>
              <a:gdLst>
                <a:gd name="connsiteX0" fmla="*/ 0 w 1028700"/>
                <a:gd name="connsiteY0" fmla="*/ 0 h 2209800"/>
                <a:gd name="connsiteX1" fmla="*/ 217714 w 1028700"/>
                <a:gd name="connsiteY1" fmla="*/ 65314 h 2209800"/>
                <a:gd name="connsiteX2" fmla="*/ 457200 w 1028700"/>
                <a:gd name="connsiteY2" fmla="*/ 239485 h 2209800"/>
                <a:gd name="connsiteX3" fmla="*/ 566057 w 1028700"/>
                <a:gd name="connsiteY3" fmla="*/ 533400 h 2209800"/>
                <a:gd name="connsiteX4" fmla="*/ 620485 w 1028700"/>
                <a:gd name="connsiteY4" fmla="*/ 805542 h 2209800"/>
                <a:gd name="connsiteX5" fmla="*/ 772885 w 1028700"/>
                <a:gd name="connsiteY5" fmla="*/ 1197428 h 2209800"/>
                <a:gd name="connsiteX6" fmla="*/ 783771 w 1028700"/>
                <a:gd name="connsiteY6" fmla="*/ 1273628 h 2209800"/>
                <a:gd name="connsiteX7" fmla="*/ 859971 w 1028700"/>
                <a:gd name="connsiteY7" fmla="*/ 1382485 h 2209800"/>
                <a:gd name="connsiteX8" fmla="*/ 870857 w 1028700"/>
                <a:gd name="connsiteY8" fmla="*/ 1415142 h 2209800"/>
                <a:gd name="connsiteX9" fmla="*/ 968828 w 1028700"/>
                <a:gd name="connsiteY9" fmla="*/ 1534885 h 2209800"/>
                <a:gd name="connsiteX10" fmla="*/ 1023257 w 1028700"/>
                <a:gd name="connsiteY10" fmla="*/ 1861457 h 2209800"/>
                <a:gd name="connsiteX11" fmla="*/ 1001485 w 1028700"/>
                <a:gd name="connsiteY11" fmla="*/ 2024742 h 2209800"/>
                <a:gd name="connsiteX12" fmla="*/ 914400 w 1028700"/>
                <a:gd name="connsiteY12" fmla="*/ 2166257 h 2209800"/>
                <a:gd name="connsiteX13" fmla="*/ 892628 w 1028700"/>
                <a:gd name="connsiteY13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8700" h="2209800">
                  <a:moveTo>
                    <a:pt x="0" y="0"/>
                  </a:moveTo>
                  <a:cubicBezTo>
                    <a:pt x="70757" y="12700"/>
                    <a:pt x="141514" y="25400"/>
                    <a:pt x="217714" y="65314"/>
                  </a:cubicBezTo>
                  <a:cubicBezTo>
                    <a:pt x="293914" y="105228"/>
                    <a:pt x="399143" y="161471"/>
                    <a:pt x="457200" y="239485"/>
                  </a:cubicBezTo>
                  <a:cubicBezTo>
                    <a:pt x="515257" y="317499"/>
                    <a:pt x="538843" y="439057"/>
                    <a:pt x="566057" y="533400"/>
                  </a:cubicBezTo>
                  <a:cubicBezTo>
                    <a:pt x="593271" y="627743"/>
                    <a:pt x="586014" y="694871"/>
                    <a:pt x="620485" y="805542"/>
                  </a:cubicBezTo>
                  <a:cubicBezTo>
                    <a:pt x="654956" y="916213"/>
                    <a:pt x="745671" y="1119414"/>
                    <a:pt x="772885" y="1197428"/>
                  </a:cubicBezTo>
                  <a:cubicBezTo>
                    <a:pt x="800099" y="1275442"/>
                    <a:pt x="769257" y="1242785"/>
                    <a:pt x="783771" y="1273628"/>
                  </a:cubicBezTo>
                  <a:cubicBezTo>
                    <a:pt x="798285" y="1304471"/>
                    <a:pt x="845457" y="1358899"/>
                    <a:pt x="859971" y="1382485"/>
                  </a:cubicBezTo>
                  <a:cubicBezTo>
                    <a:pt x="874485" y="1406071"/>
                    <a:pt x="852714" y="1389742"/>
                    <a:pt x="870857" y="1415142"/>
                  </a:cubicBezTo>
                  <a:cubicBezTo>
                    <a:pt x="889000" y="1440542"/>
                    <a:pt x="943428" y="1460499"/>
                    <a:pt x="968828" y="1534885"/>
                  </a:cubicBezTo>
                  <a:cubicBezTo>
                    <a:pt x="994228" y="1609271"/>
                    <a:pt x="1017814" y="1779814"/>
                    <a:pt x="1023257" y="1861457"/>
                  </a:cubicBezTo>
                  <a:cubicBezTo>
                    <a:pt x="1028700" y="1943100"/>
                    <a:pt x="1019628" y="1973942"/>
                    <a:pt x="1001485" y="2024742"/>
                  </a:cubicBezTo>
                  <a:cubicBezTo>
                    <a:pt x="983342" y="2075542"/>
                    <a:pt x="932543" y="2135414"/>
                    <a:pt x="914400" y="2166257"/>
                  </a:cubicBezTo>
                  <a:cubicBezTo>
                    <a:pt x="896257" y="2197100"/>
                    <a:pt x="894442" y="2203450"/>
                    <a:pt x="892628" y="2209800"/>
                  </a:cubicBezTo>
                </a:path>
              </a:pathLst>
            </a:cu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01120" y="40386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12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01120" y="35814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4800" y="4572000"/>
              <a:ext cx="341760" cy="276999"/>
            </a:xfrm>
            <a:prstGeom prst="rect">
              <a:avLst/>
            </a:prstGeom>
            <a:solidFill>
              <a:srgbClr val="0066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14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396343" y="2873829"/>
              <a:ext cx="2677886" cy="968828"/>
            </a:xfrm>
            <a:custGeom>
              <a:avLst/>
              <a:gdLst>
                <a:gd name="connsiteX0" fmla="*/ 0 w 2677886"/>
                <a:gd name="connsiteY0" fmla="*/ 0 h 968828"/>
                <a:gd name="connsiteX1" fmla="*/ 152400 w 2677886"/>
                <a:gd name="connsiteY1" fmla="*/ 21771 h 968828"/>
                <a:gd name="connsiteX2" fmla="*/ 315686 w 2677886"/>
                <a:gd name="connsiteY2" fmla="*/ 65314 h 968828"/>
                <a:gd name="connsiteX3" fmla="*/ 468086 w 2677886"/>
                <a:gd name="connsiteY3" fmla="*/ 97971 h 968828"/>
                <a:gd name="connsiteX4" fmla="*/ 653143 w 2677886"/>
                <a:gd name="connsiteY4" fmla="*/ 130628 h 968828"/>
                <a:gd name="connsiteX5" fmla="*/ 827314 w 2677886"/>
                <a:gd name="connsiteY5" fmla="*/ 217714 h 968828"/>
                <a:gd name="connsiteX6" fmla="*/ 925286 w 2677886"/>
                <a:gd name="connsiteY6" fmla="*/ 326571 h 968828"/>
                <a:gd name="connsiteX7" fmla="*/ 1001486 w 2677886"/>
                <a:gd name="connsiteY7" fmla="*/ 446314 h 968828"/>
                <a:gd name="connsiteX8" fmla="*/ 1066800 w 2677886"/>
                <a:gd name="connsiteY8" fmla="*/ 511628 h 968828"/>
                <a:gd name="connsiteX9" fmla="*/ 1284514 w 2677886"/>
                <a:gd name="connsiteY9" fmla="*/ 620485 h 968828"/>
                <a:gd name="connsiteX10" fmla="*/ 1480457 w 2677886"/>
                <a:gd name="connsiteY10" fmla="*/ 674914 h 968828"/>
                <a:gd name="connsiteX11" fmla="*/ 1894114 w 2677886"/>
                <a:gd name="connsiteY11" fmla="*/ 827314 h 968828"/>
                <a:gd name="connsiteX12" fmla="*/ 2024743 w 2677886"/>
                <a:gd name="connsiteY12" fmla="*/ 859971 h 968828"/>
                <a:gd name="connsiteX13" fmla="*/ 2133600 w 2677886"/>
                <a:gd name="connsiteY13" fmla="*/ 936171 h 968828"/>
                <a:gd name="connsiteX14" fmla="*/ 2677886 w 2677886"/>
                <a:gd name="connsiteY14" fmla="*/ 968828 h 968828"/>
                <a:gd name="connsiteX15" fmla="*/ 2677886 w 2677886"/>
                <a:gd name="connsiteY15" fmla="*/ 968828 h 96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7886" h="968828">
                  <a:moveTo>
                    <a:pt x="0" y="0"/>
                  </a:moveTo>
                  <a:cubicBezTo>
                    <a:pt x="49893" y="5442"/>
                    <a:pt x="99786" y="10885"/>
                    <a:pt x="152400" y="21771"/>
                  </a:cubicBezTo>
                  <a:cubicBezTo>
                    <a:pt x="205014" y="32657"/>
                    <a:pt x="263072" y="52614"/>
                    <a:pt x="315686" y="65314"/>
                  </a:cubicBezTo>
                  <a:cubicBezTo>
                    <a:pt x="368300" y="78014"/>
                    <a:pt x="411843" y="87085"/>
                    <a:pt x="468086" y="97971"/>
                  </a:cubicBezTo>
                  <a:cubicBezTo>
                    <a:pt x="524329" y="108857"/>
                    <a:pt x="593272" y="110671"/>
                    <a:pt x="653143" y="130628"/>
                  </a:cubicBezTo>
                  <a:cubicBezTo>
                    <a:pt x="713014" y="150585"/>
                    <a:pt x="781957" y="185057"/>
                    <a:pt x="827314" y="217714"/>
                  </a:cubicBezTo>
                  <a:cubicBezTo>
                    <a:pt x="872671" y="250371"/>
                    <a:pt x="896257" y="288471"/>
                    <a:pt x="925286" y="326571"/>
                  </a:cubicBezTo>
                  <a:cubicBezTo>
                    <a:pt x="954315" y="364671"/>
                    <a:pt x="977900" y="415471"/>
                    <a:pt x="1001486" y="446314"/>
                  </a:cubicBezTo>
                  <a:cubicBezTo>
                    <a:pt x="1025072" y="477157"/>
                    <a:pt x="1019629" y="482600"/>
                    <a:pt x="1066800" y="511628"/>
                  </a:cubicBezTo>
                  <a:cubicBezTo>
                    <a:pt x="1113971" y="540656"/>
                    <a:pt x="1215571" y="593271"/>
                    <a:pt x="1284514" y="620485"/>
                  </a:cubicBezTo>
                  <a:cubicBezTo>
                    <a:pt x="1353457" y="647699"/>
                    <a:pt x="1378857" y="640443"/>
                    <a:pt x="1480457" y="674914"/>
                  </a:cubicBezTo>
                  <a:cubicBezTo>
                    <a:pt x="1582057" y="709385"/>
                    <a:pt x="1803400" y="796471"/>
                    <a:pt x="1894114" y="827314"/>
                  </a:cubicBezTo>
                  <a:cubicBezTo>
                    <a:pt x="1984828" y="858157"/>
                    <a:pt x="1984829" y="841828"/>
                    <a:pt x="2024743" y="859971"/>
                  </a:cubicBezTo>
                  <a:cubicBezTo>
                    <a:pt x="2064657" y="878114"/>
                    <a:pt x="2024743" y="918028"/>
                    <a:pt x="2133600" y="936171"/>
                  </a:cubicBezTo>
                  <a:cubicBezTo>
                    <a:pt x="2242457" y="954314"/>
                    <a:pt x="2677886" y="968828"/>
                    <a:pt x="2677886" y="968828"/>
                  </a:cubicBezTo>
                  <a:lnTo>
                    <a:pt x="2677886" y="968828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08786" y="3152001"/>
              <a:ext cx="263214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61962"/>
            <a:ext cx="76200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3488871" y="2590800"/>
            <a:ext cx="2166257" cy="2068286"/>
            <a:chOff x="3483429" y="2590800"/>
            <a:chExt cx="2166257" cy="2068286"/>
          </a:xfrm>
        </p:grpSpPr>
        <p:sp>
          <p:nvSpPr>
            <p:cNvPr id="14" name="Freeform 13"/>
            <p:cNvSpPr/>
            <p:nvPr/>
          </p:nvSpPr>
          <p:spPr>
            <a:xfrm>
              <a:off x="3494314" y="2955471"/>
              <a:ext cx="1061358" cy="1649186"/>
            </a:xfrm>
            <a:custGeom>
              <a:avLst/>
              <a:gdLst>
                <a:gd name="connsiteX0" fmla="*/ 0 w 1061358"/>
                <a:gd name="connsiteY0" fmla="*/ 5443 h 1649186"/>
                <a:gd name="connsiteX1" fmla="*/ 195943 w 1061358"/>
                <a:gd name="connsiteY1" fmla="*/ 5443 h 1649186"/>
                <a:gd name="connsiteX2" fmla="*/ 391886 w 1061358"/>
                <a:gd name="connsiteY2" fmla="*/ 38100 h 1649186"/>
                <a:gd name="connsiteX3" fmla="*/ 674915 w 1061358"/>
                <a:gd name="connsiteY3" fmla="*/ 136072 h 1649186"/>
                <a:gd name="connsiteX4" fmla="*/ 805543 w 1061358"/>
                <a:gd name="connsiteY4" fmla="*/ 299358 h 1649186"/>
                <a:gd name="connsiteX5" fmla="*/ 936172 w 1061358"/>
                <a:gd name="connsiteY5" fmla="*/ 495300 h 1649186"/>
                <a:gd name="connsiteX6" fmla="*/ 1001486 w 1061358"/>
                <a:gd name="connsiteY6" fmla="*/ 571500 h 1649186"/>
                <a:gd name="connsiteX7" fmla="*/ 1055915 w 1061358"/>
                <a:gd name="connsiteY7" fmla="*/ 691243 h 1649186"/>
                <a:gd name="connsiteX8" fmla="*/ 1034143 w 1061358"/>
                <a:gd name="connsiteY8" fmla="*/ 789215 h 1649186"/>
                <a:gd name="connsiteX9" fmla="*/ 925286 w 1061358"/>
                <a:gd name="connsiteY9" fmla="*/ 930729 h 1649186"/>
                <a:gd name="connsiteX10" fmla="*/ 859972 w 1061358"/>
                <a:gd name="connsiteY10" fmla="*/ 1039586 h 1649186"/>
                <a:gd name="connsiteX11" fmla="*/ 794657 w 1061358"/>
                <a:gd name="connsiteY11" fmla="*/ 1083129 h 1649186"/>
                <a:gd name="connsiteX12" fmla="*/ 718457 w 1061358"/>
                <a:gd name="connsiteY12" fmla="*/ 1235529 h 1649186"/>
                <a:gd name="connsiteX13" fmla="*/ 598715 w 1061358"/>
                <a:gd name="connsiteY13" fmla="*/ 1529443 h 1649186"/>
                <a:gd name="connsiteX14" fmla="*/ 468086 w 1061358"/>
                <a:gd name="connsiteY14" fmla="*/ 1649186 h 1649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1358" h="1649186">
                  <a:moveTo>
                    <a:pt x="0" y="5443"/>
                  </a:moveTo>
                  <a:cubicBezTo>
                    <a:pt x="65314" y="2721"/>
                    <a:pt x="130629" y="0"/>
                    <a:pt x="195943" y="5443"/>
                  </a:cubicBezTo>
                  <a:cubicBezTo>
                    <a:pt x="261257" y="10886"/>
                    <a:pt x="312057" y="16329"/>
                    <a:pt x="391886" y="38100"/>
                  </a:cubicBezTo>
                  <a:cubicBezTo>
                    <a:pt x="471715" y="59872"/>
                    <a:pt x="605972" y="92529"/>
                    <a:pt x="674915" y="136072"/>
                  </a:cubicBezTo>
                  <a:cubicBezTo>
                    <a:pt x="743858" y="179615"/>
                    <a:pt x="762000" y="239487"/>
                    <a:pt x="805543" y="299358"/>
                  </a:cubicBezTo>
                  <a:cubicBezTo>
                    <a:pt x="849086" y="359229"/>
                    <a:pt x="903515" y="449943"/>
                    <a:pt x="936172" y="495300"/>
                  </a:cubicBezTo>
                  <a:cubicBezTo>
                    <a:pt x="968829" y="540657"/>
                    <a:pt x="981529" y="538843"/>
                    <a:pt x="1001486" y="571500"/>
                  </a:cubicBezTo>
                  <a:cubicBezTo>
                    <a:pt x="1021443" y="604157"/>
                    <a:pt x="1050472" y="654957"/>
                    <a:pt x="1055915" y="691243"/>
                  </a:cubicBezTo>
                  <a:cubicBezTo>
                    <a:pt x="1061358" y="727529"/>
                    <a:pt x="1055914" y="749301"/>
                    <a:pt x="1034143" y="789215"/>
                  </a:cubicBezTo>
                  <a:cubicBezTo>
                    <a:pt x="1012372" y="829129"/>
                    <a:pt x="954314" y="889001"/>
                    <a:pt x="925286" y="930729"/>
                  </a:cubicBezTo>
                  <a:cubicBezTo>
                    <a:pt x="896258" y="972457"/>
                    <a:pt x="881743" y="1014186"/>
                    <a:pt x="859972" y="1039586"/>
                  </a:cubicBezTo>
                  <a:cubicBezTo>
                    <a:pt x="838201" y="1064986"/>
                    <a:pt x="818243" y="1050472"/>
                    <a:pt x="794657" y="1083129"/>
                  </a:cubicBezTo>
                  <a:cubicBezTo>
                    <a:pt x="771071" y="1115786"/>
                    <a:pt x="751114" y="1161143"/>
                    <a:pt x="718457" y="1235529"/>
                  </a:cubicBezTo>
                  <a:cubicBezTo>
                    <a:pt x="685800" y="1309915"/>
                    <a:pt x="640444" y="1460500"/>
                    <a:pt x="598715" y="1529443"/>
                  </a:cubicBezTo>
                  <a:cubicBezTo>
                    <a:pt x="556986" y="1598386"/>
                    <a:pt x="512536" y="1623786"/>
                    <a:pt x="468086" y="1649186"/>
                  </a:cubicBezTo>
                </a:path>
              </a:pathLst>
            </a:cu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4314" y="2848429"/>
              <a:ext cx="1322615" cy="1810657"/>
            </a:xfrm>
            <a:custGeom>
              <a:avLst/>
              <a:gdLst>
                <a:gd name="connsiteX0" fmla="*/ 0 w 1322615"/>
                <a:gd name="connsiteY0" fmla="*/ 36285 h 1810657"/>
                <a:gd name="connsiteX1" fmla="*/ 108857 w 1322615"/>
                <a:gd name="connsiteY1" fmla="*/ 3628 h 1810657"/>
                <a:gd name="connsiteX2" fmla="*/ 304800 w 1322615"/>
                <a:gd name="connsiteY2" fmla="*/ 14514 h 1810657"/>
                <a:gd name="connsiteX3" fmla="*/ 533400 w 1322615"/>
                <a:gd name="connsiteY3" fmla="*/ 47171 h 1810657"/>
                <a:gd name="connsiteX4" fmla="*/ 696686 w 1322615"/>
                <a:gd name="connsiteY4" fmla="*/ 112485 h 1810657"/>
                <a:gd name="connsiteX5" fmla="*/ 838200 w 1322615"/>
                <a:gd name="connsiteY5" fmla="*/ 210457 h 1810657"/>
                <a:gd name="connsiteX6" fmla="*/ 914400 w 1322615"/>
                <a:gd name="connsiteY6" fmla="*/ 351971 h 1810657"/>
                <a:gd name="connsiteX7" fmla="*/ 1001486 w 1322615"/>
                <a:gd name="connsiteY7" fmla="*/ 460828 h 1810657"/>
                <a:gd name="connsiteX8" fmla="*/ 1099457 w 1322615"/>
                <a:gd name="connsiteY8" fmla="*/ 526142 h 1810657"/>
                <a:gd name="connsiteX9" fmla="*/ 1197429 w 1322615"/>
                <a:gd name="connsiteY9" fmla="*/ 591457 h 1810657"/>
                <a:gd name="connsiteX10" fmla="*/ 1262743 w 1322615"/>
                <a:gd name="connsiteY10" fmla="*/ 667657 h 1810657"/>
                <a:gd name="connsiteX11" fmla="*/ 1317172 w 1322615"/>
                <a:gd name="connsiteY11" fmla="*/ 765628 h 1810657"/>
                <a:gd name="connsiteX12" fmla="*/ 1295400 w 1322615"/>
                <a:gd name="connsiteY12" fmla="*/ 918028 h 1810657"/>
                <a:gd name="connsiteX13" fmla="*/ 1251857 w 1322615"/>
                <a:gd name="connsiteY13" fmla="*/ 1026885 h 1810657"/>
                <a:gd name="connsiteX14" fmla="*/ 1143000 w 1322615"/>
                <a:gd name="connsiteY14" fmla="*/ 1124857 h 1810657"/>
                <a:gd name="connsiteX15" fmla="*/ 1045029 w 1322615"/>
                <a:gd name="connsiteY15" fmla="*/ 1222828 h 1810657"/>
                <a:gd name="connsiteX16" fmla="*/ 979715 w 1322615"/>
                <a:gd name="connsiteY16" fmla="*/ 1353457 h 1810657"/>
                <a:gd name="connsiteX17" fmla="*/ 947057 w 1322615"/>
                <a:gd name="connsiteY17" fmla="*/ 1494971 h 1810657"/>
                <a:gd name="connsiteX18" fmla="*/ 947057 w 1322615"/>
                <a:gd name="connsiteY18" fmla="*/ 1636485 h 1810657"/>
                <a:gd name="connsiteX19" fmla="*/ 947057 w 1322615"/>
                <a:gd name="connsiteY19" fmla="*/ 1712685 h 1810657"/>
                <a:gd name="connsiteX20" fmla="*/ 925286 w 1322615"/>
                <a:gd name="connsiteY20" fmla="*/ 1810657 h 1810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22615" h="1810657">
                  <a:moveTo>
                    <a:pt x="0" y="36285"/>
                  </a:moveTo>
                  <a:cubicBezTo>
                    <a:pt x="29028" y="21770"/>
                    <a:pt x="58057" y="7256"/>
                    <a:pt x="108857" y="3628"/>
                  </a:cubicBezTo>
                  <a:cubicBezTo>
                    <a:pt x="159657" y="0"/>
                    <a:pt x="234043" y="7257"/>
                    <a:pt x="304800" y="14514"/>
                  </a:cubicBezTo>
                  <a:cubicBezTo>
                    <a:pt x="375557" y="21771"/>
                    <a:pt x="468086" y="30843"/>
                    <a:pt x="533400" y="47171"/>
                  </a:cubicBezTo>
                  <a:cubicBezTo>
                    <a:pt x="598714" y="63499"/>
                    <a:pt x="645886" y="85271"/>
                    <a:pt x="696686" y="112485"/>
                  </a:cubicBezTo>
                  <a:cubicBezTo>
                    <a:pt x="747486" y="139699"/>
                    <a:pt x="801914" y="170543"/>
                    <a:pt x="838200" y="210457"/>
                  </a:cubicBezTo>
                  <a:cubicBezTo>
                    <a:pt x="874486" y="250371"/>
                    <a:pt x="887186" y="310243"/>
                    <a:pt x="914400" y="351971"/>
                  </a:cubicBezTo>
                  <a:cubicBezTo>
                    <a:pt x="941614" y="393699"/>
                    <a:pt x="970643" y="431800"/>
                    <a:pt x="1001486" y="460828"/>
                  </a:cubicBezTo>
                  <a:cubicBezTo>
                    <a:pt x="1032329" y="489857"/>
                    <a:pt x="1099457" y="526142"/>
                    <a:pt x="1099457" y="526142"/>
                  </a:cubicBezTo>
                  <a:cubicBezTo>
                    <a:pt x="1132114" y="547913"/>
                    <a:pt x="1170215" y="567871"/>
                    <a:pt x="1197429" y="591457"/>
                  </a:cubicBezTo>
                  <a:cubicBezTo>
                    <a:pt x="1224643" y="615043"/>
                    <a:pt x="1242786" y="638629"/>
                    <a:pt x="1262743" y="667657"/>
                  </a:cubicBezTo>
                  <a:cubicBezTo>
                    <a:pt x="1282700" y="696686"/>
                    <a:pt x="1311729" y="723899"/>
                    <a:pt x="1317172" y="765628"/>
                  </a:cubicBezTo>
                  <a:cubicBezTo>
                    <a:pt x="1322615" y="807357"/>
                    <a:pt x="1306286" y="874485"/>
                    <a:pt x="1295400" y="918028"/>
                  </a:cubicBezTo>
                  <a:cubicBezTo>
                    <a:pt x="1284514" y="961571"/>
                    <a:pt x="1277257" y="992414"/>
                    <a:pt x="1251857" y="1026885"/>
                  </a:cubicBezTo>
                  <a:cubicBezTo>
                    <a:pt x="1226457" y="1061356"/>
                    <a:pt x="1177471" y="1092200"/>
                    <a:pt x="1143000" y="1124857"/>
                  </a:cubicBezTo>
                  <a:cubicBezTo>
                    <a:pt x="1108529" y="1157514"/>
                    <a:pt x="1072243" y="1184728"/>
                    <a:pt x="1045029" y="1222828"/>
                  </a:cubicBezTo>
                  <a:cubicBezTo>
                    <a:pt x="1017815" y="1260928"/>
                    <a:pt x="996044" y="1308100"/>
                    <a:pt x="979715" y="1353457"/>
                  </a:cubicBezTo>
                  <a:cubicBezTo>
                    <a:pt x="963386" y="1398814"/>
                    <a:pt x="952500" y="1447800"/>
                    <a:pt x="947057" y="1494971"/>
                  </a:cubicBezTo>
                  <a:cubicBezTo>
                    <a:pt x="941614" y="1542142"/>
                    <a:pt x="947057" y="1636485"/>
                    <a:pt x="947057" y="1636485"/>
                  </a:cubicBezTo>
                  <a:cubicBezTo>
                    <a:pt x="947057" y="1672771"/>
                    <a:pt x="950686" y="1683656"/>
                    <a:pt x="947057" y="1712685"/>
                  </a:cubicBezTo>
                  <a:cubicBezTo>
                    <a:pt x="943429" y="1741714"/>
                    <a:pt x="934357" y="1776185"/>
                    <a:pt x="925286" y="1810657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494314" y="2717801"/>
              <a:ext cx="2024743" cy="1571170"/>
            </a:xfrm>
            <a:custGeom>
              <a:avLst/>
              <a:gdLst>
                <a:gd name="connsiteX0" fmla="*/ 0 w 2024743"/>
                <a:gd name="connsiteY0" fmla="*/ 58056 h 1571170"/>
                <a:gd name="connsiteX1" fmla="*/ 152400 w 2024743"/>
                <a:gd name="connsiteY1" fmla="*/ 3628 h 1571170"/>
                <a:gd name="connsiteX2" fmla="*/ 337457 w 2024743"/>
                <a:gd name="connsiteY2" fmla="*/ 36285 h 1571170"/>
                <a:gd name="connsiteX3" fmla="*/ 566057 w 2024743"/>
                <a:gd name="connsiteY3" fmla="*/ 68942 h 1571170"/>
                <a:gd name="connsiteX4" fmla="*/ 827315 w 2024743"/>
                <a:gd name="connsiteY4" fmla="*/ 177799 h 1571170"/>
                <a:gd name="connsiteX5" fmla="*/ 936172 w 2024743"/>
                <a:gd name="connsiteY5" fmla="*/ 308428 h 1571170"/>
                <a:gd name="connsiteX6" fmla="*/ 1045029 w 2024743"/>
                <a:gd name="connsiteY6" fmla="*/ 428170 h 1571170"/>
                <a:gd name="connsiteX7" fmla="*/ 1208315 w 2024743"/>
                <a:gd name="connsiteY7" fmla="*/ 537028 h 1571170"/>
                <a:gd name="connsiteX8" fmla="*/ 1338943 w 2024743"/>
                <a:gd name="connsiteY8" fmla="*/ 602342 h 1571170"/>
                <a:gd name="connsiteX9" fmla="*/ 1447800 w 2024743"/>
                <a:gd name="connsiteY9" fmla="*/ 667656 h 1571170"/>
                <a:gd name="connsiteX10" fmla="*/ 1556657 w 2024743"/>
                <a:gd name="connsiteY10" fmla="*/ 885370 h 1571170"/>
                <a:gd name="connsiteX11" fmla="*/ 1578429 w 2024743"/>
                <a:gd name="connsiteY11" fmla="*/ 1059542 h 1571170"/>
                <a:gd name="connsiteX12" fmla="*/ 1676400 w 2024743"/>
                <a:gd name="connsiteY12" fmla="*/ 1244599 h 1571170"/>
                <a:gd name="connsiteX13" fmla="*/ 1796143 w 2024743"/>
                <a:gd name="connsiteY13" fmla="*/ 1364342 h 1571170"/>
                <a:gd name="connsiteX14" fmla="*/ 1883229 w 2024743"/>
                <a:gd name="connsiteY14" fmla="*/ 1473199 h 1571170"/>
                <a:gd name="connsiteX15" fmla="*/ 2024743 w 2024743"/>
                <a:gd name="connsiteY15" fmla="*/ 1571170 h 157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24743" h="1571170">
                  <a:moveTo>
                    <a:pt x="0" y="58056"/>
                  </a:moveTo>
                  <a:cubicBezTo>
                    <a:pt x="48078" y="32656"/>
                    <a:pt x="96157" y="7257"/>
                    <a:pt x="152400" y="3628"/>
                  </a:cubicBezTo>
                  <a:cubicBezTo>
                    <a:pt x="208643" y="0"/>
                    <a:pt x="268514" y="25399"/>
                    <a:pt x="337457" y="36285"/>
                  </a:cubicBezTo>
                  <a:cubicBezTo>
                    <a:pt x="406400" y="47171"/>
                    <a:pt x="484414" y="45356"/>
                    <a:pt x="566057" y="68942"/>
                  </a:cubicBezTo>
                  <a:cubicBezTo>
                    <a:pt x="647700" y="92528"/>
                    <a:pt x="765629" y="137885"/>
                    <a:pt x="827315" y="177799"/>
                  </a:cubicBezTo>
                  <a:cubicBezTo>
                    <a:pt x="889001" y="217713"/>
                    <a:pt x="899886" y="266700"/>
                    <a:pt x="936172" y="308428"/>
                  </a:cubicBezTo>
                  <a:cubicBezTo>
                    <a:pt x="972458" y="350156"/>
                    <a:pt x="999672" y="390070"/>
                    <a:pt x="1045029" y="428170"/>
                  </a:cubicBezTo>
                  <a:cubicBezTo>
                    <a:pt x="1090386" y="466270"/>
                    <a:pt x="1159329" y="507999"/>
                    <a:pt x="1208315" y="537028"/>
                  </a:cubicBezTo>
                  <a:cubicBezTo>
                    <a:pt x="1257301" y="566057"/>
                    <a:pt x="1299029" y="580571"/>
                    <a:pt x="1338943" y="602342"/>
                  </a:cubicBezTo>
                  <a:cubicBezTo>
                    <a:pt x="1378857" y="624113"/>
                    <a:pt x="1411514" y="620485"/>
                    <a:pt x="1447800" y="667656"/>
                  </a:cubicBezTo>
                  <a:cubicBezTo>
                    <a:pt x="1484086" y="714827"/>
                    <a:pt x="1534886" y="820056"/>
                    <a:pt x="1556657" y="885370"/>
                  </a:cubicBezTo>
                  <a:cubicBezTo>
                    <a:pt x="1578428" y="950684"/>
                    <a:pt x="1558472" y="999671"/>
                    <a:pt x="1578429" y="1059542"/>
                  </a:cubicBezTo>
                  <a:cubicBezTo>
                    <a:pt x="1598386" y="1119413"/>
                    <a:pt x="1640114" y="1193799"/>
                    <a:pt x="1676400" y="1244599"/>
                  </a:cubicBezTo>
                  <a:cubicBezTo>
                    <a:pt x="1712686" y="1295399"/>
                    <a:pt x="1761672" y="1326242"/>
                    <a:pt x="1796143" y="1364342"/>
                  </a:cubicBezTo>
                  <a:cubicBezTo>
                    <a:pt x="1830615" y="1402442"/>
                    <a:pt x="1845129" y="1438728"/>
                    <a:pt x="1883229" y="1473199"/>
                  </a:cubicBezTo>
                  <a:cubicBezTo>
                    <a:pt x="1921329" y="1507670"/>
                    <a:pt x="1973036" y="1539420"/>
                    <a:pt x="2024743" y="157117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483429" y="2590800"/>
              <a:ext cx="2166257" cy="1208314"/>
            </a:xfrm>
            <a:custGeom>
              <a:avLst/>
              <a:gdLst>
                <a:gd name="connsiteX0" fmla="*/ 0 w 2166257"/>
                <a:gd name="connsiteY0" fmla="*/ 54429 h 1208314"/>
                <a:gd name="connsiteX1" fmla="*/ 119742 w 2166257"/>
                <a:gd name="connsiteY1" fmla="*/ 0 h 1208314"/>
                <a:gd name="connsiteX2" fmla="*/ 272142 w 2166257"/>
                <a:gd name="connsiteY2" fmla="*/ 0 h 1208314"/>
                <a:gd name="connsiteX3" fmla="*/ 533400 w 2166257"/>
                <a:gd name="connsiteY3" fmla="*/ 76200 h 1208314"/>
                <a:gd name="connsiteX4" fmla="*/ 838200 w 2166257"/>
                <a:gd name="connsiteY4" fmla="*/ 185057 h 1208314"/>
                <a:gd name="connsiteX5" fmla="*/ 1045028 w 2166257"/>
                <a:gd name="connsiteY5" fmla="*/ 348343 h 1208314"/>
                <a:gd name="connsiteX6" fmla="*/ 1251857 w 2166257"/>
                <a:gd name="connsiteY6" fmla="*/ 489857 h 1208314"/>
                <a:gd name="connsiteX7" fmla="*/ 1393371 w 2166257"/>
                <a:gd name="connsiteY7" fmla="*/ 576943 h 1208314"/>
                <a:gd name="connsiteX8" fmla="*/ 1534885 w 2166257"/>
                <a:gd name="connsiteY8" fmla="*/ 653143 h 1208314"/>
                <a:gd name="connsiteX9" fmla="*/ 1654628 w 2166257"/>
                <a:gd name="connsiteY9" fmla="*/ 772886 h 1208314"/>
                <a:gd name="connsiteX10" fmla="*/ 1796142 w 2166257"/>
                <a:gd name="connsiteY10" fmla="*/ 1001486 h 1208314"/>
                <a:gd name="connsiteX11" fmla="*/ 1905000 w 2166257"/>
                <a:gd name="connsiteY11" fmla="*/ 1110343 h 1208314"/>
                <a:gd name="connsiteX12" fmla="*/ 2013857 w 2166257"/>
                <a:gd name="connsiteY12" fmla="*/ 1186543 h 1208314"/>
                <a:gd name="connsiteX13" fmla="*/ 2166257 w 2166257"/>
                <a:gd name="connsiteY13" fmla="*/ 1208314 h 120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6257" h="1208314">
                  <a:moveTo>
                    <a:pt x="0" y="54429"/>
                  </a:moveTo>
                  <a:lnTo>
                    <a:pt x="119742" y="0"/>
                  </a:lnTo>
                  <a:lnTo>
                    <a:pt x="272142" y="0"/>
                  </a:lnTo>
                  <a:lnTo>
                    <a:pt x="533400" y="76200"/>
                  </a:lnTo>
                  <a:lnTo>
                    <a:pt x="838200" y="185057"/>
                  </a:lnTo>
                  <a:lnTo>
                    <a:pt x="1045028" y="348343"/>
                  </a:lnTo>
                  <a:lnTo>
                    <a:pt x="1251857" y="489857"/>
                  </a:lnTo>
                  <a:lnTo>
                    <a:pt x="1393371" y="576943"/>
                  </a:lnTo>
                  <a:lnTo>
                    <a:pt x="1534885" y="653143"/>
                  </a:lnTo>
                  <a:lnTo>
                    <a:pt x="1654628" y="772886"/>
                  </a:lnTo>
                  <a:lnTo>
                    <a:pt x="1796142" y="1001486"/>
                  </a:lnTo>
                  <a:lnTo>
                    <a:pt x="1905000" y="1110343"/>
                  </a:lnTo>
                  <a:lnTo>
                    <a:pt x="2013857" y="1186543"/>
                  </a:lnTo>
                  <a:lnTo>
                    <a:pt x="2166257" y="120831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40393" y="2743200"/>
              <a:ext cx="263214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8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3152001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10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3733800"/>
              <a:ext cx="341760" cy="276999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12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38600" y="4114800"/>
              <a:ext cx="341760" cy="276999"/>
            </a:xfrm>
            <a:prstGeom prst="rect">
              <a:avLst/>
            </a:prstGeom>
            <a:solidFill>
              <a:srgbClr val="006600"/>
            </a:solidFill>
            <a:effectLst>
              <a:outerShdw blurRad="50800" dist="50800" dir="5400000" algn="ctr" rotWithShape="0">
                <a:srgbClr val="000000">
                  <a:alpha val="97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14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4074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84074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" y="3733800"/>
            <a:ext cx="41910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612571" y="2296886"/>
            <a:ext cx="326572" cy="163285"/>
          </a:xfrm>
          <a:custGeom>
            <a:avLst/>
            <a:gdLst>
              <a:gd name="connsiteX0" fmla="*/ 0 w 326572"/>
              <a:gd name="connsiteY0" fmla="*/ 0 h 163285"/>
              <a:gd name="connsiteX1" fmla="*/ 293915 w 326572"/>
              <a:gd name="connsiteY1" fmla="*/ 0 h 163285"/>
              <a:gd name="connsiteX2" fmla="*/ 315686 w 326572"/>
              <a:gd name="connsiteY2" fmla="*/ 21771 h 163285"/>
              <a:gd name="connsiteX3" fmla="*/ 326572 w 326572"/>
              <a:gd name="connsiteY3" fmla="*/ 65314 h 163285"/>
              <a:gd name="connsiteX4" fmla="*/ 326572 w 326572"/>
              <a:gd name="connsiteY4" fmla="*/ 163285 h 163285"/>
              <a:gd name="connsiteX5" fmla="*/ 0 w 326572"/>
              <a:gd name="connsiteY5" fmla="*/ 163285 h 163285"/>
              <a:gd name="connsiteX6" fmla="*/ 0 w 326572"/>
              <a:gd name="connsiteY6" fmla="*/ 0 h 16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572" h="163285">
                <a:moveTo>
                  <a:pt x="0" y="0"/>
                </a:moveTo>
                <a:lnTo>
                  <a:pt x="293915" y="0"/>
                </a:lnTo>
                <a:lnTo>
                  <a:pt x="315686" y="21771"/>
                </a:lnTo>
                <a:lnTo>
                  <a:pt x="326572" y="65314"/>
                </a:lnTo>
                <a:lnTo>
                  <a:pt x="326572" y="163285"/>
                </a:lnTo>
                <a:lnTo>
                  <a:pt x="0" y="16328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781800" y="2286000"/>
            <a:ext cx="326572" cy="163285"/>
          </a:xfrm>
          <a:custGeom>
            <a:avLst/>
            <a:gdLst>
              <a:gd name="connsiteX0" fmla="*/ 0 w 326572"/>
              <a:gd name="connsiteY0" fmla="*/ 0 h 163285"/>
              <a:gd name="connsiteX1" fmla="*/ 293915 w 326572"/>
              <a:gd name="connsiteY1" fmla="*/ 0 h 163285"/>
              <a:gd name="connsiteX2" fmla="*/ 315686 w 326572"/>
              <a:gd name="connsiteY2" fmla="*/ 21771 h 163285"/>
              <a:gd name="connsiteX3" fmla="*/ 326572 w 326572"/>
              <a:gd name="connsiteY3" fmla="*/ 65314 h 163285"/>
              <a:gd name="connsiteX4" fmla="*/ 326572 w 326572"/>
              <a:gd name="connsiteY4" fmla="*/ 163285 h 163285"/>
              <a:gd name="connsiteX5" fmla="*/ 0 w 326572"/>
              <a:gd name="connsiteY5" fmla="*/ 163285 h 163285"/>
              <a:gd name="connsiteX6" fmla="*/ 0 w 326572"/>
              <a:gd name="connsiteY6" fmla="*/ 0 h 16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572" h="163285">
                <a:moveTo>
                  <a:pt x="0" y="0"/>
                </a:moveTo>
                <a:lnTo>
                  <a:pt x="293915" y="0"/>
                </a:lnTo>
                <a:lnTo>
                  <a:pt x="315686" y="21771"/>
                </a:lnTo>
                <a:lnTo>
                  <a:pt x="326572" y="65314"/>
                </a:lnTo>
                <a:lnTo>
                  <a:pt x="326572" y="163285"/>
                </a:lnTo>
                <a:lnTo>
                  <a:pt x="0" y="16328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3962400"/>
            <a:ext cx="3505200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50800" dir="5400000" algn="ctr" rotWithShape="0">
              <a:srgbClr val="000000">
                <a:alpha val="8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Upper Wind Anomaly in the region on June 6</a:t>
            </a:r>
            <a:r>
              <a:rPr lang="en-US" b="1" baseline="30000" dirty="0" smtClean="0"/>
              <a:t>th</a:t>
            </a:r>
            <a:r>
              <a:rPr lang="en-US" b="1" dirty="0" smtClean="0"/>
              <a:t> but moves away from the region for June 7</a:t>
            </a:r>
            <a:r>
              <a:rPr lang="en-US" b="1" baseline="30000" dirty="0" smtClean="0"/>
              <a:t>th</a:t>
            </a:r>
            <a:r>
              <a:rPr lang="en-US" b="1" dirty="0" smtClean="0"/>
              <a:t> event</a:t>
            </a:r>
            <a:endParaRPr lang="en-US" b="1" dirty="0"/>
          </a:p>
        </p:txBody>
      </p:sp>
      <p:sp>
        <p:nvSpPr>
          <p:cNvPr id="8" name="Notched Right Arrow 7"/>
          <p:cNvSpPr/>
          <p:nvPr/>
        </p:nvSpPr>
        <p:spPr>
          <a:xfrm rot="20204276">
            <a:off x="2920768" y="2175473"/>
            <a:ext cx="246049" cy="165173"/>
          </a:xfrm>
          <a:prstGeom prst="notchedRightArrow">
            <a:avLst/>
          </a:prstGeom>
          <a:solidFill>
            <a:srgbClr val="FF0000">
              <a:alpha val="5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/>
          <p:cNvSpPr/>
          <p:nvPr/>
        </p:nvSpPr>
        <p:spPr>
          <a:xfrm>
            <a:off x="7162800" y="2286000"/>
            <a:ext cx="381000" cy="143888"/>
          </a:xfrm>
          <a:prstGeom prst="notchedRightArrow">
            <a:avLst/>
          </a:prstGeom>
          <a:solidFill>
            <a:srgbClr val="FF0000">
              <a:alpha val="59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371600"/>
            <a:ext cx="8001000" cy="4495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Significant </a:t>
            </a:r>
            <a:r>
              <a:rPr lang="en-US" b="1" dirty="0" smtClean="0"/>
              <a:t>Wind </a:t>
            </a:r>
            <a:r>
              <a:rPr lang="en-US" b="1" dirty="0" smtClean="0"/>
              <a:t>events showed a good correlation with </a:t>
            </a:r>
            <a:r>
              <a:rPr lang="en-US" b="1" dirty="0" smtClean="0"/>
              <a:t>250mb &amp; 500mb magnitude wind anomalies compared to 850mb winds, </a:t>
            </a:r>
            <a:r>
              <a:rPr lang="en-US" b="1" dirty="0" smtClean="0"/>
              <a:t>mid-upper level </a:t>
            </a:r>
            <a:r>
              <a:rPr lang="en-US" b="1" dirty="0" smtClean="0"/>
              <a:t>wind speeds are key!  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667000"/>
            <a:ext cx="7035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 percentage of widespread severe wind events occurred </a:t>
            </a:r>
            <a:r>
              <a:rPr lang="en-US" b="1" dirty="0" smtClean="0"/>
              <a:t>with-in </a:t>
            </a:r>
            <a:r>
              <a:rPr lang="en-US" b="1" dirty="0" smtClean="0"/>
              <a:t>the</a:t>
            </a:r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8-12C </a:t>
            </a:r>
            <a:r>
              <a:rPr lang="en-US" b="1" dirty="0" smtClean="0"/>
              <a:t> </a:t>
            </a:r>
            <a:r>
              <a:rPr lang="en-US" b="1" dirty="0" smtClean="0"/>
              <a:t>700mb </a:t>
            </a:r>
            <a:r>
              <a:rPr lang="en-US" b="1" dirty="0" smtClean="0"/>
              <a:t>temp range(90% wind events), </a:t>
            </a:r>
            <a:r>
              <a:rPr lang="en-US" b="1" dirty="0" smtClean="0">
                <a:solidFill>
                  <a:srgbClr val="FF0000"/>
                </a:solidFill>
              </a:rPr>
              <a:t>6-12C</a:t>
            </a:r>
            <a:r>
              <a:rPr lang="en-US" b="1" dirty="0" smtClean="0"/>
              <a:t>  700mb temp range</a:t>
            </a:r>
          </a:p>
          <a:p>
            <a:r>
              <a:rPr lang="en-US" b="1" dirty="0" smtClean="0"/>
              <a:t>for severe hail events (meeting criteria)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517879" y="152400"/>
            <a:ext cx="4108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37338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Just knowing that there is a Mid or Upper level wind anomaly present, and in </a:t>
            </a:r>
          </a:p>
          <a:p>
            <a:r>
              <a:rPr lang="en-US" b="1" dirty="0" smtClean="0"/>
              <a:t>the favored 700mb temp ranges gives us a good first guess for severe </a:t>
            </a:r>
            <a:r>
              <a:rPr lang="en-US" b="1" dirty="0" smtClean="0"/>
              <a:t>weather potential </a:t>
            </a:r>
            <a:r>
              <a:rPr lang="en-US" b="1" dirty="0" smtClean="0"/>
              <a:t>(Severe Weather events likely need some sort of an anomaly)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49530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Try to gain </a:t>
            </a:r>
            <a:r>
              <a:rPr lang="en-US" b="1" dirty="0" smtClean="0"/>
              <a:t>access to the Normalized Anomaly Data Base for usage of forecasting versus only research </a:t>
            </a:r>
            <a:r>
              <a:rPr lang="en-US" b="1" dirty="0" smtClean="0"/>
              <a:t>applications (</a:t>
            </a:r>
            <a:r>
              <a:rPr lang="en-US" b="1" dirty="0" smtClean="0"/>
              <a:t>Robert Hart at Florida State University)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5700" y="228600"/>
            <a:ext cx="1638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158" y="381000"/>
            <a:ext cx="8491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Questions/Comments to help enhance future studies ??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806" y="990600"/>
            <a:ext cx="3862388" cy="385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13008" y="5334000"/>
            <a:ext cx="69997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Presentation Terminated (this is the last slide)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Warning: </a:t>
            </a:r>
            <a:r>
              <a:rPr lang="en-US" sz="1600" b="1" dirty="0" smtClean="0">
                <a:solidFill>
                  <a:srgbClr val="FF0000"/>
                </a:solidFill>
              </a:rPr>
              <a:t>Advancing to the next slide will cause </a:t>
            </a:r>
            <a:r>
              <a:rPr lang="en-US" sz="1600" b="1" dirty="0" smtClean="0">
                <a:solidFill>
                  <a:srgbClr val="FF0000"/>
                </a:solidFill>
              </a:rPr>
              <a:t>the screen to go blank!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563880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Wind Magnitude Anomaly analysis  </a:t>
            </a:r>
            <a:r>
              <a:rPr lang="en-US" dirty="0" smtClean="0">
                <a:solidFill>
                  <a:srgbClr val="0070C0"/>
                </a:solidFill>
              </a:rPr>
              <a:t>http://hart.met.psu.edu/meteo497/mapper.html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914400"/>
            <a:ext cx="6058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Severe reports of Wind and Hail were collected for 1996-2009</a:t>
            </a:r>
          </a:p>
          <a:p>
            <a:r>
              <a:rPr lang="en-US" b="1" dirty="0" smtClean="0"/>
              <a:t>months of May-Aug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NOAA </a:t>
            </a:r>
            <a:r>
              <a:rPr lang="en-US" i="1" dirty="0" smtClean="0">
                <a:solidFill>
                  <a:srgbClr val="FF0000"/>
                </a:solidFill>
              </a:rPr>
              <a:t>Storm Data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) </a:t>
            </a:r>
            <a:r>
              <a:rPr lang="en-US" b="1" dirty="0" smtClean="0"/>
              <a:t>KS, NE, and OK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819400"/>
            <a:ext cx="809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Minimum 5 reports of Significant Severe to capture more widespread = 1 Sig event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05400" y="3581400"/>
            <a:ext cx="5073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Baseball Size hail/2.75” or larger,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</a:rPr>
              <a:t>54</a:t>
            </a:r>
            <a:r>
              <a:rPr lang="en-US" dirty="0" smtClean="0">
                <a:solidFill>
                  <a:srgbClr val="FF0000"/>
                </a:solidFill>
              </a:rPr>
              <a:t> Sig Hail events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059668"/>
            <a:ext cx="6222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Damaging Winds 75 mph/65kts or greater,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</a:rPr>
              <a:t>123</a:t>
            </a:r>
            <a:r>
              <a:rPr lang="en-US" dirty="0" smtClean="0">
                <a:solidFill>
                  <a:srgbClr val="FF0000"/>
                </a:solidFill>
              </a:rPr>
              <a:t> Sig Wind events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0" y="1752600"/>
            <a:ext cx="5507149" cy="381000"/>
            <a:chOff x="914400" y="413266"/>
            <a:chExt cx="5507149" cy="2013466"/>
          </a:xfrm>
        </p:grpSpPr>
        <p:sp>
          <p:nvSpPr>
            <p:cNvPr id="8" name="TextBox 7"/>
            <p:cNvSpPr txBox="1"/>
            <p:nvPr/>
          </p:nvSpPr>
          <p:spPr>
            <a:xfrm>
              <a:off x="914400" y="413266"/>
              <a:ext cx="5507149" cy="1951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Radar data/storm report comparison for the Study Area</a:t>
              </a:r>
              <a:endParaRPr lang="en-US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14600" y="2057400"/>
              <a:ext cx="29375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http://locust.mmm.ucar.edu/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4400" y="4114800"/>
            <a:ext cx="578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700mb Temperature analysis  </a:t>
            </a:r>
            <a:r>
              <a:rPr lang="en-US" dirty="0" smtClean="0">
                <a:solidFill>
                  <a:srgbClr val="0070C0"/>
                </a:solidFill>
              </a:rPr>
              <a:t>http://vortex.plymouth.edu/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4419600"/>
            <a:ext cx="7498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Many forecasters use CIN for estimating cap strength, however this parameter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is derived by models which can have complications.  700mb temps is a good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first guess for determining cap strength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 descr="Scientists_Mad_scientist_2_prv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762000"/>
            <a:ext cx="1419225" cy="1828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0050" y="0"/>
            <a:ext cx="8343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Data Collection and Method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6019800"/>
            <a:ext cx="645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Wind max in the vicinity  </a:t>
            </a:r>
            <a:r>
              <a:rPr lang="en-US" dirty="0" smtClean="0">
                <a:solidFill>
                  <a:srgbClr val="FF0000"/>
                </a:solidFill>
              </a:rPr>
              <a:t>&lt; 150 </a:t>
            </a:r>
            <a:r>
              <a:rPr lang="en-US" dirty="0" smtClean="0">
                <a:solidFill>
                  <a:srgbClr val="FF0000"/>
                </a:solidFill>
              </a:rPr>
              <a:t>miles,  250mb/500mb/850mb levels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2" grpId="0"/>
      <p:bldP spid="1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014" y="0"/>
            <a:ext cx="387798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The </a:t>
            </a:r>
          </a:p>
          <a:p>
            <a:pPr algn="ctr"/>
            <a:r>
              <a:rPr lang="en-US" sz="7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Anomaly</a:t>
            </a:r>
            <a:endParaRPr lang="en-US" sz="7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5" name="Picture 4" descr="wind anoma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362200"/>
            <a:ext cx="5127954" cy="3648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00800" y="2590800"/>
            <a:ext cx="381000" cy="1371600"/>
          </a:xfrm>
          <a:prstGeom prst="rect">
            <a:avLst/>
          </a:prstGeom>
          <a:solidFill>
            <a:srgbClr val="FF0000">
              <a:alpha val="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4038600"/>
            <a:ext cx="381000" cy="1447800"/>
          </a:xfrm>
          <a:prstGeom prst="rect">
            <a:avLst/>
          </a:prstGeom>
          <a:solidFill>
            <a:srgbClr val="FF0000">
              <a:alpha val="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1828800"/>
            <a:ext cx="2412968" cy="646331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Positive</a:t>
            </a:r>
          </a:p>
          <a:p>
            <a:pPr algn="ctr"/>
            <a:r>
              <a:rPr lang="en-US" b="1" dirty="0" smtClean="0"/>
              <a:t>(stronger than normal)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562600"/>
            <a:ext cx="2314994" cy="646331"/>
          </a:xfrm>
          <a:prstGeom prst="rect">
            <a:avLst/>
          </a:prstGeom>
          <a:solidFill>
            <a:schemeClr val="tx2">
              <a:lumMod val="60000"/>
              <a:lumOff val="40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Negative</a:t>
            </a:r>
          </a:p>
          <a:p>
            <a:pPr algn="ctr"/>
            <a:r>
              <a:rPr lang="en-US" b="1" dirty="0" smtClean="0"/>
              <a:t>(weaker than normal)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60198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http://eyewall.met.psu.edu/ensembles/java/ModelDisplay.html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GFS, </a:t>
            </a:r>
            <a:r>
              <a:rPr lang="en-US" dirty="0" smtClean="0"/>
              <a:t>CMC, SREF</a:t>
            </a:r>
            <a:r>
              <a:rPr lang="en-US" dirty="0" smtClean="0"/>
              <a:t>, SREF21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4419600" y="685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419600" y="3886200"/>
          <a:ext cx="4724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72200" y="685800"/>
            <a:ext cx="1371600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 Hail events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3886200"/>
            <a:ext cx="1523999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 Wind events 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1905000"/>
            <a:ext cx="434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Hales (1988): ‘‘sig. hail’’ includes hail with diameter 2.0 in and ‘‘sig. wind’’ includes wind gusts 65 </a:t>
            </a:r>
            <a:r>
              <a:rPr lang="en-US" dirty="0" err="1" smtClean="0"/>
              <a:t>kts</a:t>
            </a:r>
            <a:r>
              <a:rPr lang="en-US" dirty="0" smtClean="0"/>
              <a:t>.  All NOAA </a:t>
            </a:r>
            <a:r>
              <a:rPr lang="en-US" i="1" dirty="0" smtClean="0"/>
              <a:t>Storm Data</a:t>
            </a:r>
            <a:r>
              <a:rPr lang="en-US" dirty="0" smtClean="0"/>
              <a:t> severe convective reports for March-October from 1993-2006 were obtained for the continental United States (CONUS).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600" y="1066800"/>
            <a:ext cx="1752600" cy="1828800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19800" y="4267200"/>
            <a:ext cx="1752600" cy="1828800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9600" y="0"/>
            <a:ext cx="3028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The Peak</a:t>
            </a:r>
          </a:p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Months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04969"/>
            <a:ext cx="8001000" cy="54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entral Pla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447800"/>
            <a:ext cx="4543358" cy="52326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2209800"/>
            <a:ext cx="2209800" cy="4343400"/>
          </a:xfrm>
          <a:prstGeom prst="rect">
            <a:avLst/>
          </a:prstGeom>
          <a:solidFill>
            <a:srgbClr val="66FF33">
              <a:alpha val="0"/>
            </a:srgbClr>
          </a:solidFill>
          <a:ln w="825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05200" y="152400"/>
            <a:ext cx="5334000" cy="923330"/>
          </a:xfrm>
          <a:prstGeom prst="rect">
            <a:avLst/>
          </a:prstGeom>
          <a:solidFill>
            <a:schemeClr val="accent6"/>
          </a:solidFill>
          <a:effectLst>
            <a:outerShdw blurRad="50800" dist="50800" dir="5400000" algn="ctr" rotWithShape="0">
              <a:srgbClr val="000000">
                <a:alpha val="7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/>
              <a:t>Nebraska, Kansas, and Oklahoma, does not include the higher surface elevations where the 700-mb level can become part of the mixed layer (High Plains)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276600" y="2209800"/>
            <a:ext cx="1066800" cy="4343400"/>
            <a:chOff x="3276600" y="2209800"/>
            <a:chExt cx="1066800" cy="4343400"/>
          </a:xfrm>
        </p:grpSpPr>
        <p:sp>
          <p:nvSpPr>
            <p:cNvPr id="6" name="Rectangle 5"/>
            <p:cNvSpPr/>
            <p:nvPr/>
          </p:nvSpPr>
          <p:spPr>
            <a:xfrm>
              <a:off x="3276600" y="2209800"/>
              <a:ext cx="1066800" cy="4343400"/>
            </a:xfrm>
            <a:prstGeom prst="rect">
              <a:avLst/>
            </a:prstGeom>
            <a:solidFill>
              <a:srgbClr val="FFC000">
                <a:alpha val="52000"/>
              </a:srgbClr>
            </a:solidFill>
            <a:ln w="825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81400" y="2286000"/>
              <a:ext cx="386645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H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I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G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H</a:t>
              </a:r>
            </a:p>
            <a:p>
              <a:pPr algn="ctr"/>
              <a:endParaRPr lang="en-US" sz="2400" b="1" dirty="0" smtClean="0">
                <a:solidFill>
                  <a:srgbClr val="FFFF00"/>
                </a:solidFill>
                <a:effectLst>
                  <a:outerShdw blurRad="38100" dist="38100" dir="2700000" sx="101000" sy="101000" algn="tl">
                    <a:srgbClr val="000000">
                      <a:alpha val="91000"/>
                    </a:srgbClr>
                  </a:outerShdw>
                </a:effectLst>
                <a:latin typeface="Arial Black" pitchFamily="34" charset="0"/>
                <a:cs typeface="Lucida Sans Unicode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P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L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A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I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N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sx="101000" sy="101000" algn="tl">
                      <a:srgbClr val="000000">
                        <a:alpha val="91000"/>
                      </a:srgbClr>
                    </a:outerShdw>
                  </a:effectLst>
                  <a:latin typeface="Arial Black" pitchFamily="34" charset="0"/>
                  <a:cs typeface="Lucida Sans Unicode" pitchFamily="34" charset="0"/>
                </a:rPr>
                <a:t>S</a:t>
              </a:r>
              <a:endParaRPr lang="en-US" sz="2400" b="1" dirty="0">
                <a:solidFill>
                  <a:srgbClr val="FFFF00"/>
                </a:solidFill>
                <a:effectLst>
                  <a:outerShdw blurRad="38100" dist="38100" dir="2700000" sx="101000" sy="101000" algn="tl">
                    <a:srgbClr val="000000">
                      <a:alpha val="91000"/>
                    </a:srgbClr>
                  </a:outerShdw>
                </a:effectLst>
                <a:latin typeface="Arial Black" pitchFamily="34" charset="0"/>
                <a:cs typeface="Lucida Sans Unicode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2400" y="0"/>
            <a:ext cx="3028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The Study Area</a:t>
            </a:r>
            <a:endParaRPr lang="en-US" sz="48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0"/>
            <a:ext cx="317516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The </a:t>
            </a:r>
          </a:p>
          <a:p>
            <a:pPr algn="ctr"/>
            <a:r>
              <a:rPr lang="en-US" sz="7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Results</a:t>
            </a:r>
            <a:endParaRPr lang="en-US" sz="7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28600"/>
            <a:ext cx="440704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67200" y="6019800"/>
            <a:ext cx="4419600" cy="584775"/>
            <a:chOff x="3922268" y="5410200"/>
            <a:chExt cx="4660770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4912867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500mb</a:t>
              </a:r>
            </a:p>
            <a:p>
              <a:pPr algn="ctr"/>
              <a:r>
                <a:rPr lang="en-US" sz="1600" b="1" dirty="0" smtClean="0"/>
                <a:t>Wind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27268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850mb</a:t>
              </a:r>
            </a:p>
            <a:p>
              <a:pPr algn="ctr"/>
              <a:r>
                <a:rPr lang="en-US" sz="1600" b="1" dirty="0" smtClean="0"/>
                <a:t>Wind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17868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850mb</a:t>
              </a:r>
            </a:p>
            <a:p>
              <a:pPr algn="ctr"/>
              <a:r>
                <a:rPr lang="en-US" sz="1600" b="1" dirty="0" smtClean="0"/>
                <a:t>Spec 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08467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925mb</a:t>
              </a:r>
            </a:p>
            <a:p>
              <a:pPr algn="ctr"/>
              <a:r>
                <a:rPr lang="en-US" sz="1600" b="1" dirty="0" smtClean="0"/>
                <a:t>Spec H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22268" y="5410200"/>
              <a:ext cx="7745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250mb</a:t>
              </a:r>
            </a:p>
            <a:p>
              <a:pPr algn="ctr"/>
              <a:r>
                <a:rPr lang="en-US" sz="1600" b="1" dirty="0" smtClean="0"/>
                <a:t>Wind</a:t>
              </a:r>
            </a:p>
          </p:txBody>
        </p:sp>
      </p:grpSp>
      <p:graphicFrame>
        <p:nvGraphicFramePr>
          <p:cNvPr id="18" name="Chart 17"/>
          <p:cNvGraphicFramePr/>
          <p:nvPr/>
        </p:nvGraphicFramePr>
        <p:xfrm>
          <a:off x="3657600" y="828675"/>
          <a:ext cx="7543800" cy="5200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562600" y="990600"/>
            <a:ext cx="1545730" cy="567154"/>
            <a:chOff x="6705600" y="990600"/>
            <a:chExt cx="1545730" cy="567154"/>
          </a:xfrm>
        </p:grpSpPr>
        <p:sp>
          <p:nvSpPr>
            <p:cNvPr id="13" name="Rectangle 12"/>
            <p:cNvSpPr/>
            <p:nvPr/>
          </p:nvSpPr>
          <p:spPr>
            <a:xfrm>
              <a:off x="6705600" y="1371600"/>
              <a:ext cx="152400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05600" y="1143000"/>
              <a:ext cx="152400" cy="7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0" y="990600"/>
              <a:ext cx="9813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 Hail %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8000" y="1219200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Non-Sig Hail %</a:t>
              </a:r>
              <a:endParaRPr lang="en-US" sz="16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086600" y="762000"/>
            <a:ext cx="4114800" cy="58674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38200" y="1447800"/>
            <a:ext cx="1820691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Significant Hail </a:t>
            </a:r>
          </a:p>
          <a:p>
            <a:pPr algn="ctr"/>
            <a:r>
              <a:rPr lang="en-US" sz="2000" b="1" dirty="0" smtClean="0"/>
              <a:t>54 events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2514600"/>
            <a:ext cx="3140475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Severe Hail but Not Sig Hail </a:t>
            </a:r>
          </a:p>
          <a:p>
            <a:pPr algn="ctr"/>
            <a:r>
              <a:rPr lang="en-US" sz="2000" b="1" dirty="0" smtClean="0"/>
              <a:t>173 events</a:t>
            </a:r>
            <a:endParaRPr lang="en-US" sz="2000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76400"/>
            <a:ext cx="62682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139521" y="0"/>
            <a:ext cx="6864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Hail Anomaly Data</a:t>
            </a:r>
            <a:endParaRPr lang="en-US" sz="6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3657600"/>
            <a:ext cx="3365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850mb wind anomaly </a:t>
            </a:r>
            <a:r>
              <a:rPr lang="en-US" b="1" dirty="0" smtClean="0"/>
              <a:t>not a </a:t>
            </a:r>
            <a:r>
              <a:rPr lang="en-US" b="1" dirty="0" smtClean="0"/>
              <a:t>good </a:t>
            </a:r>
          </a:p>
          <a:p>
            <a:r>
              <a:rPr lang="en-US" b="1" dirty="0" smtClean="0"/>
              <a:t>signal for severe or sig events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4495800"/>
            <a:ext cx="3097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Upper level wind anomalies</a:t>
            </a:r>
          </a:p>
          <a:p>
            <a:r>
              <a:rPr lang="en-US" b="1" dirty="0" smtClean="0"/>
              <a:t>showed a much b</a:t>
            </a:r>
            <a:r>
              <a:rPr lang="en-US" b="1" dirty="0" smtClean="0"/>
              <a:t>etter signal</a:t>
            </a:r>
          </a:p>
          <a:p>
            <a:r>
              <a:rPr lang="en-US" b="1" dirty="0" smtClean="0"/>
              <a:t>with a positive anomaly ~80%</a:t>
            </a:r>
          </a:p>
          <a:p>
            <a:r>
              <a:rPr lang="en-US" b="1" dirty="0" smtClean="0"/>
              <a:t>for significant Hail events that </a:t>
            </a:r>
          </a:p>
          <a:p>
            <a:r>
              <a:rPr lang="en-US" b="1" dirty="0" smtClean="0"/>
              <a:t>meet study criteria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724400" y="1524000"/>
            <a:ext cx="4191000" cy="4876800"/>
            <a:chOff x="3886200" y="1371600"/>
            <a:chExt cx="5029200" cy="5105400"/>
          </a:xfrm>
        </p:grpSpPr>
        <p:graphicFrame>
          <p:nvGraphicFramePr>
            <p:cNvPr id="10" name="Chart 9"/>
            <p:cNvGraphicFramePr/>
            <p:nvPr/>
          </p:nvGraphicFramePr>
          <p:xfrm>
            <a:off x="3886200" y="1371600"/>
            <a:ext cx="5029200" cy="5105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6080760" y="2392680"/>
              <a:ext cx="548640" cy="2899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30%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81799" y="2362200"/>
              <a:ext cx="545432" cy="2855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30%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7600" y="2895600"/>
              <a:ext cx="565485" cy="2855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23%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8800" y="3733800"/>
              <a:ext cx="541421" cy="2855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11%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5400" y="41910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77200" y="42672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42672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1%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28600" y="1371600"/>
            <a:ext cx="4648200" cy="5053012"/>
            <a:chOff x="4267200" y="1524000"/>
            <a:chExt cx="4691062" cy="5053012"/>
          </a:xfrm>
        </p:grpSpPr>
        <p:graphicFrame>
          <p:nvGraphicFramePr>
            <p:cNvPr id="23" name="Chart 22"/>
            <p:cNvGraphicFramePr/>
            <p:nvPr/>
          </p:nvGraphicFramePr>
          <p:xfrm>
            <a:off x="4267200" y="1524000"/>
            <a:ext cx="4691062" cy="50530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7391237" y="3581400"/>
              <a:ext cx="476555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17%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30513" y="2590800"/>
              <a:ext cx="521526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42%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09581" y="3442900"/>
              <a:ext cx="558692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24%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68753" y="3886200"/>
              <a:ext cx="527464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13%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88132" y="42672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3%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2273" y="4343400"/>
              <a:ext cx="457200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50800" dist="50800" dir="5400000" algn="ctr" rotWithShape="0">
                <a:srgbClr val="000000">
                  <a:alpha val="9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</a:rPr>
                <a:t>2%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57800" y="6019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Non-Significant Hail 173 events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90600" y="6019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Significant Hail 54 events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1253172" y="0"/>
            <a:ext cx="66376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Hail 700mb Temps</a:t>
            </a:r>
            <a:endParaRPr lang="en-US" sz="6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 rot="272049">
            <a:off x="1061230" y="4879596"/>
            <a:ext cx="2367659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95416" y="1600200"/>
            <a:ext cx="735316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/>
              <a:t>~90% of Severe events occurred in the 700mb 6-12C range, meeting criteria</a:t>
            </a: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 rot="248259">
            <a:off x="6092810" y="4955637"/>
            <a:ext cx="1981467" cy="459254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4804</TotalTime>
  <Words>877</Words>
  <Application>Microsoft Office PowerPoint</Application>
  <PresentationFormat>On-screen Show (4:3)</PresentationFormat>
  <Paragraphs>192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NWS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Jakub</dc:creator>
  <cp:lastModifiedBy>Chris Jakub</cp:lastModifiedBy>
  <cp:revision>484</cp:revision>
  <dcterms:created xsi:type="dcterms:W3CDTF">2010-07-02T19:13:00Z</dcterms:created>
  <dcterms:modified xsi:type="dcterms:W3CDTF">2010-08-12T03:06:13Z</dcterms:modified>
</cp:coreProperties>
</file>