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78" r:id="rId16"/>
    <p:sldId id="279" r:id="rId17"/>
    <p:sldId id="280" r:id="rId18"/>
    <p:sldId id="275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8573-5017-194C-8073-FF5FC163782E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60BF-90DC-BE44-BE46-D4F8B570E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B050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Ensemble Numerical Prediction of the </a:t>
            </a:r>
            <a:r>
              <a:rPr lang="en-US" sz="4000" dirty="0" smtClean="0"/>
              <a:t>4 </a:t>
            </a:r>
            <a:r>
              <a:rPr lang="en-US" sz="4000" dirty="0"/>
              <a:t>May 2007 Greensburg, </a:t>
            </a:r>
            <a:br>
              <a:rPr lang="en-US" sz="4000" dirty="0"/>
            </a:br>
            <a:r>
              <a:rPr lang="en-US" sz="4000" dirty="0"/>
              <a:t>Kansas Tornadic </a:t>
            </a:r>
            <a:r>
              <a:rPr lang="en-US" sz="4000" dirty="0" err="1"/>
              <a:t>Supercell</a:t>
            </a:r>
            <a:r>
              <a:rPr lang="en-US" sz="4000" dirty="0"/>
              <a:t> </a:t>
            </a:r>
            <a:r>
              <a:rPr lang="en-US" sz="4000" dirty="0" smtClean="0"/>
              <a:t>using </a:t>
            </a:r>
            <a:r>
              <a:rPr lang="en-US" sz="4000" dirty="0" err="1"/>
              <a:t>EnKF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Radar Data Assimilation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4597400"/>
            <a:ext cx="6731000" cy="1752600"/>
          </a:xfrm>
        </p:spPr>
        <p:txBody>
          <a:bodyPr/>
          <a:lstStyle/>
          <a:p>
            <a:r>
              <a:rPr lang="en-US" dirty="0" smtClean="0"/>
              <a:t>Dr. Daniel T. Dawson II</a:t>
            </a:r>
          </a:p>
          <a:p>
            <a:r>
              <a:rPr lang="en-US" dirty="0" smtClean="0"/>
              <a:t>NRC </a:t>
            </a:r>
            <a:r>
              <a:rPr lang="en-US" dirty="0" err="1" smtClean="0"/>
              <a:t>Postdoc</a:t>
            </a:r>
            <a:r>
              <a:rPr lang="en-US" dirty="0" smtClean="0"/>
              <a:t>, NSSL, Norman,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5543826"/>
            <a:ext cx="1152939" cy="115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152" y="5543826"/>
            <a:ext cx="1158095" cy="115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</a:t>
            </a:r>
            <a:r>
              <a:rPr lang="en-US" dirty="0" smtClean="0"/>
              <a:t>analysis</a:t>
            </a:r>
            <a:endParaRPr lang="en-US" dirty="0" smtClean="0"/>
          </a:p>
          <a:p>
            <a:r>
              <a:rPr lang="en-US" dirty="0" smtClean="0"/>
              <a:t>Look at surface </a:t>
            </a:r>
            <a:r>
              <a:rPr lang="en-US" dirty="0" err="1" smtClean="0"/>
              <a:t>vorticity</a:t>
            </a:r>
            <a:r>
              <a:rPr lang="en-US" dirty="0" smtClean="0"/>
              <a:t> “swaths”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err="1" smtClean="0"/>
              <a:t>vorticity</a:t>
            </a:r>
            <a:r>
              <a:rPr lang="en-US" dirty="0" smtClean="0"/>
              <a:t> experienced at a point over a given time interval</a:t>
            </a:r>
          </a:p>
          <a:p>
            <a:pPr lvl="1"/>
            <a:r>
              <a:rPr lang="en-US" dirty="0" smtClean="0"/>
              <a:t>A proxy for surface </a:t>
            </a:r>
            <a:r>
              <a:rPr lang="en-US" dirty="0" err="1" smtClean="0"/>
              <a:t>mesoscyclone</a:t>
            </a:r>
            <a:r>
              <a:rPr lang="en-US" dirty="0" smtClean="0"/>
              <a:t>/tornado </a:t>
            </a:r>
            <a:r>
              <a:rPr lang="en-US" dirty="0" smtClean="0"/>
              <a:t>track</a:t>
            </a:r>
          </a:p>
          <a:p>
            <a:r>
              <a:rPr lang="en-US" dirty="0" smtClean="0"/>
              <a:t>Probability of </a:t>
            </a:r>
            <a:r>
              <a:rPr lang="en-US" dirty="0" err="1" smtClean="0"/>
              <a:t>vorticity</a:t>
            </a:r>
            <a:r>
              <a:rPr lang="en-US" dirty="0" smtClean="0"/>
              <a:t> exceeding a given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0200 UTC VAD</a:t>
            </a:r>
            <a:endParaRPr lang="en-US" dirty="0"/>
          </a:p>
        </p:txBody>
      </p:sp>
      <p:pic>
        <p:nvPicPr>
          <p:cNvPr id="15" name="Content Placeholder 14" descr="may5zvd1km2minob0200sndcorfcst0145_vort_prob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750" r="9375"/>
          <a:stretch>
            <a:fillRect/>
          </a:stretch>
        </p:blipFill>
        <p:spPr>
          <a:xfrm>
            <a:off x="0" y="1417638"/>
            <a:ext cx="4469139" cy="4663449"/>
          </a:xfrm>
        </p:spPr>
      </p:pic>
      <p:pic>
        <p:nvPicPr>
          <p:cNvPr id="16" name="Content Placeholder 15" descr="may5zvd1km2minob0200sndcorfcst0200_vort_prob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750" r="9375"/>
          <a:stretch>
            <a:fillRect/>
          </a:stretch>
        </p:blipFill>
        <p:spPr>
          <a:xfrm>
            <a:off x="4674861" y="1417638"/>
            <a:ext cx="4469139" cy="4663449"/>
          </a:xfrm>
        </p:spPr>
      </p:pic>
      <p:sp>
        <p:nvSpPr>
          <p:cNvPr id="17" name="TextBox 16"/>
          <p:cNvSpPr txBox="1"/>
          <p:nvPr/>
        </p:nvSpPr>
        <p:spPr>
          <a:xfrm>
            <a:off x="457200" y="6081087"/>
            <a:ext cx="314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0145 UTC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348" y="6081087"/>
            <a:ext cx="33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0200 UTC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0230 UTC VAD</a:t>
            </a:r>
            <a:endParaRPr lang="en-US" dirty="0"/>
          </a:p>
        </p:txBody>
      </p:sp>
      <p:pic>
        <p:nvPicPr>
          <p:cNvPr id="15" name="Content Placeholder 14" descr="may5zvd1km2minob0200sndcorfcst0145_vort_prob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750" r="9375"/>
          <a:stretch>
            <a:fillRect/>
          </a:stretch>
        </p:blipFill>
        <p:spPr>
          <a:xfrm>
            <a:off x="0" y="1417638"/>
            <a:ext cx="4469143" cy="4663449"/>
          </a:xfrm>
        </p:spPr>
      </p:pic>
      <p:pic>
        <p:nvPicPr>
          <p:cNvPr id="16" name="Content Placeholder 15" descr="may5zvd1km2minob0200sndcorfcst0200_vort_prob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750" r="9375"/>
          <a:stretch>
            <a:fillRect/>
          </a:stretch>
        </p:blipFill>
        <p:spPr>
          <a:xfrm>
            <a:off x="4674857" y="1417638"/>
            <a:ext cx="4469143" cy="4663449"/>
          </a:xfrm>
        </p:spPr>
      </p:pic>
      <p:sp>
        <p:nvSpPr>
          <p:cNvPr id="17" name="TextBox 16"/>
          <p:cNvSpPr txBox="1"/>
          <p:nvPr/>
        </p:nvSpPr>
        <p:spPr>
          <a:xfrm>
            <a:off x="457200" y="6081087"/>
            <a:ext cx="314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0145 UTC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348" y="6081087"/>
            <a:ext cx="33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0200 UTC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5zvd1km2minobcorfcst0200_vort_swath.png"/>
          <p:cNvPicPr>
            <a:picLocks noChangeAspect="1"/>
          </p:cNvPicPr>
          <p:nvPr/>
        </p:nvPicPr>
        <p:blipFill>
          <a:blip r:embed="rId2"/>
          <a:srcRect l="12862" t="7307" r="6884" b="4288"/>
          <a:stretch>
            <a:fillRect/>
          </a:stretch>
        </p:blipFill>
        <p:spPr>
          <a:xfrm>
            <a:off x="540008" y="-1"/>
            <a:ext cx="8232931" cy="6801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9443" y="198783"/>
            <a:ext cx="1046922" cy="12192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“Mean” Member 0200 UTC</a:t>
            </a:r>
            <a:endParaRPr lang="en-US" dirty="0"/>
          </a:p>
        </p:txBody>
      </p:sp>
      <p:pic>
        <p:nvPicPr>
          <p:cNvPr id="4" name="Content Placeholder 3" descr="may5zvd1km2minobcorfcst0200_DBZ_VORT_54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0215 UTC</a:t>
            </a:r>
            <a:endParaRPr lang="en-US" dirty="0"/>
          </a:p>
        </p:txBody>
      </p:sp>
      <p:pic>
        <p:nvPicPr>
          <p:cNvPr id="4" name="Content Placeholder 3" descr="may5zvd1km2minobcorfcst0200_DBZ_VORT_54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0230 UTC</a:t>
            </a:r>
            <a:endParaRPr lang="en-US" dirty="0"/>
          </a:p>
        </p:txBody>
      </p:sp>
      <p:pic>
        <p:nvPicPr>
          <p:cNvPr id="4" name="Content Placeholder 3" descr="may5zvd1km2minobcorfcst0200_DBZ_VORT_54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13452"/>
            <a:ext cx="603461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0245 UTC</a:t>
            </a:r>
            <a:endParaRPr lang="en-US" dirty="0"/>
          </a:p>
        </p:txBody>
      </p:sp>
      <p:pic>
        <p:nvPicPr>
          <p:cNvPr id="4" name="Content Placeholder 3" descr="may5zvd1km2minobcorfcst0200_DBZ_VORT_54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13452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0300 UTC VAD</a:t>
            </a:r>
            <a:endParaRPr lang="en-US" dirty="0"/>
          </a:p>
        </p:txBody>
      </p:sp>
      <p:pic>
        <p:nvPicPr>
          <p:cNvPr id="15" name="Content Placeholder 14" descr="may5zvd1km2minob0200sndcorfcst0145_vort_prob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750" r="9375"/>
          <a:stretch>
            <a:fillRect/>
          </a:stretch>
        </p:blipFill>
        <p:spPr>
          <a:xfrm>
            <a:off x="0" y="1417638"/>
            <a:ext cx="4469143" cy="4663449"/>
          </a:xfrm>
        </p:spPr>
      </p:pic>
      <p:pic>
        <p:nvPicPr>
          <p:cNvPr id="16" name="Content Placeholder 15" descr="may5zvd1km2minob0200sndcorfcst0200_vort_prob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750" r="9375"/>
          <a:stretch>
            <a:fillRect/>
          </a:stretch>
        </p:blipFill>
        <p:spPr>
          <a:xfrm>
            <a:off x="4674857" y="1417638"/>
            <a:ext cx="4469143" cy="4663449"/>
          </a:xfrm>
        </p:spPr>
      </p:pic>
      <p:sp>
        <p:nvSpPr>
          <p:cNvPr id="17" name="TextBox 16"/>
          <p:cNvSpPr txBox="1"/>
          <p:nvPr/>
        </p:nvSpPr>
        <p:spPr>
          <a:xfrm>
            <a:off x="457200" y="6081087"/>
            <a:ext cx="314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0145 UTC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348" y="6081087"/>
            <a:ext cx="33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Forecast from 0200 UTC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track and behavior of Greensburg storm predicted reasonably well out to ~ 1 hour</a:t>
            </a:r>
          </a:p>
          <a:p>
            <a:pPr lvl="1"/>
            <a:r>
              <a:rPr lang="en-US" dirty="0" smtClean="0"/>
              <a:t>However, model storm moves too fast!</a:t>
            </a:r>
          </a:p>
          <a:p>
            <a:r>
              <a:rPr lang="en-US" dirty="0" smtClean="0"/>
              <a:t>Overall, best results using 0230 UTC VAD</a:t>
            </a:r>
          </a:p>
          <a:p>
            <a:pPr lvl="1"/>
            <a:r>
              <a:rPr lang="en-US" dirty="0" smtClean="0"/>
              <a:t>Valid during the middle of the Greensburg tornado</a:t>
            </a:r>
          </a:p>
          <a:p>
            <a:r>
              <a:rPr lang="en-US" dirty="0" smtClean="0"/>
              <a:t>Implications for probabilistic storm and tornado forecasting – promising!</a:t>
            </a:r>
          </a:p>
          <a:p>
            <a:pPr lvl="1"/>
            <a:r>
              <a:rPr lang="en-US" dirty="0" smtClean="0"/>
              <a:t>Still plenty of room for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Need for more accurate storm-scale warnings (increase lead time, decrease false alarm rate)</a:t>
            </a:r>
          </a:p>
          <a:p>
            <a:r>
              <a:rPr lang="en-US" dirty="0" smtClean="0"/>
              <a:t>Can we numerically predict thunderstorms and associated severe weather?</a:t>
            </a:r>
          </a:p>
          <a:p>
            <a:r>
              <a:rPr lang="en-US" dirty="0" smtClean="0"/>
              <a:t>What are some of the forecast sensitivities?</a:t>
            </a:r>
          </a:p>
          <a:p>
            <a:r>
              <a:rPr lang="en-US" dirty="0" smtClean="0"/>
              <a:t>Goal: Examine ensemble prediction of a significantly </a:t>
            </a:r>
            <a:r>
              <a:rPr lang="en-US" dirty="0" err="1" smtClean="0"/>
              <a:t>tornadic</a:t>
            </a:r>
            <a:r>
              <a:rPr lang="en-US" dirty="0" smtClean="0"/>
              <a:t> </a:t>
            </a:r>
            <a:r>
              <a:rPr lang="en-US" dirty="0" err="1" smtClean="0"/>
              <a:t>supercell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Continued analysis of current experiments</a:t>
            </a:r>
          </a:p>
          <a:p>
            <a:r>
              <a:rPr lang="en-US" dirty="0" smtClean="0"/>
              <a:t>Improve environment</a:t>
            </a:r>
          </a:p>
          <a:p>
            <a:pPr lvl="1"/>
            <a:r>
              <a:rPr lang="en-US" dirty="0" smtClean="0"/>
              <a:t>3D </a:t>
            </a:r>
            <a:r>
              <a:rPr lang="en-US" dirty="0" err="1" smtClean="0"/>
              <a:t>mesoscale</a:t>
            </a:r>
            <a:r>
              <a:rPr lang="en-US" dirty="0" smtClean="0"/>
              <a:t> analyses instead of single-sounding homogeneous environment!</a:t>
            </a:r>
          </a:p>
          <a:p>
            <a:r>
              <a:rPr lang="en-US" dirty="0" smtClean="0"/>
              <a:t>Down-nesting of forecasts to high resolution -- O(100 – 250 m) -- to resolve tornadoes</a:t>
            </a:r>
          </a:p>
          <a:p>
            <a:r>
              <a:rPr lang="en-US" dirty="0" smtClean="0"/>
              <a:t>Microphysical sensitivities</a:t>
            </a:r>
          </a:p>
          <a:p>
            <a:pPr lvl="1"/>
            <a:r>
              <a:rPr lang="en-US" dirty="0" smtClean="0"/>
              <a:t>2-moment microphysics &gt; 1-moment!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Warn on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1" cy="1449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emerging concept </a:t>
            </a:r>
          </a:p>
          <a:p>
            <a:r>
              <a:rPr lang="en-US" dirty="0" smtClean="0"/>
              <a:t>Contrast with “Warn on Detection”, the current paradigm</a:t>
            </a:r>
          </a:p>
          <a:p>
            <a:r>
              <a:rPr lang="en-US" dirty="0" smtClean="0"/>
              <a:t>Aim is to provide probabilistic forecasts of individual storms and associated severe weather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78" y="2745720"/>
            <a:ext cx="7758632" cy="3745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478" y="6490855"/>
            <a:ext cx="77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Courtesy, David </a:t>
            </a:r>
            <a:r>
              <a:rPr lang="en-US" dirty="0" err="1" smtClean="0"/>
              <a:t>Stensrud</a:t>
            </a:r>
            <a:r>
              <a:rPr lang="en-US" dirty="0" smtClean="0"/>
              <a:t>, NSSL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Greensburg Storm</a:t>
            </a:r>
            <a:endParaRPr lang="en-US" dirty="0"/>
          </a:p>
        </p:txBody>
      </p:sp>
      <p:pic>
        <p:nvPicPr>
          <p:cNvPr id="6" name="Picture 5" descr="KDDC_0245_rvel_wxscope.png"/>
          <p:cNvPicPr>
            <a:picLocks noChangeAspect="1"/>
          </p:cNvPicPr>
          <p:nvPr/>
        </p:nvPicPr>
        <p:blipFill>
          <a:blip r:embed="rId2"/>
          <a:srcRect l="20976"/>
          <a:stretch>
            <a:fillRect/>
          </a:stretch>
        </p:blipFill>
        <p:spPr>
          <a:xfrm>
            <a:off x="457200" y="2809462"/>
            <a:ext cx="4154317" cy="353633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may5zvd1km2minobcor_DBZ_VORT_8100.png"/>
          <p:cNvPicPr>
            <a:picLocks noGrp="1" noChangeAspect="1"/>
          </p:cNvPicPr>
          <p:nvPr>
            <p:ph idx="1"/>
          </p:nvPr>
        </p:nvPicPr>
        <p:blipFill>
          <a:blip r:embed="rId3"/>
          <a:srcRect l="16425" t="3854" r="9179"/>
          <a:stretch>
            <a:fillRect/>
          </a:stretch>
        </p:blipFill>
        <p:spPr>
          <a:xfrm>
            <a:off x="4817165" y="2809462"/>
            <a:ext cx="3869635" cy="3750700"/>
          </a:xfrm>
        </p:spPr>
      </p:pic>
      <p:pic>
        <p:nvPicPr>
          <p:cNvPr id="11" name="Picture 10" descr="KDDC_0245_refl_wxscope.png"/>
          <p:cNvPicPr>
            <a:picLocks noChangeAspect="1"/>
          </p:cNvPicPr>
          <p:nvPr/>
        </p:nvPicPr>
        <p:blipFill>
          <a:blip r:embed="rId4"/>
          <a:srcRect l="20976"/>
          <a:stretch>
            <a:fillRect/>
          </a:stretch>
        </p:blipFill>
        <p:spPr>
          <a:xfrm>
            <a:off x="457200" y="2809462"/>
            <a:ext cx="4154317" cy="353633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855355"/>
            <a:ext cx="356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0245 UTC Observed 0.5</a:t>
            </a:r>
            <a:r>
              <a:rPr lang="en-US" sz="2800" dirty="0" smtClean="0"/>
              <a:t>° </a:t>
            </a:r>
            <a:r>
              <a:rPr lang="en-US" sz="2800" dirty="0" err="1" smtClean="0">
                <a:latin typeface="Comic Sans MS" pitchFamily="66" charset="0"/>
              </a:rPr>
              <a:t>dBZ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3217" y="1855355"/>
            <a:ext cx="461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1.5 km AGL </a:t>
            </a:r>
            <a:r>
              <a:rPr lang="en-US" sz="2800" dirty="0" err="1" smtClean="0">
                <a:latin typeface="Comic Sans MS" pitchFamily="66" charset="0"/>
              </a:rPr>
              <a:t>EnKF</a:t>
            </a:r>
            <a:r>
              <a:rPr lang="en-US" sz="2800" dirty="0" smtClean="0">
                <a:latin typeface="Comic Sans MS" pitchFamily="66" charset="0"/>
              </a:rPr>
              <a:t> Analysis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COMMAS model used</a:t>
            </a:r>
          </a:p>
          <a:p>
            <a:r>
              <a:rPr lang="en-US" dirty="0" smtClean="0"/>
              <a:t>30-member </a:t>
            </a:r>
            <a:r>
              <a:rPr lang="en-US" dirty="0" err="1" smtClean="0"/>
              <a:t>EnKF</a:t>
            </a:r>
            <a:r>
              <a:rPr lang="en-US" dirty="0" smtClean="0"/>
              <a:t> and forecast ensemble</a:t>
            </a:r>
          </a:p>
          <a:p>
            <a:r>
              <a:rPr lang="en-US" dirty="0" smtClean="0"/>
              <a:t>1 km grid spacing in horizontal – 140x160 km domain</a:t>
            </a:r>
          </a:p>
          <a:p>
            <a:r>
              <a:rPr lang="en-US" dirty="0" smtClean="0"/>
              <a:t>150 </a:t>
            </a:r>
            <a:r>
              <a:rPr lang="en-US" dirty="0" err="1" smtClean="0"/>
              <a:t>m</a:t>
            </a:r>
            <a:r>
              <a:rPr lang="en-US" dirty="0" smtClean="0"/>
              <a:t> grid spacing in vertical near ground, stretched to 700 aloft</a:t>
            </a:r>
          </a:p>
          <a:p>
            <a:r>
              <a:rPr lang="en-US" dirty="0" smtClean="0"/>
              <a:t>KDDC Level-II reflectivity and velocity data assimilated from 0030 UTC to 0300 UTC</a:t>
            </a:r>
          </a:p>
          <a:p>
            <a:pPr lvl="1"/>
            <a:r>
              <a:rPr lang="en-US" dirty="0" smtClean="0"/>
              <a:t>Data binned in 2 min intervals</a:t>
            </a:r>
          </a:p>
          <a:p>
            <a:r>
              <a:rPr lang="en-US" dirty="0" smtClean="0"/>
              <a:t>Additive noise and bubbles added to increase ensemble spread</a:t>
            </a:r>
          </a:p>
          <a:p>
            <a:r>
              <a:rPr lang="en-US" dirty="0" smtClean="0"/>
              <a:t>2-moment microphysics (Ziegler variable-density)</a:t>
            </a:r>
          </a:p>
          <a:p>
            <a:pPr lvl="1"/>
            <a:r>
              <a:rPr lang="en-US" dirty="0" smtClean="0"/>
              <a:t>Rain, snow, ice, </a:t>
            </a:r>
            <a:r>
              <a:rPr lang="en-US" dirty="0" err="1" smtClean="0"/>
              <a:t>graupel</a:t>
            </a:r>
            <a:r>
              <a:rPr lang="en-US" dirty="0" smtClean="0"/>
              <a:t>, and hail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soundings used</a:t>
            </a:r>
          </a:p>
          <a:p>
            <a:r>
              <a:rPr lang="en-US" dirty="0" smtClean="0"/>
              <a:t>Identical thermodynamics, but different wind profiles</a:t>
            </a:r>
          </a:p>
          <a:p>
            <a:r>
              <a:rPr lang="en-US" dirty="0" smtClean="0"/>
              <a:t>Data sources:</a:t>
            </a:r>
          </a:p>
          <a:p>
            <a:pPr lvl="1"/>
            <a:r>
              <a:rPr lang="en-US" dirty="0" smtClean="0"/>
              <a:t>0000 UTC Dodge City RAOB</a:t>
            </a:r>
          </a:p>
          <a:p>
            <a:pPr lvl="1"/>
            <a:r>
              <a:rPr lang="en-US" dirty="0" smtClean="0"/>
              <a:t>KDDC </a:t>
            </a:r>
            <a:r>
              <a:rPr lang="en-US" dirty="0" err="1" smtClean="0"/>
              <a:t>VADs</a:t>
            </a:r>
            <a:r>
              <a:rPr lang="en-US" dirty="0" smtClean="0"/>
              <a:t> at 0200, 0230, and 0300 UTC</a:t>
            </a:r>
          </a:p>
          <a:p>
            <a:pPr lvl="1"/>
            <a:r>
              <a:rPr lang="en-US" dirty="0" smtClean="0"/>
              <a:t>0200 UTC Pratt, KS Surface </a:t>
            </a:r>
            <a:r>
              <a:rPr lang="en-US" dirty="0" err="1" smtClean="0"/>
              <a:t>obs</a:t>
            </a:r>
            <a:r>
              <a:rPr lang="en-US" dirty="0" smtClean="0"/>
              <a:t> used for low-level thermodynamics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Frankensounding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Content Placeholder 5" descr="Frankenstein's_monster_(Boris_Karloff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013" r="-6013"/>
          <a:stretch>
            <a:fillRect/>
          </a:stretch>
        </p:blipFill>
        <p:spPr/>
      </p:pic>
      <p:pic>
        <p:nvPicPr>
          <p:cNvPr id="9" name="Content Placeholder 8" descr="input_sounding_dowell_vad.0230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7738" r="8843"/>
              <a:stretch>
                <a:fillRect/>
              </a:stretch>
            </p:blipFill>
          </mc:Choice>
          <mc:Fallback>
            <p:blipFill>
              <a:blip r:embed="rId4"/>
              <a:srcRect l="-7738" r="8843"/>
              <a:stretch>
                <a:fillRect/>
              </a:stretch>
            </p:blipFill>
          </mc:Fallback>
        </mc:AlternateContent>
        <p:spPr>
          <a:xfrm rot="16200000">
            <a:off x="3709403" y="775031"/>
            <a:ext cx="5348254" cy="6998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oundings.eps"/>
          <p:cNvPicPr>
            <a:picLocks noGrp="1" noChangeAspect="1"/>
          </p:cNvPicPr>
          <p:nvPr>
            <p:ph type="pic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-614" b="-614"/>
              <a:stretch>
                <a:fillRect/>
              </a:stretch>
            </p:blipFill>
          </mc:Choice>
          <mc:Fallback>
            <p:blipFill>
              <a:blip r:embed="rId3"/>
              <a:srcRect t="-614" b="-614"/>
              <a:stretch>
                <a:fillRect/>
              </a:stretch>
            </p:blipFill>
          </mc:Fallback>
        </mc:AlternateContent>
        <p:spPr>
          <a:xfrm>
            <a:off x="788840" y="612774"/>
            <a:ext cx="6936111" cy="5202083"/>
          </a:xfrm>
        </p:spPr>
      </p:pic>
      <p:sp>
        <p:nvSpPr>
          <p:cNvPr id="9" name="TextBox 8"/>
          <p:cNvSpPr txBox="1"/>
          <p:nvPr/>
        </p:nvSpPr>
        <p:spPr>
          <a:xfrm>
            <a:off x="3876741" y="2024220"/>
            <a:ext cx="18715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0200 UTC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6741" y="1438529"/>
            <a:ext cx="18715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0230 UTC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76741" y="929224"/>
            <a:ext cx="18715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0300 UTC 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rot="10800000">
            <a:off x="3227437" y="2024222"/>
            <a:ext cx="649304" cy="184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>
            <a:off x="3227437" y="1438529"/>
            <a:ext cx="649304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rot="10800000">
            <a:off x="3227437" y="1050306"/>
            <a:ext cx="649305" cy="63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8840" y="5977178"/>
            <a:ext cx="7613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VAD wind profiles showing increasing low-level shear from 0200-0300 UTC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Spans lifetime of Greensburg tornado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dia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5" y="0"/>
            <a:ext cx="6891129" cy="6888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445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Ensemble Numerical Prediction of the 4 May 2007 Greensburg,  Kansas Tornadic Supercell using EnKF  Radar Data Assimilation   </vt:lpstr>
      <vt:lpstr>Motivation and Questions</vt:lpstr>
      <vt:lpstr>Warn on Forecast</vt:lpstr>
      <vt:lpstr>The Greensburg Storm</vt:lpstr>
      <vt:lpstr>Experiment Setup</vt:lpstr>
      <vt:lpstr>Environmental Soundings</vt:lpstr>
      <vt:lpstr>The “Frankensounding”</vt:lpstr>
      <vt:lpstr>Slide 8</vt:lpstr>
      <vt:lpstr>Slide 9</vt:lpstr>
      <vt:lpstr>Forecast Evaluation</vt:lpstr>
      <vt:lpstr>Using 0200 UTC VAD</vt:lpstr>
      <vt:lpstr>Using 0230 UTC VAD</vt:lpstr>
      <vt:lpstr>Slide 13</vt:lpstr>
      <vt:lpstr>“Mean” Member 0200 UTC</vt:lpstr>
      <vt:lpstr>0215 UTC</vt:lpstr>
      <vt:lpstr>0230 UTC</vt:lpstr>
      <vt:lpstr>0245 UTC</vt:lpstr>
      <vt:lpstr>Using 0300 UTC VAD</vt:lpstr>
      <vt:lpstr>Conclusions</vt:lpstr>
      <vt:lpstr>Future work</vt:lpstr>
    </vt:vector>
  </TitlesOfParts>
  <Company>National Severe Storms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Numerical Prediction of the 4-5 May 2007 Greensburg,  Kansas Tornadic Supercell and Associated Mesocyclones using EnKF  Radar Data Assimilation   </dc:title>
  <dc:creator>Dan Dawson</dc:creator>
  <cp:lastModifiedBy>Dan</cp:lastModifiedBy>
  <cp:revision>46</cp:revision>
  <dcterms:created xsi:type="dcterms:W3CDTF">2010-08-11T04:27:58Z</dcterms:created>
  <dcterms:modified xsi:type="dcterms:W3CDTF">2010-08-13T15:20:00Z</dcterms:modified>
</cp:coreProperties>
</file>