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7" r:id="rId2"/>
    <p:sldId id="259" r:id="rId3"/>
    <p:sldId id="258" r:id="rId4"/>
    <p:sldId id="264" r:id="rId5"/>
    <p:sldId id="261" r:id="rId6"/>
    <p:sldId id="262" r:id="rId7"/>
    <p:sldId id="263" r:id="rId8"/>
    <p:sldId id="265" r:id="rId9"/>
    <p:sldId id="27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86" r:id="rId19"/>
    <p:sldId id="284" r:id="rId20"/>
    <p:sldId id="256" r:id="rId21"/>
    <p:sldId id="276" r:id="rId22"/>
    <p:sldId id="273" r:id="rId23"/>
    <p:sldId id="282" r:id="rId24"/>
    <p:sldId id="277" r:id="rId25"/>
    <p:sldId id="278" r:id="rId26"/>
    <p:sldId id="281" r:id="rId27"/>
    <p:sldId id="280" r:id="rId28"/>
    <p:sldId id="279" r:id="rId29"/>
    <p:sldId id="283" r:id="rId30"/>
    <p:sldId id="288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C9E2"/>
    <a:srgbClr val="3CAB0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34" autoAdjust="0"/>
    <p:restoredTop sz="94628" autoAdjust="0"/>
  </p:normalViewPr>
  <p:slideViewPr>
    <p:cSldViewPr>
      <p:cViewPr varScale="1">
        <p:scale>
          <a:sx n="75" d="100"/>
          <a:sy n="75" d="100"/>
        </p:scale>
        <p:origin x="-84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ERV\files\ADK\May%2031%202008%20Big%20Hail\NCDC%20ICT%20CWA%20HAIL%201955-2008_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 CWA </a:t>
            </a:r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1-9 am CST Significant</a:t>
            </a:r>
            <a:r>
              <a:rPr lang="en-US" sz="2800" i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 Events 1990-2008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effectLst>
              <a:outerShdw blurRad="50800" dist="38100" dir="2700000" sx="105000" sy="105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2">
                  <a:lumMod val="75000"/>
                </a:schemeClr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00B05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rgbClr val="7030A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spPr>
              <a:solidFill>
                <a:srgbClr val="00B0F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spPr>
              <a:solidFill>
                <a:srgbClr val="00206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spPr>
              <a:solidFill>
                <a:srgbClr val="00206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spPr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spPr>
              <a:solidFill>
                <a:schemeClr val="bg2">
                  <a:lumMod val="50000"/>
                </a:schemeClr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spPr>
              <a:solidFill>
                <a:srgbClr val="FFC00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0"/>
            <c:spPr>
              <a:solidFill>
                <a:srgbClr val="FF000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spPr>
              <a:solidFill>
                <a:srgbClr val="FFFF00"/>
              </a:solidFill>
              <a:effectLst>
                <a:outerShdw blurRad="50800" dist="38100" dir="2700000" sx="105000" sy="105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multiLvlStrRef>
              <c:f>'1955-2005 ICT CWA Hail'!$V$497:$W$512</c:f>
              <c:multiLvlStrCache>
                <c:ptCount val="16"/>
                <c:lvl>
                  <c:pt idx="0">
                    <c:v>6/19/92</c:v>
                  </c:pt>
                  <c:pt idx="1">
                    <c:v>6/19/92</c:v>
                  </c:pt>
                  <c:pt idx="2">
                    <c:v>3/28/93</c:v>
                  </c:pt>
                  <c:pt idx="3">
                    <c:v>6/4/93</c:v>
                  </c:pt>
                  <c:pt idx="4">
                    <c:v>6/23/93</c:v>
                  </c:pt>
                  <c:pt idx="5">
                    <c:v>7/6/93</c:v>
                  </c:pt>
                  <c:pt idx="6">
                    <c:v>7/6/93</c:v>
                  </c:pt>
                  <c:pt idx="7">
                    <c:v>4/2/01</c:v>
                  </c:pt>
                  <c:pt idx="8">
                    <c:v>5/8/02</c:v>
                  </c:pt>
                  <c:pt idx="9">
                    <c:v>5/13/03</c:v>
                  </c:pt>
                  <c:pt idx="10">
                    <c:v>4/24/06</c:v>
                  </c:pt>
                  <c:pt idx="11">
                    <c:v>5/31/08</c:v>
                  </c:pt>
                  <c:pt idx="12">
                    <c:v>5/31/08</c:v>
                  </c:pt>
                  <c:pt idx="13">
                    <c:v>5/31/08</c:v>
                  </c:pt>
                  <c:pt idx="14">
                    <c:v>5/31/08</c:v>
                  </c:pt>
                  <c:pt idx="15">
                    <c:v>6/13/08</c:v>
                  </c:pt>
                </c:lvl>
                <c:lvl>
                  <c:pt idx="0">
                    <c:v>SG</c:v>
                  </c:pt>
                  <c:pt idx="1">
                    <c:v>CL</c:v>
                  </c:pt>
                  <c:pt idx="2">
                    <c:v>BU</c:v>
                  </c:pt>
                  <c:pt idx="3">
                    <c:v>MG</c:v>
                  </c:pt>
                  <c:pt idx="4">
                    <c:v>HV</c:v>
                  </c:pt>
                  <c:pt idx="5">
                    <c:v>RC</c:v>
                  </c:pt>
                  <c:pt idx="6">
                    <c:v>RN</c:v>
                  </c:pt>
                  <c:pt idx="7">
                    <c:v>CQ</c:v>
                  </c:pt>
                  <c:pt idx="8">
                    <c:v>NO</c:v>
                  </c:pt>
                  <c:pt idx="9">
                    <c:v>BT</c:v>
                  </c:pt>
                  <c:pt idx="10">
                    <c:v>SG</c:v>
                  </c:pt>
                  <c:pt idx="11">
                    <c:v>RN</c:v>
                  </c:pt>
                  <c:pt idx="12">
                    <c:v>SG</c:v>
                  </c:pt>
                  <c:pt idx="13">
                    <c:v>CL</c:v>
                  </c:pt>
                  <c:pt idx="14">
                    <c:v>CQ</c:v>
                  </c:pt>
                  <c:pt idx="15">
                    <c:v>SU</c:v>
                  </c:pt>
                </c:lvl>
              </c:multiLvlStrCache>
            </c:multiLvlStrRef>
          </c:cat>
          <c:val>
            <c:numRef>
              <c:f>'1955-2005 ICT CWA Hail'!$Y$497:$Y$512</c:f>
              <c:numCache>
                <c:formatCode>0.00</c:formatCode>
                <c:ptCount val="16"/>
                <c:pt idx="0">
                  <c:v>4.5</c:v>
                </c:pt>
                <c:pt idx="1">
                  <c:v>2</c:v>
                </c:pt>
                <c:pt idx="2">
                  <c:v>2.75</c:v>
                </c:pt>
                <c:pt idx="3">
                  <c:v>2.75</c:v>
                </c:pt>
                <c:pt idx="4">
                  <c:v>2.75</c:v>
                </c:pt>
                <c:pt idx="5">
                  <c:v>2.75</c:v>
                </c:pt>
                <c:pt idx="6">
                  <c:v>2.75</c:v>
                </c:pt>
                <c:pt idx="7">
                  <c:v>2</c:v>
                </c:pt>
                <c:pt idx="8">
                  <c:v>2.5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4.25</c:v>
                </c:pt>
                <c:pt idx="14">
                  <c:v>2.75</c:v>
                </c:pt>
                <c:pt idx="15">
                  <c:v>2.75</c:v>
                </c:pt>
              </c:numCache>
            </c:numRef>
          </c:val>
        </c:ser>
        <c:gapWidth val="60"/>
        <c:axId val="54590848"/>
        <c:axId val="54604928"/>
      </c:barChart>
      <c:catAx>
        <c:axId val="54590848"/>
        <c:scaling>
          <c:orientation val="minMax"/>
        </c:scaling>
        <c:axPos val="b"/>
        <c:maj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54604928"/>
        <c:crosses val="autoZero"/>
        <c:auto val="1"/>
        <c:lblAlgn val="ctr"/>
        <c:lblOffset val="100"/>
      </c:catAx>
      <c:valAx>
        <c:axId val="54604928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Hail</a:t>
                </a:r>
                <a:r>
                  <a:rPr lang="en-US" sz="200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Diameter (inches)</a:t>
                </a: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</c:title>
        <c:numFmt formatCode="0.00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54590848"/>
        <c:crosses val="autoZero"/>
        <c:crossBetween val="between"/>
      </c:valAx>
      <c:spPr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</c:chart>
  <c:spPr>
    <a:solidFill>
      <a:schemeClr val="tx1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9F01-B9A7-4ED3-8C99-0873BB6602C8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AB797-EAB7-4979-B0B0-9CDD8C019D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797-EAB7-4979-B0B0-9CDD8C019D5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8FBEC9D-EC06-4262-931B-BC73C1D9642C}" type="datetimeFigureOut">
              <a:rPr lang="en-US" smtClean="0"/>
              <a:pPr/>
              <a:t>6/17/2010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6209D88-A570-4C87-9A52-2FD0C5356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05800" cy="1143000"/>
          </a:xfrm>
        </p:spPr>
        <p:txBody>
          <a:bodyPr/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By: Andy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Kleinsasser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 and Presented by: Ken Cook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Wichita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523999"/>
          </a:xfrm>
        </p:spPr>
        <p:txBody>
          <a:bodyPr>
            <a:noAutofit/>
          </a:bodyPr>
          <a:lstStyle/>
          <a:p>
            <a:r>
              <a:rPr lang="en-US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 CWA Early </a:t>
            </a:r>
            <a:r>
              <a:rPr sz="5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</a:t>
            </a:r>
            <a:r>
              <a:rPr lang="en-US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Hail Events: May 31, 2008 </a:t>
            </a:r>
            <a:r>
              <a:rPr sz="5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&amp; Other Comparisons</a:t>
            </a:r>
            <a:endParaRPr lang="en-US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dy11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6838407" cy="64770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34200" y="1447800"/>
            <a:ext cx="1984248" cy="50292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 UTC RUC indicated values of 1-1.5.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Values &gt; 1 indicate environment favorable for sig hail (≥ 2 inches).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0-6 km bulk shear  in calculation…may not be representative in elevated cases.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SHP utilizing effective bulk shear?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34200" y="533400"/>
            <a:ext cx="1981200" cy="1066800"/>
          </a:xfrm>
        </p:spPr>
        <p:txBody>
          <a:bodyPr>
            <a:normAutofit fontScale="90000"/>
          </a:bodyPr>
          <a:lstStyle/>
          <a:p>
            <a:pPr algn="ctr"/>
            <a:r>
              <a:rPr sz="27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Hail Parameter</a:t>
            </a:r>
            <a:r>
              <a:rPr smtClean="0"/>
              <a:t>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819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≥ 1 SHP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dy14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7035577" cy="66294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59752" y="1524000"/>
            <a:ext cx="1984248" cy="4724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DVIL “blobs”.</a:t>
            </a:r>
          </a:p>
          <a:p>
            <a:pPr>
              <a:buFont typeface="Arial" pitchFamily="34" charset="0"/>
              <a:buChar char="•"/>
            </a:pP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Splitting supercells.</a:t>
            </a:r>
          </a:p>
          <a:p>
            <a:pPr>
              <a:buFont typeface="Arial" pitchFamily="34" charset="0"/>
              <a:buChar char="•"/>
            </a:pP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layer 2 &amp; 3 max refl “blobs” greater than 57 dBZ .</a:t>
            </a:r>
          </a:p>
          <a:p>
            <a:endParaRPr lang="en-US" sz="1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400" y="304800"/>
            <a:ext cx="1981200" cy="914400"/>
          </a:xfrm>
        </p:spPr>
        <p:txBody>
          <a:bodyPr>
            <a:normAutofit/>
          </a:bodyPr>
          <a:lstStyle/>
          <a:p>
            <a:pPr algn="ctr"/>
            <a:r>
              <a:rPr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VNX Heads-UP Display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000"/>
            <a:ext cx="35052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KVNX DVIL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810000"/>
            <a:ext cx="34290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KVNX Layer 2 Max Refl (24-33k ft)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381000"/>
            <a:ext cx="34290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KVNX Composite Refl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10000"/>
            <a:ext cx="35052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KVNX Layer 3 Max Refl (Above 33k ft)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48400"/>
            <a:ext cx="175260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20C = 22.5k ft AGL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19800"/>
            <a:ext cx="1447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0C = 14k ft AGL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6248400"/>
            <a:ext cx="175260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20C = 22.5k ft AGL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19800"/>
            <a:ext cx="1447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0C = 14k ft AGL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dy13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0"/>
            <a:ext cx="7543800" cy="6892852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010400" y="1905000"/>
            <a:ext cx="1984248" cy="4953000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2800" y="0"/>
            <a:ext cx="1981200" cy="6858000"/>
          </a:xfrm>
        </p:spPr>
        <p:txBody>
          <a:bodyPr>
            <a:noAutofit/>
          </a:bodyPr>
          <a:lstStyle/>
          <a:p>
            <a:pPr algn="ctr"/>
            <a:endParaRPr lang="en-US" sz="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971800"/>
            <a:ext cx="18288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dBZ above 30k ft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6400800"/>
            <a:ext cx="18288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dBZ above 45k ft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971800"/>
            <a:ext cx="2667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Persistent mid-level Rotation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6400800"/>
            <a:ext cx="2057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Storm-Top Divergence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3886200"/>
            <a:ext cx="175260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20C =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22.5k ft AGL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3581400"/>
            <a:ext cx="1447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0C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14k ft AGL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152400"/>
            <a:ext cx="3810000" cy="523220"/>
          </a:xfrm>
          <a:prstGeom prst="rect">
            <a:avLst/>
          </a:prstGeom>
          <a:solidFill>
            <a:srgbClr val="7030A0"/>
          </a:solidFill>
          <a:effectLst>
            <a:outerShdw blurRad="50800" dist="889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Cowley County Beast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dy6-1001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74416" cy="64008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34200" y="1905000"/>
            <a:ext cx="1984248" cy="4343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section through Burden/Dexter storm.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tilt.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core of at least 55-60 dBZ to almost 40k ft.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533400"/>
            <a:ext cx="2133600" cy="914400"/>
          </a:xfrm>
        </p:spPr>
        <p:txBody>
          <a:bodyPr>
            <a:noAutofit/>
          </a:bodyPr>
          <a:lstStyle/>
          <a:p>
            <a:pPr algn="ctr"/>
            <a:r>
              <a:rPr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VNX FSI Perspective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505200"/>
            <a:ext cx="220980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Tilt Batman!!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ehs_vnx_large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54864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34200" y="1828800"/>
            <a:ext cx="2209800" cy="1600200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MEHS of 4-5 inches near Burden.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truth 4.25”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34200" y="457200"/>
            <a:ext cx="2209800" cy="1066800"/>
          </a:xfrm>
        </p:spPr>
        <p:txBody>
          <a:bodyPr>
            <a:noAutofit/>
          </a:bodyPr>
          <a:lstStyle/>
          <a:p>
            <a:r>
              <a:rPr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GR2 Analyst MEHS Perspective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9342" r="9342"/>
          <a:stretch>
            <a:fillRect/>
          </a:stretch>
        </p:blipFill>
        <p:spPr bwMode="auto">
          <a:xfrm>
            <a:off x="5515627" y="3505200"/>
            <a:ext cx="362837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486400" y="3505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 of Yvonne Stone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3124200"/>
            <a:ext cx="1295400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4-5” Hail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_31_namgfs_instab_shear_pv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70207" cy="63246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447800"/>
            <a:ext cx="2209800" cy="4876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&amp; NAM indicated instability returning north, although too far north. NAM closest in magnitude…GFS underdone.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indicated 40-50 kts 2-7 km shear.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indicated the subtle PV 0.5 anomaly approaching from west.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29400" y="0"/>
            <a:ext cx="2514600" cy="1219200"/>
          </a:xfrm>
        </p:spPr>
        <p:txBody>
          <a:bodyPr>
            <a:noAutofit/>
          </a:bodyPr>
          <a:lstStyle/>
          <a:p>
            <a:pPr algn="ctr"/>
            <a:r>
              <a:rPr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NAM/GFS 18-24 hr Forecast: PV0.5, Instability &amp; Shear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3352800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2-7 km bulk shear/0-3 km MUCAPE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3276600"/>
            <a:ext cx="33528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PV 0.5 Pressure/Wind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76600"/>
            <a:ext cx="33528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PV 0.5 Pressure/Wind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152400"/>
            <a:ext cx="3352800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2-7 km bulk shear/0-3 km MUCAPE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_31_namgfs_isen_moistxprt_adk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55658" cy="63246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0" y="1600200"/>
            <a:ext cx="2133600" cy="472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 not perfect correlation, NAM &amp; GFS suggested modest/strong isentropic ascent &amp; moisture transport toward 09-12z.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fields looked more representative.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29400" y="76200"/>
            <a:ext cx="2514600" cy="1447800"/>
          </a:xfrm>
        </p:spPr>
        <p:txBody>
          <a:bodyPr>
            <a:noAutofit/>
          </a:bodyPr>
          <a:lstStyle/>
          <a:p>
            <a:pPr algn="ctr"/>
            <a:r>
              <a:rPr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NAM/GFS 18-24 hr Forecast: Isentropic Ascent, Moisture Transport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3528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310 K Pressure/Omega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0"/>
            <a:ext cx="32766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310 K Pressure/Omega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00400"/>
            <a:ext cx="3352800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310 K Specific Humidity/Moisture Transport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3200400"/>
            <a:ext cx="3276600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310 K Specific Humidity/Moisture Transport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_31_precipcompare_adk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6858000" cy="6502663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010400" y="1295400"/>
            <a:ext cx="1984248" cy="54102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NAM, GFS, EASTNMM4, WESTNMM4 suggested convection initiating over and/or spreading west/northwest over portions of south-central &amp; southeast KS toward 12 UTC.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WRFARW32 and WRFARW16 unavailable.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perfect, but good correlation.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1800" y="228600"/>
            <a:ext cx="1981200" cy="1066800"/>
          </a:xfrm>
        </p:spPr>
        <p:txBody>
          <a:bodyPr>
            <a:normAutofit fontScale="90000"/>
          </a:bodyPr>
          <a:lstStyle/>
          <a:p>
            <a:pPr algn="ctr"/>
            <a:r>
              <a:rPr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QPF: 18-24 hr Forecast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52400"/>
            <a:ext cx="1143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QPF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152400"/>
            <a:ext cx="10668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QPF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429000"/>
            <a:ext cx="17526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 NMM4 QPF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3429000"/>
            <a:ext cx="1905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NMM4 QPF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all know that significant hail is most likely in an environment characterized by ample instability &amp; deep layer shear: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since 2003, WFO ICT and SPC have typically under-forecast (sometimes grossly) predawn significant hail events.</a:t>
            </a:r>
          </a:p>
          <a:p>
            <a:pPr lvl="2"/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Typically, thunderstorms are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forecasted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but magnitude of hail isn’t.    </a:t>
            </a:r>
          </a:p>
          <a:p>
            <a:pPr lvl="1"/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reasons why these events are under-forecasted?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Mind-set that significant hail doesn’t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 late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night…rare events?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load of day/evening shifts…dealing with ongoing severe weather in midst of active severe weather week?</a:t>
            </a:r>
          </a:p>
          <a:p>
            <a:pPr lvl="2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Definitely the case May 31, 2008.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anticipation!! (hopefully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prevent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understaffing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worst time of the night, staff-wise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why the Presentation?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ilspreadsheet_1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63831" cy="6858000"/>
          </a:xfrm>
          <a:solidFill>
            <a:srgbClr val="3CAB05"/>
          </a:solidFill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434340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Roughly 1 event every 2 years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40386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Roughly one event every 1.5 years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3505200"/>
            <a:ext cx="8686800" cy="3124200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elevated supercells trained east/southeast across south-central/southeast KS.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hazard large hail (although did receive a few 60 mph convective gusts).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Counties  affected: Reno, Kingman, Harvey, Sedgwick, Sumner, Cowley, Butler, Chautauqua, Elk, Montgomery.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Cowley &amp; Chautauqua counties hardest hit, in/near Burden, Dexter, New Salem, Cedar Vale &amp; Chautauqua, hail reached size of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baseballs-softballs.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areas received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quarters-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tennis balls.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SzPct val="100000"/>
              <a:buFont typeface="Arial" pitchFamily="34" charset="0"/>
              <a:buChar char="•"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45658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953000" y="228600"/>
            <a:ext cx="3962400" cy="3124200"/>
          </a:xfrm>
          <a:prstGeom prst="rect">
            <a:avLst/>
          </a:prstGeom>
        </p:spPr>
        <p:txBody>
          <a:bodyPr vert="horz" tIns="45720" bIns="45720" anchor="t" anchorCtr="0">
            <a:normAutofit/>
          </a:bodyPr>
          <a:lstStyle/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953000" y="228600"/>
            <a:ext cx="3886200" cy="3124200"/>
          </a:xfrm>
          <a:prstGeom prst="rect">
            <a:avLst/>
          </a:prstGeom>
        </p:spPr>
        <p:txBody>
          <a:bodyPr vert="horz" tIns="45720" bIns="45720" anchor="t" anchorCtr="0">
            <a:noAutofit/>
          </a:bodyPr>
          <a:lstStyle/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876800" y="152400"/>
            <a:ext cx="4114800" cy="762000"/>
          </a:xfrm>
          <a:prstGeom prst="rect">
            <a:avLst/>
          </a:prstGeom>
        </p:spPr>
        <p:txBody>
          <a:bodyPr vert="horz" tIns="45720" bIns="4572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100000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 CWA 09-14 UTC 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2000" b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343400" y="990600"/>
            <a:ext cx="4572000" cy="2362200"/>
          </a:xfrm>
          <a:prstGeom prst="rect">
            <a:avLst/>
          </a:prstGeom>
        </p:spPr>
        <p:txBody>
          <a:bodyPr vert="horz" tIns="45720" bIns="45720" anchor="t" anchorCtr="0">
            <a:normAutofit/>
          </a:bodyPr>
          <a:lstStyle/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severe thunderstorm warnings.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reports of golfball size hail or larger.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2000" b="1" i="1" u="sng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ROUGHLY</a:t>
            </a: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$80-100 </a:t>
            </a: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 in damages.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149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64694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47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72000" cy="347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0"/>
            <a:ext cx="6096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4/24/06 South-Central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1242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31242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6519446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295400" y="533400"/>
            <a:ext cx="863600" cy="1007806"/>
          </a:xfrm>
          <a:custGeom>
            <a:avLst/>
            <a:gdLst>
              <a:gd name="connsiteX0" fmla="*/ 863600 w 863600"/>
              <a:gd name="connsiteY0" fmla="*/ 0 h 1007806"/>
              <a:gd name="connsiteX1" fmla="*/ 755445 w 863600"/>
              <a:gd name="connsiteY1" fmla="*/ 530942 h 1007806"/>
              <a:gd name="connsiteX2" fmla="*/ 637458 w 863600"/>
              <a:gd name="connsiteY2" fmla="*/ 825910 h 1007806"/>
              <a:gd name="connsiteX3" fmla="*/ 401484 w 863600"/>
              <a:gd name="connsiteY3" fmla="*/ 973393 h 1007806"/>
              <a:gd name="connsiteX4" fmla="*/ 254000 w 863600"/>
              <a:gd name="connsiteY4" fmla="*/ 993058 h 1007806"/>
              <a:gd name="connsiteX5" fmla="*/ 126181 w 863600"/>
              <a:gd name="connsiteY5" fmla="*/ 993058 h 1007806"/>
              <a:gd name="connsiteX6" fmla="*/ 18026 w 863600"/>
              <a:gd name="connsiteY6" fmla="*/ 904568 h 1007806"/>
              <a:gd name="connsiteX7" fmla="*/ 18026 w 863600"/>
              <a:gd name="connsiteY7" fmla="*/ 914400 h 100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600" h="1007806">
                <a:moveTo>
                  <a:pt x="863600" y="0"/>
                </a:moveTo>
                <a:cubicBezTo>
                  <a:pt x="828367" y="196645"/>
                  <a:pt x="793135" y="393290"/>
                  <a:pt x="755445" y="530942"/>
                </a:cubicBezTo>
                <a:cubicBezTo>
                  <a:pt x="717755" y="668594"/>
                  <a:pt x="696451" y="752168"/>
                  <a:pt x="637458" y="825910"/>
                </a:cubicBezTo>
                <a:cubicBezTo>
                  <a:pt x="578465" y="899652"/>
                  <a:pt x="465394" y="945535"/>
                  <a:pt x="401484" y="973393"/>
                </a:cubicBezTo>
                <a:cubicBezTo>
                  <a:pt x="337574" y="1001251"/>
                  <a:pt x="299884" y="989781"/>
                  <a:pt x="254000" y="993058"/>
                </a:cubicBezTo>
                <a:cubicBezTo>
                  <a:pt x="208116" y="996335"/>
                  <a:pt x="165510" y="1007806"/>
                  <a:pt x="126181" y="993058"/>
                </a:cubicBezTo>
                <a:cubicBezTo>
                  <a:pt x="86852" y="978310"/>
                  <a:pt x="36052" y="917678"/>
                  <a:pt x="18026" y="904568"/>
                </a:cubicBezTo>
                <a:cubicBezTo>
                  <a:pt x="0" y="891458"/>
                  <a:pt x="9013" y="902929"/>
                  <a:pt x="18026" y="914400"/>
                </a:cubicBezTo>
              </a:path>
            </a:pathLst>
          </a:custGeom>
          <a:ln w="101600" cmpd="sng">
            <a:solidFill>
              <a:srgbClr val="0070C0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1455174" y="1543665"/>
            <a:ext cx="629264" cy="1514167"/>
          </a:xfrm>
          <a:custGeom>
            <a:avLst/>
            <a:gdLst>
              <a:gd name="connsiteX0" fmla="*/ 363794 w 629264"/>
              <a:gd name="connsiteY0" fmla="*/ 0 h 1514167"/>
              <a:gd name="connsiteX1" fmla="*/ 471949 w 629264"/>
              <a:gd name="connsiteY1" fmla="*/ 78658 h 1514167"/>
              <a:gd name="connsiteX2" fmla="*/ 560439 w 629264"/>
              <a:gd name="connsiteY2" fmla="*/ 117987 h 1514167"/>
              <a:gd name="connsiteX3" fmla="*/ 599768 w 629264"/>
              <a:gd name="connsiteY3" fmla="*/ 226141 h 1514167"/>
              <a:gd name="connsiteX4" fmla="*/ 619432 w 629264"/>
              <a:gd name="connsiteY4" fmla="*/ 294967 h 1514167"/>
              <a:gd name="connsiteX5" fmla="*/ 619432 w 629264"/>
              <a:gd name="connsiteY5" fmla="*/ 383458 h 1514167"/>
              <a:gd name="connsiteX6" fmla="*/ 560439 w 629264"/>
              <a:gd name="connsiteY6" fmla="*/ 452283 h 1514167"/>
              <a:gd name="connsiteX7" fmla="*/ 462116 w 629264"/>
              <a:gd name="connsiteY7" fmla="*/ 550606 h 1514167"/>
              <a:gd name="connsiteX8" fmla="*/ 393291 w 629264"/>
              <a:gd name="connsiteY8" fmla="*/ 658761 h 1514167"/>
              <a:gd name="connsiteX9" fmla="*/ 216310 w 629264"/>
              <a:gd name="connsiteY9" fmla="*/ 924232 h 1514167"/>
              <a:gd name="connsiteX10" fmla="*/ 88491 w 629264"/>
              <a:gd name="connsiteY10" fmla="*/ 1229032 h 1514167"/>
              <a:gd name="connsiteX11" fmla="*/ 58994 w 629264"/>
              <a:gd name="connsiteY11" fmla="*/ 1406012 h 1514167"/>
              <a:gd name="connsiteX12" fmla="*/ 0 w 629264"/>
              <a:gd name="connsiteY12" fmla="*/ 1514167 h 1514167"/>
              <a:gd name="connsiteX13" fmla="*/ 0 w 629264"/>
              <a:gd name="connsiteY13" fmla="*/ 1514167 h 15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264" h="1514167">
                <a:moveTo>
                  <a:pt x="363794" y="0"/>
                </a:moveTo>
                <a:cubicBezTo>
                  <a:pt x="401484" y="29497"/>
                  <a:pt x="439175" y="58994"/>
                  <a:pt x="471949" y="78658"/>
                </a:cubicBezTo>
                <a:cubicBezTo>
                  <a:pt x="504723" y="98323"/>
                  <a:pt x="539136" y="93407"/>
                  <a:pt x="560439" y="117987"/>
                </a:cubicBezTo>
                <a:cubicBezTo>
                  <a:pt x="581742" y="142568"/>
                  <a:pt x="589936" y="196644"/>
                  <a:pt x="599768" y="226141"/>
                </a:cubicBezTo>
                <a:cubicBezTo>
                  <a:pt x="609600" y="255638"/>
                  <a:pt x="616155" y="268748"/>
                  <a:pt x="619432" y="294967"/>
                </a:cubicBezTo>
                <a:cubicBezTo>
                  <a:pt x="622709" y="321186"/>
                  <a:pt x="629264" y="357239"/>
                  <a:pt x="619432" y="383458"/>
                </a:cubicBezTo>
                <a:cubicBezTo>
                  <a:pt x="609600" y="409677"/>
                  <a:pt x="586658" y="424425"/>
                  <a:pt x="560439" y="452283"/>
                </a:cubicBezTo>
                <a:cubicBezTo>
                  <a:pt x="534220" y="480141"/>
                  <a:pt x="489974" y="516193"/>
                  <a:pt x="462116" y="550606"/>
                </a:cubicBezTo>
                <a:cubicBezTo>
                  <a:pt x="434258" y="585019"/>
                  <a:pt x="434259" y="596490"/>
                  <a:pt x="393291" y="658761"/>
                </a:cubicBezTo>
                <a:cubicBezTo>
                  <a:pt x="352323" y="721032"/>
                  <a:pt x="267110" y="829187"/>
                  <a:pt x="216310" y="924232"/>
                </a:cubicBezTo>
                <a:cubicBezTo>
                  <a:pt x="165510" y="1019277"/>
                  <a:pt x="114710" y="1148735"/>
                  <a:pt x="88491" y="1229032"/>
                </a:cubicBezTo>
                <a:cubicBezTo>
                  <a:pt x="62272" y="1309329"/>
                  <a:pt x="73742" y="1358490"/>
                  <a:pt x="58994" y="1406012"/>
                </a:cubicBezTo>
                <a:cubicBezTo>
                  <a:pt x="44246" y="1453534"/>
                  <a:pt x="0" y="1514167"/>
                  <a:pt x="0" y="1514167"/>
                </a:cubicBezTo>
                <a:lnTo>
                  <a:pt x="0" y="1514167"/>
                </a:ln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1858297" y="1524000"/>
            <a:ext cx="1042219" cy="393290"/>
          </a:xfrm>
          <a:custGeom>
            <a:avLst/>
            <a:gdLst>
              <a:gd name="connsiteX0" fmla="*/ 1042219 w 1042219"/>
              <a:gd name="connsiteY0" fmla="*/ 393290 h 393290"/>
              <a:gd name="connsiteX1" fmla="*/ 619432 w 1042219"/>
              <a:gd name="connsiteY1" fmla="*/ 226142 h 393290"/>
              <a:gd name="connsiteX2" fmla="*/ 117987 w 1042219"/>
              <a:gd name="connsiteY2" fmla="*/ 58994 h 393290"/>
              <a:gd name="connsiteX3" fmla="*/ 0 w 1042219"/>
              <a:gd name="connsiteY3" fmla="*/ 0 h 393290"/>
              <a:gd name="connsiteX4" fmla="*/ 0 w 1042219"/>
              <a:gd name="connsiteY4" fmla="*/ 0 h 39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219" h="393290">
                <a:moveTo>
                  <a:pt x="1042219" y="393290"/>
                </a:moveTo>
                <a:cubicBezTo>
                  <a:pt x="907845" y="337574"/>
                  <a:pt x="773471" y="281858"/>
                  <a:pt x="619432" y="226142"/>
                </a:cubicBezTo>
                <a:cubicBezTo>
                  <a:pt x="465393" y="170426"/>
                  <a:pt x="221226" y="96684"/>
                  <a:pt x="117987" y="58994"/>
                </a:cubicBezTo>
                <a:cubicBezTo>
                  <a:pt x="14748" y="2130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6204155" y="1809135"/>
            <a:ext cx="311355" cy="1268362"/>
          </a:xfrm>
          <a:custGeom>
            <a:avLst/>
            <a:gdLst>
              <a:gd name="connsiteX0" fmla="*/ 0 w 311355"/>
              <a:gd name="connsiteY0" fmla="*/ 1268362 h 1268362"/>
              <a:gd name="connsiteX1" fmla="*/ 49161 w 311355"/>
              <a:gd name="connsiteY1" fmla="*/ 973394 h 1268362"/>
              <a:gd name="connsiteX2" fmla="*/ 206477 w 311355"/>
              <a:gd name="connsiteY2" fmla="*/ 707923 h 1268362"/>
              <a:gd name="connsiteX3" fmla="*/ 304800 w 311355"/>
              <a:gd name="connsiteY3" fmla="*/ 501446 h 1268362"/>
              <a:gd name="connsiteX4" fmla="*/ 245806 w 311355"/>
              <a:gd name="connsiteY4" fmla="*/ 245807 h 1268362"/>
              <a:gd name="connsiteX5" fmla="*/ 127819 w 311355"/>
              <a:gd name="connsiteY5" fmla="*/ 58994 h 1268362"/>
              <a:gd name="connsiteX6" fmla="*/ 49161 w 311355"/>
              <a:gd name="connsiteY6" fmla="*/ 0 h 1268362"/>
              <a:gd name="connsiteX7" fmla="*/ 49161 w 311355"/>
              <a:gd name="connsiteY7" fmla="*/ 0 h 126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355" h="1268362">
                <a:moveTo>
                  <a:pt x="0" y="1268362"/>
                </a:moveTo>
                <a:cubicBezTo>
                  <a:pt x="7374" y="1167581"/>
                  <a:pt x="14748" y="1066800"/>
                  <a:pt x="49161" y="973394"/>
                </a:cubicBezTo>
                <a:cubicBezTo>
                  <a:pt x="83574" y="879988"/>
                  <a:pt x="163871" y="786581"/>
                  <a:pt x="206477" y="707923"/>
                </a:cubicBezTo>
                <a:cubicBezTo>
                  <a:pt x="249083" y="629265"/>
                  <a:pt x="298245" y="578465"/>
                  <a:pt x="304800" y="501446"/>
                </a:cubicBezTo>
                <a:cubicBezTo>
                  <a:pt x="311355" y="424427"/>
                  <a:pt x="275303" y="319549"/>
                  <a:pt x="245806" y="245807"/>
                </a:cubicBezTo>
                <a:cubicBezTo>
                  <a:pt x="216309" y="172065"/>
                  <a:pt x="160593" y="99962"/>
                  <a:pt x="127819" y="58994"/>
                </a:cubicBezTo>
                <a:cubicBezTo>
                  <a:pt x="95045" y="18026"/>
                  <a:pt x="49161" y="0"/>
                  <a:pt x="49161" y="0"/>
                </a:cubicBezTo>
                <a:lnTo>
                  <a:pt x="49161" y="0"/>
                </a:ln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6324600" y="1828800"/>
            <a:ext cx="1025832" cy="401485"/>
          </a:xfrm>
          <a:custGeom>
            <a:avLst/>
            <a:gdLst>
              <a:gd name="connsiteX0" fmla="*/ 0 w 1025832"/>
              <a:gd name="connsiteY0" fmla="*/ 0 h 401485"/>
              <a:gd name="connsiteX1" fmla="*/ 117987 w 1025832"/>
              <a:gd name="connsiteY1" fmla="*/ 9833 h 401485"/>
              <a:gd name="connsiteX2" fmla="*/ 265471 w 1025832"/>
              <a:gd name="connsiteY2" fmla="*/ 19665 h 401485"/>
              <a:gd name="connsiteX3" fmla="*/ 393290 w 1025832"/>
              <a:gd name="connsiteY3" fmla="*/ 68826 h 401485"/>
              <a:gd name="connsiteX4" fmla="*/ 560439 w 1025832"/>
              <a:gd name="connsiteY4" fmla="*/ 108155 h 401485"/>
              <a:gd name="connsiteX5" fmla="*/ 639097 w 1025832"/>
              <a:gd name="connsiteY5" fmla="*/ 157317 h 401485"/>
              <a:gd name="connsiteX6" fmla="*/ 806245 w 1025832"/>
              <a:gd name="connsiteY6" fmla="*/ 275304 h 401485"/>
              <a:gd name="connsiteX7" fmla="*/ 993058 w 1025832"/>
              <a:gd name="connsiteY7" fmla="*/ 383459 h 401485"/>
              <a:gd name="connsiteX8" fmla="*/ 1002890 w 1025832"/>
              <a:gd name="connsiteY8" fmla="*/ 383459 h 40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832" h="401485">
                <a:moveTo>
                  <a:pt x="0" y="0"/>
                </a:moveTo>
                <a:lnTo>
                  <a:pt x="117987" y="9833"/>
                </a:lnTo>
                <a:cubicBezTo>
                  <a:pt x="162232" y="13111"/>
                  <a:pt x="219587" y="9833"/>
                  <a:pt x="265471" y="19665"/>
                </a:cubicBezTo>
                <a:cubicBezTo>
                  <a:pt x="311355" y="29497"/>
                  <a:pt x="344129" y="54078"/>
                  <a:pt x="393290" y="68826"/>
                </a:cubicBezTo>
                <a:cubicBezTo>
                  <a:pt x="442451" y="83574"/>
                  <a:pt x="519471" y="93407"/>
                  <a:pt x="560439" y="108155"/>
                </a:cubicBezTo>
                <a:cubicBezTo>
                  <a:pt x="601407" y="122903"/>
                  <a:pt x="598129" y="129459"/>
                  <a:pt x="639097" y="157317"/>
                </a:cubicBezTo>
                <a:cubicBezTo>
                  <a:pt x="680065" y="185175"/>
                  <a:pt x="747252" y="237614"/>
                  <a:pt x="806245" y="275304"/>
                </a:cubicBezTo>
                <a:cubicBezTo>
                  <a:pt x="865238" y="312994"/>
                  <a:pt x="960284" y="365433"/>
                  <a:pt x="993058" y="383459"/>
                </a:cubicBezTo>
                <a:cubicBezTo>
                  <a:pt x="1025832" y="401485"/>
                  <a:pt x="1014361" y="392472"/>
                  <a:pt x="1002890" y="383459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5928852" y="589935"/>
            <a:ext cx="1258529" cy="1190523"/>
          </a:xfrm>
          <a:custGeom>
            <a:avLst/>
            <a:gdLst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619432 w 1258529"/>
              <a:gd name="connsiteY3" fmla="*/ 845575 h 1020917"/>
              <a:gd name="connsiteX4" fmla="*/ 471948 w 1258529"/>
              <a:gd name="connsiteY4" fmla="*/ 963562 h 1020917"/>
              <a:gd name="connsiteX5" fmla="*/ 285135 w 1258529"/>
              <a:gd name="connsiteY5" fmla="*/ 1012723 h 1020917"/>
              <a:gd name="connsiteX6" fmla="*/ 137651 w 1258529"/>
              <a:gd name="connsiteY6" fmla="*/ 1012723 h 1020917"/>
              <a:gd name="connsiteX7" fmla="*/ 39329 w 1258529"/>
              <a:gd name="connsiteY7" fmla="*/ 963562 h 1020917"/>
              <a:gd name="connsiteX8" fmla="*/ 0 w 1258529"/>
              <a:gd name="connsiteY8" fmla="*/ 953730 h 1020917"/>
              <a:gd name="connsiteX9" fmla="*/ 0 w 1258529"/>
              <a:gd name="connsiteY9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619432 w 1258529"/>
              <a:gd name="connsiteY3" fmla="*/ 845575 h 1020917"/>
              <a:gd name="connsiteX4" fmla="*/ 619432 w 1258529"/>
              <a:gd name="connsiteY4" fmla="*/ 855407 h 1020917"/>
              <a:gd name="connsiteX5" fmla="*/ 471948 w 1258529"/>
              <a:gd name="connsiteY5" fmla="*/ 963562 h 1020917"/>
              <a:gd name="connsiteX6" fmla="*/ 285135 w 1258529"/>
              <a:gd name="connsiteY6" fmla="*/ 1012723 h 1020917"/>
              <a:gd name="connsiteX7" fmla="*/ 137651 w 1258529"/>
              <a:gd name="connsiteY7" fmla="*/ 1012723 h 1020917"/>
              <a:gd name="connsiteX8" fmla="*/ 39329 w 1258529"/>
              <a:gd name="connsiteY8" fmla="*/ 963562 h 1020917"/>
              <a:gd name="connsiteX9" fmla="*/ 0 w 1258529"/>
              <a:gd name="connsiteY9" fmla="*/ 953730 h 1020917"/>
              <a:gd name="connsiteX10" fmla="*/ 0 w 1258529"/>
              <a:gd name="connsiteY10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619432 w 1258529"/>
              <a:gd name="connsiteY3" fmla="*/ 845575 h 1020917"/>
              <a:gd name="connsiteX4" fmla="*/ 619432 w 1258529"/>
              <a:gd name="connsiteY4" fmla="*/ 855407 h 1020917"/>
              <a:gd name="connsiteX5" fmla="*/ 471948 w 1258529"/>
              <a:gd name="connsiteY5" fmla="*/ 963562 h 1020917"/>
              <a:gd name="connsiteX6" fmla="*/ 285135 w 1258529"/>
              <a:gd name="connsiteY6" fmla="*/ 1012723 h 1020917"/>
              <a:gd name="connsiteX7" fmla="*/ 137651 w 1258529"/>
              <a:gd name="connsiteY7" fmla="*/ 1012723 h 1020917"/>
              <a:gd name="connsiteX8" fmla="*/ 39329 w 1258529"/>
              <a:gd name="connsiteY8" fmla="*/ 963562 h 1020917"/>
              <a:gd name="connsiteX9" fmla="*/ 0 w 1258529"/>
              <a:gd name="connsiteY9" fmla="*/ 953730 h 1020917"/>
              <a:gd name="connsiteX10" fmla="*/ 0 w 1258529"/>
              <a:gd name="connsiteY10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619432 w 1258529"/>
              <a:gd name="connsiteY3" fmla="*/ 845575 h 1020917"/>
              <a:gd name="connsiteX4" fmla="*/ 471948 w 1258529"/>
              <a:gd name="connsiteY4" fmla="*/ 963562 h 1020917"/>
              <a:gd name="connsiteX5" fmla="*/ 285135 w 1258529"/>
              <a:gd name="connsiteY5" fmla="*/ 1012723 h 1020917"/>
              <a:gd name="connsiteX6" fmla="*/ 137651 w 1258529"/>
              <a:gd name="connsiteY6" fmla="*/ 1012723 h 1020917"/>
              <a:gd name="connsiteX7" fmla="*/ 39329 w 1258529"/>
              <a:gd name="connsiteY7" fmla="*/ 963562 h 1020917"/>
              <a:gd name="connsiteX8" fmla="*/ 0 w 1258529"/>
              <a:gd name="connsiteY8" fmla="*/ 953730 h 1020917"/>
              <a:gd name="connsiteX9" fmla="*/ 0 w 1258529"/>
              <a:gd name="connsiteY9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8160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9684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9684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020917"/>
              <a:gd name="connsiteX1" fmla="*/ 1091380 w 1258529"/>
              <a:gd name="connsiteY1" fmla="*/ 334297 h 1020917"/>
              <a:gd name="connsiteX2" fmla="*/ 968477 w 1258529"/>
              <a:gd name="connsiteY2" fmla="*/ 717755 h 1020917"/>
              <a:gd name="connsiteX3" fmla="*/ 471948 w 1258529"/>
              <a:gd name="connsiteY3" fmla="*/ 963562 h 1020917"/>
              <a:gd name="connsiteX4" fmla="*/ 285135 w 1258529"/>
              <a:gd name="connsiteY4" fmla="*/ 1012723 h 1020917"/>
              <a:gd name="connsiteX5" fmla="*/ 137651 w 1258529"/>
              <a:gd name="connsiteY5" fmla="*/ 1012723 h 1020917"/>
              <a:gd name="connsiteX6" fmla="*/ 39329 w 1258529"/>
              <a:gd name="connsiteY6" fmla="*/ 963562 h 1020917"/>
              <a:gd name="connsiteX7" fmla="*/ 0 w 1258529"/>
              <a:gd name="connsiteY7" fmla="*/ 953730 h 1020917"/>
              <a:gd name="connsiteX8" fmla="*/ 0 w 1258529"/>
              <a:gd name="connsiteY8" fmla="*/ 953730 h 1020917"/>
              <a:gd name="connsiteX0" fmla="*/ 1258529 w 1258529"/>
              <a:gd name="connsiteY0" fmla="*/ 0 h 1165123"/>
              <a:gd name="connsiteX1" fmla="*/ 1091380 w 1258529"/>
              <a:gd name="connsiteY1" fmla="*/ 334297 h 1165123"/>
              <a:gd name="connsiteX2" fmla="*/ 968477 w 1258529"/>
              <a:gd name="connsiteY2" fmla="*/ 717755 h 1165123"/>
              <a:gd name="connsiteX3" fmla="*/ 471948 w 1258529"/>
              <a:gd name="connsiteY3" fmla="*/ 1115962 h 1165123"/>
              <a:gd name="connsiteX4" fmla="*/ 285135 w 1258529"/>
              <a:gd name="connsiteY4" fmla="*/ 1012723 h 1165123"/>
              <a:gd name="connsiteX5" fmla="*/ 137651 w 1258529"/>
              <a:gd name="connsiteY5" fmla="*/ 1012723 h 1165123"/>
              <a:gd name="connsiteX6" fmla="*/ 39329 w 1258529"/>
              <a:gd name="connsiteY6" fmla="*/ 963562 h 1165123"/>
              <a:gd name="connsiteX7" fmla="*/ 0 w 1258529"/>
              <a:gd name="connsiteY7" fmla="*/ 953730 h 1165123"/>
              <a:gd name="connsiteX8" fmla="*/ 0 w 1258529"/>
              <a:gd name="connsiteY8" fmla="*/ 953730 h 1165123"/>
              <a:gd name="connsiteX0" fmla="*/ 1258529 w 1258529"/>
              <a:gd name="connsiteY0" fmla="*/ 0 h 1190523"/>
              <a:gd name="connsiteX1" fmla="*/ 1091380 w 1258529"/>
              <a:gd name="connsiteY1" fmla="*/ 334297 h 1190523"/>
              <a:gd name="connsiteX2" fmla="*/ 968477 w 1258529"/>
              <a:gd name="connsiteY2" fmla="*/ 717755 h 1190523"/>
              <a:gd name="connsiteX3" fmla="*/ 471948 w 1258529"/>
              <a:gd name="connsiteY3" fmla="*/ 1115962 h 1190523"/>
              <a:gd name="connsiteX4" fmla="*/ 285135 w 1258529"/>
              <a:gd name="connsiteY4" fmla="*/ 1165123 h 1190523"/>
              <a:gd name="connsiteX5" fmla="*/ 137651 w 1258529"/>
              <a:gd name="connsiteY5" fmla="*/ 1012723 h 1190523"/>
              <a:gd name="connsiteX6" fmla="*/ 39329 w 1258529"/>
              <a:gd name="connsiteY6" fmla="*/ 963562 h 1190523"/>
              <a:gd name="connsiteX7" fmla="*/ 0 w 1258529"/>
              <a:gd name="connsiteY7" fmla="*/ 953730 h 1190523"/>
              <a:gd name="connsiteX8" fmla="*/ 0 w 1258529"/>
              <a:gd name="connsiteY8" fmla="*/ 953730 h 1190523"/>
              <a:gd name="connsiteX0" fmla="*/ 1258529 w 1258529"/>
              <a:gd name="connsiteY0" fmla="*/ 0 h 1190523"/>
              <a:gd name="connsiteX1" fmla="*/ 1091380 w 1258529"/>
              <a:gd name="connsiteY1" fmla="*/ 334297 h 1190523"/>
              <a:gd name="connsiteX2" fmla="*/ 968477 w 1258529"/>
              <a:gd name="connsiteY2" fmla="*/ 717755 h 1190523"/>
              <a:gd name="connsiteX3" fmla="*/ 471948 w 1258529"/>
              <a:gd name="connsiteY3" fmla="*/ 1115962 h 1190523"/>
              <a:gd name="connsiteX4" fmla="*/ 285135 w 1258529"/>
              <a:gd name="connsiteY4" fmla="*/ 1165123 h 1190523"/>
              <a:gd name="connsiteX5" fmla="*/ 137651 w 1258529"/>
              <a:gd name="connsiteY5" fmla="*/ 1012723 h 1190523"/>
              <a:gd name="connsiteX6" fmla="*/ 39329 w 1258529"/>
              <a:gd name="connsiteY6" fmla="*/ 963562 h 1190523"/>
              <a:gd name="connsiteX7" fmla="*/ 0 w 1258529"/>
              <a:gd name="connsiteY7" fmla="*/ 953730 h 1190523"/>
              <a:gd name="connsiteX8" fmla="*/ 0 w 1258529"/>
              <a:gd name="connsiteY8" fmla="*/ 953730 h 119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529" h="1190523">
                <a:moveTo>
                  <a:pt x="1258529" y="0"/>
                </a:moveTo>
                <a:cubicBezTo>
                  <a:pt x="1211825" y="107335"/>
                  <a:pt x="1139722" y="214671"/>
                  <a:pt x="1091380" y="334297"/>
                </a:cubicBezTo>
                <a:cubicBezTo>
                  <a:pt x="1043038" y="453923"/>
                  <a:pt x="1069258" y="546509"/>
                  <a:pt x="968477" y="717755"/>
                </a:cubicBezTo>
                <a:cubicBezTo>
                  <a:pt x="828367" y="906207"/>
                  <a:pt x="585838" y="1041401"/>
                  <a:pt x="471948" y="1115962"/>
                </a:cubicBezTo>
                <a:cubicBezTo>
                  <a:pt x="358058" y="1190523"/>
                  <a:pt x="340851" y="1182330"/>
                  <a:pt x="285135" y="1165123"/>
                </a:cubicBezTo>
                <a:cubicBezTo>
                  <a:pt x="229419" y="1147917"/>
                  <a:pt x="178619" y="1046316"/>
                  <a:pt x="137651" y="1012723"/>
                </a:cubicBezTo>
                <a:cubicBezTo>
                  <a:pt x="96683" y="979130"/>
                  <a:pt x="62271" y="973394"/>
                  <a:pt x="39329" y="963562"/>
                </a:cubicBezTo>
                <a:cubicBezTo>
                  <a:pt x="16387" y="953730"/>
                  <a:pt x="0" y="953730"/>
                  <a:pt x="0" y="953730"/>
                </a:cubicBezTo>
                <a:lnTo>
                  <a:pt x="0" y="953730"/>
                </a:ln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2895600" y="4495800"/>
            <a:ext cx="388374" cy="1025013"/>
          </a:xfrm>
          <a:custGeom>
            <a:avLst/>
            <a:gdLst>
              <a:gd name="connsiteX0" fmla="*/ 355600 w 355600"/>
              <a:gd name="connsiteY0" fmla="*/ 0 h 902929"/>
              <a:gd name="connsiteX1" fmla="*/ 50800 w 355600"/>
              <a:gd name="connsiteY1" fmla="*/ 776748 h 902929"/>
              <a:gd name="connsiteX2" fmla="*/ 50800 w 355600"/>
              <a:gd name="connsiteY2" fmla="*/ 757084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902929">
                <a:moveTo>
                  <a:pt x="355600" y="0"/>
                </a:moveTo>
                <a:cubicBezTo>
                  <a:pt x="228600" y="325283"/>
                  <a:pt x="101600" y="650567"/>
                  <a:pt x="50800" y="776748"/>
                </a:cubicBezTo>
                <a:cubicBezTo>
                  <a:pt x="0" y="902929"/>
                  <a:pt x="25400" y="830006"/>
                  <a:pt x="50800" y="757084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3529781" y="4463845"/>
            <a:ext cx="884903" cy="550607"/>
          </a:xfrm>
          <a:custGeom>
            <a:avLst/>
            <a:gdLst>
              <a:gd name="connsiteX0" fmla="*/ 0 w 884903"/>
              <a:gd name="connsiteY0" fmla="*/ 0 h 550607"/>
              <a:gd name="connsiteX1" fmla="*/ 884903 w 884903"/>
              <a:gd name="connsiteY1" fmla="*/ 550607 h 550607"/>
              <a:gd name="connsiteX2" fmla="*/ 884903 w 884903"/>
              <a:gd name="connsiteY2" fmla="*/ 550607 h 55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903" h="550607">
                <a:moveTo>
                  <a:pt x="0" y="0"/>
                </a:moveTo>
                <a:lnTo>
                  <a:pt x="884903" y="550607"/>
                </a:lnTo>
                <a:lnTo>
                  <a:pt x="884903" y="550607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1750142" y="5073445"/>
            <a:ext cx="452284" cy="570271"/>
          </a:xfrm>
          <a:custGeom>
            <a:avLst/>
            <a:gdLst>
              <a:gd name="connsiteX0" fmla="*/ 0 w 452284"/>
              <a:gd name="connsiteY0" fmla="*/ 0 h 570271"/>
              <a:gd name="connsiteX1" fmla="*/ 452284 w 452284"/>
              <a:gd name="connsiteY1" fmla="*/ 570271 h 570271"/>
              <a:gd name="connsiteX2" fmla="*/ 452284 w 452284"/>
              <a:gd name="connsiteY2" fmla="*/ 570271 h 5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284" h="570271">
                <a:moveTo>
                  <a:pt x="0" y="0"/>
                </a:moveTo>
                <a:lnTo>
                  <a:pt x="452284" y="570271"/>
                </a:lnTo>
                <a:lnTo>
                  <a:pt x="452284" y="570271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835742" y="4660490"/>
            <a:ext cx="245806" cy="1317523"/>
          </a:xfrm>
          <a:custGeom>
            <a:avLst/>
            <a:gdLst>
              <a:gd name="connsiteX0" fmla="*/ 0 w 245806"/>
              <a:gd name="connsiteY0" fmla="*/ 0 h 1317523"/>
              <a:gd name="connsiteX1" fmla="*/ 245806 w 245806"/>
              <a:gd name="connsiteY1" fmla="*/ 1317523 h 1317523"/>
              <a:gd name="connsiteX2" fmla="*/ 245806 w 245806"/>
              <a:gd name="connsiteY2" fmla="*/ 1317523 h 131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806" h="1317523">
                <a:moveTo>
                  <a:pt x="0" y="0"/>
                </a:moveTo>
                <a:lnTo>
                  <a:pt x="245806" y="1317523"/>
                </a:lnTo>
                <a:lnTo>
                  <a:pt x="245806" y="1317523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5879690" y="4670323"/>
            <a:ext cx="822633" cy="404761"/>
          </a:xfrm>
          <a:custGeom>
            <a:avLst/>
            <a:gdLst>
              <a:gd name="connsiteX0" fmla="*/ 0 w 822633"/>
              <a:gd name="connsiteY0" fmla="*/ 0 h 404761"/>
              <a:gd name="connsiteX1" fmla="*/ 698091 w 822633"/>
              <a:gd name="connsiteY1" fmla="*/ 344129 h 404761"/>
              <a:gd name="connsiteX2" fmla="*/ 747252 w 822633"/>
              <a:gd name="connsiteY2" fmla="*/ 363793 h 40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633" h="404761">
                <a:moveTo>
                  <a:pt x="0" y="0"/>
                </a:moveTo>
                <a:lnTo>
                  <a:pt x="698091" y="344129"/>
                </a:lnTo>
                <a:cubicBezTo>
                  <a:pt x="822633" y="404761"/>
                  <a:pt x="784942" y="384277"/>
                  <a:pt x="747252" y="363793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5463458" y="3844413"/>
            <a:ext cx="603045" cy="1868129"/>
          </a:xfrm>
          <a:custGeom>
            <a:avLst/>
            <a:gdLst>
              <a:gd name="connsiteX0" fmla="*/ 603045 w 603045"/>
              <a:gd name="connsiteY0" fmla="*/ 0 h 1868129"/>
              <a:gd name="connsiteX1" fmla="*/ 229419 w 603045"/>
              <a:gd name="connsiteY1" fmla="*/ 353961 h 1868129"/>
              <a:gd name="connsiteX2" fmla="*/ 52439 w 603045"/>
              <a:gd name="connsiteY2" fmla="*/ 717755 h 1868129"/>
              <a:gd name="connsiteX3" fmla="*/ 3277 w 603045"/>
              <a:gd name="connsiteY3" fmla="*/ 993058 h 1868129"/>
              <a:gd name="connsiteX4" fmla="*/ 72103 w 603045"/>
              <a:gd name="connsiteY4" fmla="*/ 1681316 h 1868129"/>
              <a:gd name="connsiteX5" fmla="*/ 121265 w 603045"/>
              <a:gd name="connsiteY5" fmla="*/ 1848464 h 1868129"/>
              <a:gd name="connsiteX6" fmla="*/ 121265 w 603045"/>
              <a:gd name="connsiteY6" fmla="*/ 1848464 h 1868129"/>
              <a:gd name="connsiteX7" fmla="*/ 121265 w 603045"/>
              <a:gd name="connsiteY7" fmla="*/ 1868129 h 186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45" h="1868129">
                <a:moveTo>
                  <a:pt x="603045" y="0"/>
                </a:moveTo>
                <a:cubicBezTo>
                  <a:pt x="462116" y="117167"/>
                  <a:pt x="321187" y="234335"/>
                  <a:pt x="229419" y="353961"/>
                </a:cubicBezTo>
                <a:cubicBezTo>
                  <a:pt x="137651" y="473587"/>
                  <a:pt x="90129" y="611239"/>
                  <a:pt x="52439" y="717755"/>
                </a:cubicBezTo>
                <a:cubicBezTo>
                  <a:pt x="14749" y="824271"/>
                  <a:pt x="0" y="832465"/>
                  <a:pt x="3277" y="993058"/>
                </a:cubicBezTo>
                <a:cubicBezTo>
                  <a:pt x="6554" y="1153651"/>
                  <a:pt x="52438" y="1538748"/>
                  <a:pt x="72103" y="1681316"/>
                </a:cubicBezTo>
                <a:cubicBezTo>
                  <a:pt x="91768" y="1823884"/>
                  <a:pt x="121265" y="1848464"/>
                  <a:pt x="121265" y="1848464"/>
                </a:cubicBezTo>
                <a:lnTo>
                  <a:pt x="121265" y="1848464"/>
                </a:lnTo>
                <a:lnTo>
                  <a:pt x="121265" y="1868129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/>
          <p:cNvSpPr/>
          <p:nvPr/>
        </p:nvSpPr>
        <p:spPr>
          <a:xfrm>
            <a:off x="152400" y="3726426"/>
            <a:ext cx="1292943" cy="1455174"/>
          </a:xfrm>
          <a:custGeom>
            <a:avLst/>
            <a:gdLst>
              <a:gd name="connsiteX0" fmla="*/ 1317523 w 1317523"/>
              <a:gd name="connsiteY0" fmla="*/ 0 h 1543664"/>
              <a:gd name="connsiteX1" fmla="*/ 0 w 1317523"/>
              <a:gd name="connsiteY1" fmla="*/ 1543664 h 154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7523" h="1543664">
                <a:moveTo>
                  <a:pt x="1317523" y="0"/>
                </a:moveTo>
                <a:lnTo>
                  <a:pt x="0" y="1543664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7472516" y="3736258"/>
            <a:ext cx="1553497" cy="924232"/>
          </a:xfrm>
          <a:custGeom>
            <a:avLst/>
            <a:gdLst>
              <a:gd name="connsiteX0" fmla="*/ 0 w 1553497"/>
              <a:gd name="connsiteY0" fmla="*/ 0 h 924232"/>
              <a:gd name="connsiteX1" fmla="*/ 1553497 w 1553497"/>
              <a:gd name="connsiteY1" fmla="*/ 924232 h 92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3497" h="924232">
                <a:moveTo>
                  <a:pt x="0" y="0"/>
                </a:moveTo>
                <a:lnTo>
                  <a:pt x="1553497" y="924232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8042787" y="4286865"/>
            <a:ext cx="158955" cy="658761"/>
          </a:xfrm>
          <a:custGeom>
            <a:avLst/>
            <a:gdLst>
              <a:gd name="connsiteX0" fmla="*/ 108155 w 158955"/>
              <a:gd name="connsiteY0" fmla="*/ 0 h 658761"/>
              <a:gd name="connsiteX1" fmla="*/ 157316 w 158955"/>
              <a:gd name="connsiteY1" fmla="*/ 235974 h 658761"/>
              <a:gd name="connsiteX2" fmla="*/ 117987 w 158955"/>
              <a:gd name="connsiteY2" fmla="*/ 432619 h 658761"/>
              <a:gd name="connsiteX3" fmla="*/ 0 w 158955"/>
              <a:gd name="connsiteY3" fmla="*/ 658761 h 65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955" h="658761">
                <a:moveTo>
                  <a:pt x="108155" y="0"/>
                </a:moveTo>
                <a:cubicBezTo>
                  <a:pt x="131916" y="81935"/>
                  <a:pt x="155677" y="163871"/>
                  <a:pt x="157316" y="235974"/>
                </a:cubicBezTo>
                <a:cubicBezTo>
                  <a:pt x="158955" y="308077"/>
                  <a:pt x="144206" y="362155"/>
                  <a:pt x="117987" y="432619"/>
                </a:cubicBezTo>
                <a:cubicBezTo>
                  <a:pt x="91768" y="503083"/>
                  <a:pt x="45884" y="580922"/>
                  <a:pt x="0" y="658761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200400" y="38862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3400" y="4191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57800" y="41148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01000" y="3810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0" y="1524000"/>
            <a:ext cx="2060448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rmAutofit/>
          </a:bodyPr>
          <a:lstStyle/>
          <a:p>
            <a:pPr algn="ctr"/>
            <a:r>
              <a:rPr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4/24/06</a:t>
            </a:r>
            <a:r>
              <a:rPr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South-Central KS Sig hail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719508" cy="591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38200" y="5334000"/>
            <a:ext cx="1143000" cy="152400"/>
          </a:xfrm>
          <a:prstGeom prst="rect">
            <a:avLst/>
          </a:prstGeom>
          <a:solidFill>
            <a:srgbClr val="FF0000">
              <a:alpha val="47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38400" y="6553200"/>
            <a:ext cx="1143000" cy="152400"/>
          </a:xfrm>
          <a:prstGeom prst="rect">
            <a:avLst/>
          </a:prstGeom>
          <a:solidFill>
            <a:srgbClr val="FF0000">
              <a:alpha val="47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38600" y="5562600"/>
            <a:ext cx="1600200" cy="152400"/>
          </a:xfrm>
          <a:prstGeom prst="rect">
            <a:avLst/>
          </a:prstGeom>
          <a:solidFill>
            <a:srgbClr val="FF0000">
              <a:alpha val="47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56849" cy="358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0"/>
            <a:ext cx="6096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5/13/03 Central/South-Central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7148" y="3276601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0" y="31242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31242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6519446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170039" y="2094271"/>
            <a:ext cx="471948" cy="1012723"/>
          </a:xfrm>
          <a:custGeom>
            <a:avLst/>
            <a:gdLst>
              <a:gd name="connsiteX0" fmla="*/ 471948 w 471948"/>
              <a:gd name="connsiteY0" fmla="*/ 0 h 1012723"/>
              <a:gd name="connsiteX1" fmla="*/ 314632 w 471948"/>
              <a:gd name="connsiteY1" fmla="*/ 265471 h 1012723"/>
              <a:gd name="connsiteX2" fmla="*/ 117987 w 471948"/>
              <a:gd name="connsiteY2" fmla="*/ 865239 h 1012723"/>
              <a:gd name="connsiteX3" fmla="*/ 0 w 471948"/>
              <a:gd name="connsiteY3" fmla="*/ 1012723 h 1012723"/>
              <a:gd name="connsiteX4" fmla="*/ 0 w 471948"/>
              <a:gd name="connsiteY4" fmla="*/ 1012723 h 101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948" h="1012723">
                <a:moveTo>
                  <a:pt x="471948" y="0"/>
                </a:moveTo>
                <a:cubicBezTo>
                  <a:pt x="422786" y="60632"/>
                  <a:pt x="373625" y="121265"/>
                  <a:pt x="314632" y="265471"/>
                </a:cubicBezTo>
                <a:cubicBezTo>
                  <a:pt x="255639" y="409677"/>
                  <a:pt x="170426" y="740697"/>
                  <a:pt x="117987" y="865239"/>
                </a:cubicBezTo>
                <a:cubicBezTo>
                  <a:pt x="65548" y="989781"/>
                  <a:pt x="0" y="1012723"/>
                  <a:pt x="0" y="1012723"/>
                </a:cubicBezTo>
                <a:lnTo>
                  <a:pt x="0" y="1012723"/>
                </a:ln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1632155" y="2094271"/>
            <a:ext cx="668593" cy="678426"/>
          </a:xfrm>
          <a:custGeom>
            <a:avLst/>
            <a:gdLst>
              <a:gd name="connsiteX0" fmla="*/ 0 w 668593"/>
              <a:gd name="connsiteY0" fmla="*/ 0 h 678426"/>
              <a:gd name="connsiteX1" fmla="*/ 157316 w 668593"/>
              <a:gd name="connsiteY1" fmla="*/ 108155 h 678426"/>
              <a:gd name="connsiteX2" fmla="*/ 235974 w 668593"/>
              <a:gd name="connsiteY2" fmla="*/ 216310 h 678426"/>
              <a:gd name="connsiteX3" fmla="*/ 501445 w 668593"/>
              <a:gd name="connsiteY3" fmla="*/ 442452 h 678426"/>
              <a:gd name="connsiteX4" fmla="*/ 580103 w 668593"/>
              <a:gd name="connsiteY4" fmla="*/ 550606 h 678426"/>
              <a:gd name="connsiteX5" fmla="*/ 668593 w 668593"/>
              <a:gd name="connsiteY5" fmla="*/ 678426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593" h="678426">
                <a:moveTo>
                  <a:pt x="0" y="0"/>
                </a:moveTo>
                <a:cubicBezTo>
                  <a:pt x="58993" y="36051"/>
                  <a:pt x="117987" y="72103"/>
                  <a:pt x="157316" y="108155"/>
                </a:cubicBezTo>
                <a:cubicBezTo>
                  <a:pt x="196645" y="144207"/>
                  <a:pt x="178619" y="160594"/>
                  <a:pt x="235974" y="216310"/>
                </a:cubicBezTo>
                <a:cubicBezTo>
                  <a:pt x="293329" y="272026"/>
                  <a:pt x="444090" y="386736"/>
                  <a:pt x="501445" y="442452"/>
                </a:cubicBezTo>
                <a:cubicBezTo>
                  <a:pt x="558800" y="498168"/>
                  <a:pt x="552245" y="511277"/>
                  <a:pt x="580103" y="550606"/>
                </a:cubicBezTo>
                <a:cubicBezTo>
                  <a:pt x="607961" y="589935"/>
                  <a:pt x="638277" y="634180"/>
                  <a:pt x="668593" y="678426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6019800" y="1828800"/>
            <a:ext cx="334297" cy="1111045"/>
          </a:xfrm>
          <a:custGeom>
            <a:avLst/>
            <a:gdLst>
              <a:gd name="connsiteX0" fmla="*/ 334297 w 334297"/>
              <a:gd name="connsiteY0" fmla="*/ 0 h 1111045"/>
              <a:gd name="connsiteX1" fmla="*/ 255639 w 334297"/>
              <a:gd name="connsiteY1" fmla="*/ 314632 h 1111045"/>
              <a:gd name="connsiteX2" fmla="*/ 285136 w 334297"/>
              <a:gd name="connsiteY2" fmla="*/ 560438 h 1111045"/>
              <a:gd name="connsiteX3" fmla="*/ 196646 w 334297"/>
              <a:gd name="connsiteY3" fmla="*/ 816077 h 1111045"/>
              <a:gd name="connsiteX4" fmla="*/ 0 w 334297"/>
              <a:gd name="connsiteY4" fmla="*/ 1111045 h 11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297" h="1111045">
                <a:moveTo>
                  <a:pt x="334297" y="0"/>
                </a:moveTo>
                <a:cubicBezTo>
                  <a:pt x="299065" y="110613"/>
                  <a:pt x="263833" y="221226"/>
                  <a:pt x="255639" y="314632"/>
                </a:cubicBezTo>
                <a:cubicBezTo>
                  <a:pt x="247446" y="408038"/>
                  <a:pt x="294968" y="476864"/>
                  <a:pt x="285136" y="560438"/>
                </a:cubicBezTo>
                <a:cubicBezTo>
                  <a:pt x="275304" y="644012"/>
                  <a:pt x="244169" y="724309"/>
                  <a:pt x="196646" y="816077"/>
                </a:cubicBezTo>
                <a:cubicBezTo>
                  <a:pt x="149123" y="907845"/>
                  <a:pt x="74561" y="1009445"/>
                  <a:pt x="0" y="1111045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6324600" y="1828800"/>
            <a:ext cx="806245" cy="742335"/>
          </a:xfrm>
          <a:custGeom>
            <a:avLst/>
            <a:gdLst>
              <a:gd name="connsiteX0" fmla="*/ 0 w 806245"/>
              <a:gd name="connsiteY0" fmla="*/ 14748 h 742335"/>
              <a:gd name="connsiteX1" fmla="*/ 137652 w 806245"/>
              <a:gd name="connsiteY1" fmla="*/ 14748 h 742335"/>
              <a:gd name="connsiteX2" fmla="*/ 324464 w 806245"/>
              <a:gd name="connsiteY2" fmla="*/ 103239 h 742335"/>
              <a:gd name="connsiteX3" fmla="*/ 452284 w 806245"/>
              <a:gd name="connsiteY3" fmla="*/ 280219 h 742335"/>
              <a:gd name="connsiteX4" fmla="*/ 560439 w 806245"/>
              <a:gd name="connsiteY4" fmla="*/ 486697 h 742335"/>
              <a:gd name="connsiteX5" fmla="*/ 737419 w 806245"/>
              <a:gd name="connsiteY5" fmla="*/ 653845 h 742335"/>
              <a:gd name="connsiteX6" fmla="*/ 806245 w 806245"/>
              <a:gd name="connsiteY6" fmla="*/ 742335 h 742335"/>
              <a:gd name="connsiteX7" fmla="*/ 806245 w 806245"/>
              <a:gd name="connsiteY7" fmla="*/ 742335 h 74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6245" h="742335">
                <a:moveTo>
                  <a:pt x="0" y="14748"/>
                </a:moveTo>
                <a:cubicBezTo>
                  <a:pt x="41787" y="7374"/>
                  <a:pt x="83575" y="0"/>
                  <a:pt x="137652" y="14748"/>
                </a:cubicBezTo>
                <a:cubicBezTo>
                  <a:pt x="191729" y="29496"/>
                  <a:pt x="272025" y="58994"/>
                  <a:pt x="324464" y="103239"/>
                </a:cubicBezTo>
                <a:cubicBezTo>
                  <a:pt x="376903" y="147484"/>
                  <a:pt x="412955" y="216309"/>
                  <a:pt x="452284" y="280219"/>
                </a:cubicBezTo>
                <a:cubicBezTo>
                  <a:pt x="491613" y="344129"/>
                  <a:pt x="512917" y="424426"/>
                  <a:pt x="560439" y="486697"/>
                </a:cubicBezTo>
                <a:cubicBezTo>
                  <a:pt x="607961" y="548968"/>
                  <a:pt x="696451" y="611239"/>
                  <a:pt x="737419" y="653845"/>
                </a:cubicBezTo>
                <a:cubicBezTo>
                  <a:pt x="778387" y="696451"/>
                  <a:pt x="806245" y="742335"/>
                  <a:pt x="806245" y="742335"/>
                </a:cubicBezTo>
                <a:lnTo>
                  <a:pt x="806245" y="742335"/>
                </a:ln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05200" y="3810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400" y="32766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9800" y="35814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9600" y="39624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99768" y="3810000"/>
            <a:ext cx="771832" cy="594852"/>
          </a:xfrm>
          <a:custGeom>
            <a:avLst/>
            <a:gdLst>
              <a:gd name="connsiteX0" fmla="*/ 698090 w 698090"/>
              <a:gd name="connsiteY0" fmla="*/ 0 h 511278"/>
              <a:gd name="connsiteX1" fmla="*/ 0 w 698090"/>
              <a:gd name="connsiteY1" fmla="*/ 511278 h 511278"/>
              <a:gd name="connsiteX2" fmla="*/ 0 w 698090"/>
              <a:gd name="connsiteY2" fmla="*/ 511278 h 51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090" h="511278">
                <a:moveTo>
                  <a:pt x="698090" y="0"/>
                </a:moveTo>
                <a:lnTo>
                  <a:pt x="0" y="511278"/>
                </a:lnTo>
                <a:lnTo>
                  <a:pt x="0" y="511278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3283974" y="4462207"/>
            <a:ext cx="383458" cy="955367"/>
          </a:xfrm>
          <a:custGeom>
            <a:avLst/>
            <a:gdLst>
              <a:gd name="connsiteX0" fmla="*/ 383458 w 383458"/>
              <a:gd name="connsiteY0" fmla="*/ 60632 h 955367"/>
              <a:gd name="connsiteX1" fmla="*/ 304800 w 383458"/>
              <a:gd name="connsiteY1" fmla="*/ 149122 h 955367"/>
              <a:gd name="connsiteX2" fmla="*/ 0 w 383458"/>
              <a:gd name="connsiteY2" fmla="*/ 955367 h 9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458" h="955367">
                <a:moveTo>
                  <a:pt x="383458" y="60632"/>
                </a:moveTo>
                <a:cubicBezTo>
                  <a:pt x="376084" y="30316"/>
                  <a:pt x="368710" y="0"/>
                  <a:pt x="304800" y="149122"/>
                </a:cubicBezTo>
                <a:cubicBezTo>
                  <a:pt x="240890" y="298244"/>
                  <a:pt x="120445" y="626805"/>
                  <a:pt x="0" y="955367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5083277" y="4237703"/>
            <a:ext cx="1150375" cy="294968"/>
          </a:xfrm>
          <a:custGeom>
            <a:avLst/>
            <a:gdLst>
              <a:gd name="connsiteX0" fmla="*/ 1150375 w 1150375"/>
              <a:gd name="connsiteY0" fmla="*/ 0 h 294968"/>
              <a:gd name="connsiteX1" fmla="*/ 914400 w 1150375"/>
              <a:gd name="connsiteY1" fmla="*/ 127820 h 294968"/>
              <a:gd name="connsiteX2" fmla="*/ 0 w 1150375"/>
              <a:gd name="connsiteY2" fmla="*/ 294968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375" h="294968">
                <a:moveTo>
                  <a:pt x="1150375" y="0"/>
                </a:moveTo>
                <a:cubicBezTo>
                  <a:pt x="1128252" y="39329"/>
                  <a:pt x="1106129" y="78659"/>
                  <a:pt x="914400" y="127820"/>
                </a:cubicBezTo>
                <a:cubicBezTo>
                  <a:pt x="722671" y="176981"/>
                  <a:pt x="361335" y="235974"/>
                  <a:pt x="0" y="294968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6172200" y="5257800"/>
            <a:ext cx="430981" cy="850490"/>
          </a:xfrm>
          <a:custGeom>
            <a:avLst/>
            <a:gdLst>
              <a:gd name="connsiteX0" fmla="*/ 0 w 430981"/>
              <a:gd name="connsiteY0" fmla="*/ 850490 h 850490"/>
              <a:gd name="connsiteX1" fmla="*/ 363794 w 430981"/>
              <a:gd name="connsiteY1" fmla="*/ 132735 h 850490"/>
              <a:gd name="connsiteX2" fmla="*/ 403123 w 430981"/>
              <a:gd name="connsiteY2" fmla="*/ 54077 h 8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981" h="850490">
                <a:moveTo>
                  <a:pt x="0" y="850490"/>
                </a:moveTo>
                <a:lnTo>
                  <a:pt x="363794" y="132735"/>
                </a:lnTo>
                <a:cubicBezTo>
                  <a:pt x="430981" y="0"/>
                  <a:pt x="417052" y="27038"/>
                  <a:pt x="403123" y="54077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7836310" y="4572001"/>
            <a:ext cx="469490" cy="924232"/>
          </a:xfrm>
          <a:custGeom>
            <a:avLst/>
            <a:gdLst>
              <a:gd name="connsiteX0" fmla="*/ 432619 w 432619"/>
              <a:gd name="connsiteY0" fmla="*/ 0 h 894735"/>
              <a:gd name="connsiteX1" fmla="*/ 0 w 432619"/>
              <a:gd name="connsiteY1" fmla="*/ 894735 h 89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2619" h="894735">
                <a:moveTo>
                  <a:pt x="432619" y="0"/>
                </a:moveTo>
                <a:lnTo>
                  <a:pt x="0" y="894735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2100" y="952500"/>
            <a:ext cx="6019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64695"/>
            <a:ext cx="4571999" cy="359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0"/>
            <a:ext cx="4191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4/2/01 Southeast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0" y="31242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1242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371600" y="2057400"/>
            <a:ext cx="432620" cy="973394"/>
          </a:xfrm>
          <a:custGeom>
            <a:avLst/>
            <a:gdLst>
              <a:gd name="connsiteX0" fmla="*/ 432620 w 432620"/>
              <a:gd name="connsiteY0" fmla="*/ 0 h 973394"/>
              <a:gd name="connsiteX1" fmla="*/ 314633 w 432620"/>
              <a:gd name="connsiteY1" fmla="*/ 462117 h 973394"/>
              <a:gd name="connsiteX2" fmla="*/ 127820 w 432620"/>
              <a:gd name="connsiteY2" fmla="*/ 845575 h 973394"/>
              <a:gd name="connsiteX3" fmla="*/ 0 w 432620"/>
              <a:gd name="connsiteY3" fmla="*/ 973394 h 9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620" h="973394">
                <a:moveTo>
                  <a:pt x="432620" y="0"/>
                </a:moveTo>
                <a:cubicBezTo>
                  <a:pt x="399026" y="160594"/>
                  <a:pt x="365433" y="321188"/>
                  <a:pt x="314633" y="462117"/>
                </a:cubicBezTo>
                <a:cubicBezTo>
                  <a:pt x="263833" y="603046"/>
                  <a:pt x="180259" y="760362"/>
                  <a:pt x="127820" y="845575"/>
                </a:cubicBezTo>
                <a:cubicBezTo>
                  <a:pt x="75381" y="930788"/>
                  <a:pt x="37690" y="952091"/>
                  <a:pt x="0" y="973394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6479458" y="1953341"/>
            <a:ext cx="822632" cy="157317"/>
          </a:xfrm>
          <a:custGeom>
            <a:avLst/>
            <a:gdLst>
              <a:gd name="connsiteX0" fmla="*/ 0 w 822632"/>
              <a:gd name="connsiteY0" fmla="*/ 22943 h 157317"/>
              <a:gd name="connsiteX1" fmla="*/ 117987 w 822632"/>
              <a:gd name="connsiteY1" fmla="*/ 3278 h 157317"/>
              <a:gd name="connsiteX2" fmla="*/ 226142 w 822632"/>
              <a:gd name="connsiteY2" fmla="*/ 3278 h 157317"/>
              <a:gd name="connsiteX3" fmla="*/ 324465 w 822632"/>
              <a:gd name="connsiteY3" fmla="*/ 22943 h 157317"/>
              <a:gd name="connsiteX4" fmla="*/ 501445 w 822632"/>
              <a:gd name="connsiteY4" fmla="*/ 32775 h 157317"/>
              <a:gd name="connsiteX5" fmla="*/ 648929 w 822632"/>
              <a:gd name="connsiteY5" fmla="*/ 42607 h 157317"/>
              <a:gd name="connsiteX6" fmla="*/ 796413 w 822632"/>
              <a:gd name="connsiteY6" fmla="*/ 140930 h 157317"/>
              <a:gd name="connsiteX7" fmla="*/ 806245 w 822632"/>
              <a:gd name="connsiteY7" fmla="*/ 140930 h 15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632" h="157317">
                <a:moveTo>
                  <a:pt x="0" y="22943"/>
                </a:moveTo>
                <a:cubicBezTo>
                  <a:pt x="40148" y="14749"/>
                  <a:pt x="80297" y="6556"/>
                  <a:pt x="117987" y="3278"/>
                </a:cubicBezTo>
                <a:cubicBezTo>
                  <a:pt x="155677" y="1"/>
                  <a:pt x="191729" y="0"/>
                  <a:pt x="226142" y="3278"/>
                </a:cubicBezTo>
                <a:cubicBezTo>
                  <a:pt x="260555" y="6556"/>
                  <a:pt x="278581" y="18027"/>
                  <a:pt x="324465" y="22943"/>
                </a:cubicBezTo>
                <a:cubicBezTo>
                  <a:pt x="370349" y="27859"/>
                  <a:pt x="501445" y="32775"/>
                  <a:pt x="501445" y="32775"/>
                </a:cubicBezTo>
                <a:cubicBezTo>
                  <a:pt x="555522" y="36052"/>
                  <a:pt x="599768" y="24581"/>
                  <a:pt x="648929" y="42607"/>
                </a:cubicBezTo>
                <a:cubicBezTo>
                  <a:pt x="698090" y="60633"/>
                  <a:pt x="770194" y="124543"/>
                  <a:pt x="796413" y="140930"/>
                </a:cubicBezTo>
                <a:cubicBezTo>
                  <a:pt x="822632" y="157317"/>
                  <a:pt x="814438" y="149123"/>
                  <a:pt x="806245" y="140930"/>
                </a:cubicBezTo>
              </a:path>
            </a:pathLst>
          </a:custGeom>
          <a:ln w="101600" cap="rnd" cmpd="sng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341806" y="2005781"/>
            <a:ext cx="286775" cy="698090"/>
          </a:xfrm>
          <a:custGeom>
            <a:avLst/>
            <a:gdLst>
              <a:gd name="connsiteX0" fmla="*/ 127820 w 286775"/>
              <a:gd name="connsiteY0" fmla="*/ 0 h 698090"/>
              <a:gd name="connsiteX1" fmla="*/ 245807 w 286775"/>
              <a:gd name="connsiteY1" fmla="*/ 157316 h 698090"/>
              <a:gd name="connsiteX2" fmla="*/ 275304 w 286775"/>
              <a:gd name="connsiteY2" fmla="*/ 334296 h 698090"/>
              <a:gd name="connsiteX3" fmla="*/ 176981 w 286775"/>
              <a:gd name="connsiteY3" fmla="*/ 501445 h 698090"/>
              <a:gd name="connsiteX4" fmla="*/ 0 w 286775"/>
              <a:gd name="connsiteY4" fmla="*/ 698090 h 69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75" h="698090">
                <a:moveTo>
                  <a:pt x="127820" y="0"/>
                </a:moveTo>
                <a:cubicBezTo>
                  <a:pt x="174523" y="50800"/>
                  <a:pt x="221226" y="101600"/>
                  <a:pt x="245807" y="157316"/>
                </a:cubicBezTo>
                <a:cubicBezTo>
                  <a:pt x="270388" y="213032"/>
                  <a:pt x="286775" y="276941"/>
                  <a:pt x="275304" y="334296"/>
                </a:cubicBezTo>
                <a:cubicBezTo>
                  <a:pt x="263833" y="391651"/>
                  <a:pt x="222865" y="440813"/>
                  <a:pt x="176981" y="501445"/>
                </a:cubicBezTo>
                <a:cubicBezTo>
                  <a:pt x="131097" y="562077"/>
                  <a:pt x="65548" y="630083"/>
                  <a:pt x="0" y="698090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1752600" y="2057400"/>
            <a:ext cx="645651" cy="730045"/>
          </a:xfrm>
          <a:custGeom>
            <a:avLst/>
            <a:gdLst>
              <a:gd name="connsiteX0" fmla="*/ 0 w 645651"/>
              <a:gd name="connsiteY0" fmla="*/ 0 h 806245"/>
              <a:gd name="connsiteX1" fmla="*/ 275303 w 645651"/>
              <a:gd name="connsiteY1" fmla="*/ 147484 h 806245"/>
              <a:gd name="connsiteX2" fmla="*/ 481781 w 645651"/>
              <a:gd name="connsiteY2" fmla="*/ 285136 h 806245"/>
              <a:gd name="connsiteX3" fmla="*/ 619432 w 645651"/>
              <a:gd name="connsiteY3" fmla="*/ 639097 h 806245"/>
              <a:gd name="connsiteX4" fmla="*/ 639097 w 645651"/>
              <a:gd name="connsiteY4" fmla="*/ 806245 h 80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651" h="806245">
                <a:moveTo>
                  <a:pt x="0" y="0"/>
                </a:moveTo>
                <a:cubicBezTo>
                  <a:pt x="97503" y="49980"/>
                  <a:pt x="195006" y="99961"/>
                  <a:pt x="275303" y="147484"/>
                </a:cubicBezTo>
                <a:cubicBezTo>
                  <a:pt x="355600" y="195007"/>
                  <a:pt x="424426" y="203201"/>
                  <a:pt x="481781" y="285136"/>
                </a:cubicBezTo>
                <a:cubicBezTo>
                  <a:pt x="539136" y="367071"/>
                  <a:pt x="593213" y="552246"/>
                  <a:pt x="619432" y="639097"/>
                </a:cubicBezTo>
                <a:cubicBezTo>
                  <a:pt x="645651" y="725949"/>
                  <a:pt x="642374" y="766097"/>
                  <a:pt x="639097" y="806245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78658" y="452284"/>
            <a:ext cx="1543665" cy="552245"/>
          </a:xfrm>
          <a:custGeom>
            <a:avLst/>
            <a:gdLst>
              <a:gd name="connsiteX0" fmla="*/ 1543665 w 1543665"/>
              <a:gd name="connsiteY0" fmla="*/ 0 h 552245"/>
              <a:gd name="connsiteX1" fmla="*/ 963561 w 1543665"/>
              <a:gd name="connsiteY1" fmla="*/ 471948 h 552245"/>
              <a:gd name="connsiteX2" fmla="*/ 0 w 1543665"/>
              <a:gd name="connsiteY2" fmla="*/ 481781 h 55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665" h="552245">
                <a:moveTo>
                  <a:pt x="1543665" y="0"/>
                </a:moveTo>
                <a:cubicBezTo>
                  <a:pt x="1382252" y="195825"/>
                  <a:pt x="1220839" y="391651"/>
                  <a:pt x="963561" y="471948"/>
                </a:cubicBezTo>
                <a:cubicBezTo>
                  <a:pt x="706284" y="552245"/>
                  <a:pt x="353142" y="517013"/>
                  <a:pt x="0" y="481781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1602658" y="491613"/>
            <a:ext cx="1750142" cy="2327787"/>
          </a:xfrm>
          <a:custGeom>
            <a:avLst/>
            <a:gdLst>
              <a:gd name="connsiteX0" fmla="*/ 0 w 1750142"/>
              <a:gd name="connsiteY0" fmla="*/ 0 h 2438400"/>
              <a:gd name="connsiteX1" fmla="*/ 196645 w 1750142"/>
              <a:gd name="connsiteY1" fmla="*/ 599768 h 2438400"/>
              <a:gd name="connsiteX2" fmla="*/ 363794 w 1750142"/>
              <a:gd name="connsiteY2" fmla="*/ 943897 h 2438400"/>
              <a:gd name="connsiteX3" fmla="*/ 855407 w 1750142"/>
              <a:gd name="connsiteY3" fmla="*/ 1661652 h 2438400"/>
              <a:gd name="connsiteX4" fmla="*/ 1189703 w 1750142"/>
              <a:gd name="connsiteY4" fmla="*/ 2064774 h 2438400"/>
              <a:gd name="connsiteX5" fmla="*/ 1750142 w 1750142"/>
              <a:gd name="connsiteY5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142" h="2438400">
                <a:moveTo>
                  <a:pt x="0" y="0"/>
                </a:moveTo>
                <a:cubicBezTo>
                  <a:pt x="68006" y="221226"/>
                  <a:pt x="136013" y="442452"/>
                  <a:pt x="196645" y="599768"/>
                </a:cubicBezTo>
                <a:cubicBezTo>
                  <a:pt x="257277" y="757084"/>
                  <a:pt x="254000" y="766916"/>
                  <a:pt x="363794" y="943897"/>
                </a:cubicBezTo>
                <a:cubicBezTo>
                  <a:pt x="473588" y="1120878"/>
                  <a:pt x="717755" y="1474839"/>
                  <a:pt x="855407" y="1661652"/>
                </a:cubicBezTo>
                <a:cubicBezTo>
                  <a:pt x="993059" y="1848465"/>
                  <a:pt x="1040580" y="1935316"/>
                  <a:pt x="1189703" y="2064774"/>
                </a:cubicBezTo>
                <a:cubicBezTo>
                  <a:pt x="1338826" y="2194232"/>
                  <a:pt x="1544484" y="2316316"/>
                  <a:pt x="1750142" y="2438400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3352800" y="1600201"/>
            <a:ext cx="833284" cy="1219200"/>
          </a:xfrm>
          <a:custGeom>
            <a:avLst/>
            <a:gdLst>
              <a:gd name="connsiteX0" fmla="*/ 757084 w 757084"/>
              <a:gd name="connsiteY0" fmla="*/ 0 h 1248697"/>
              <a:gd name="connsiteX1" fmla="*/ 540774 w 757084"/>
              <a:gd name="connsiteY1" fmla="*/ 747251 h 1248697"/>
              <a:gd name="connsiteX2" fmla="*/ 0 w 757084"/>
              <a:gd name="connsiteY2" fmla="*/ 1248697 h 124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084" h="1248697">
                <a:moveTo>
                  <a:pt x="757084" y="0"/>
                </a:moveTo>
                <a:cubicBezTo>
                  <a:pt x="712019" y="269567"/>
                  <a:pt x="666955" y="539135"/>
                  <a:pt x="540774" y="747251"/>
                </a:cubicBezTo>
                <a:cubicBezTo>
                  <a:pt x="414593" y="955367"/>
                  <a:pt x="207296" y="1102032"/>
                  <a:pt x="0" y="1248697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4611328" y="609600"/>
            <a:ext cx="1560871" cy="1445342"/>
          </a:xfrm>
          <a:custGeom>
            <a:avLst/>
            <a:gdLst>
              <a:gd name="connsiteX0" fmla="*/ 1061884 w 1061884"/>
              <a:gd name="connsiteY0" fmla="*/ 0 h 698090"/>
              <a:gd name="connsiteX1" fmla="*/ 943897 w 1061884"/>
              <a:gd name="connsiteY1" fmla="*/ 157316 h 698090"/>
              <a:gd name="connsiteX2" fmla="*/ 442452 w 1061884"/>
              <a:gd name="connsiteY2" fmla="*/ 501445 h 698090"/>
              <a:gd name="connsiteX3" fmla="*/ 0 w 1061884"/>
              <a:gd name="connsiteY3" fmla="*/ 698090 h 69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884" h="698090">
                <a:moveTo>
                  <a:pt x="1061884" y="0"/>
                </a:moveTo>
                <a:cubicBezTo>
                  <a:pt x="1054510" y="36871"/>
                  <a:pt x="1047136" y="73742"/>
                  <a:pt x="943897" y="157316"/>
                </a:cubicBezTo>
                <a:cubicBezTo>
                  <a:pt x="840658" y="240890"/>
                  <a:pt x="599768" y="411316"/>
                  <a:pt x="442452" y="501445"/>
                </a:cubicBezTo>
                <a:cubicBezTo>
                  <a:pt x="285136" y="591574"/>
                  <a:pt x="142568" y="644832"/>
                  <a:pt x="0" y="698090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6213987" y="648929"/>
            <a:ext cx="1799303" cy="1966452"/>
          </a:xfrm>
          <a:custGeom>
            <a:avLst/>
            <a:gdLst>
              <a:gd name="connsiteX0" fmla="*/ 0 w 1799303"/>
              <a:gd name="connsiteY0" fmla="*/ 0 h 1966452"/>
              <a:gd name="connsiteX1" fmla="*/ 88490 w 1799303"/>
              <a:gd name="connsiteY1" fmla="*/ 619432 h 1966452"/>
              <a:gd name="connsiteX2" fmla="*/ 511278 w 1799303"/>
              <a:gd name="connsiteY2" fmla="*/ 953729 h 1966452"/>
              <a:gd name="connsiteX3" fmla="*/ 1170039 w 1799303"/>
              <a:gd name="connsiteY3" fmla="*/ 1071716 h 1966452"/>
              <a:gd name="connsiteX4" fmla="*/ 1396181 w 1799303"/>
              <a:gd name="connsiteY4" fmla="*/ 1150374 h 1966452"/>
              <a:gd name="connsiteX5" fmla="*/ 1573161 w 1799303"/>
              <a:gd name="connsiteY5" fmla="*/ 1563329 h 1966452"/>
              <a:gd name="connsiteX6" fmla="*/ 1573161 w 1799303"/>
              <a:gd name="connsiteY6" fmla="*/ 1838632 h 1966452"/>
              <a:gd name="connsiteX7" fmla="*/ 1799303 w 1799303"/>
              <a:gd name="connsiteY7" fmla="*/ 1966452 h 1966452"/>
              <a:gd name="connsiteX8" fmla="*/ 1799303 w 1799303"/>
              <a:gd name="connsiteY8" fmla="*/ 1966452 h 1966452"/>
              <a:gd name="connsiteX9" fmla="*/ 1799303 w 1799303"/>
              <a:gd name="connsiteY9" fmla="*/ 1966452 h 1966452"/>
              <a:gd name="connsiteX0" fmla="*/ 0 w 1799303"/>
              <a:gd name="connsiteY0" fmla="*/ 0 h 1966452"/>
              <a:gd name="connsiteX1" fmla="*/ 88490 w 1799303"/>
              <a:gd name="connsiteY1" fmla="*/ 619432 h 1966452"/>
              <a:gd name="connsiteX2" fmla="*/ 511278 w 1799303"/>
              <a:gd name="connsiteY2" fmla="*/ 953729 h 1966452"/>
              <a:gd name="connsiteX3" fmla="*/ 1170039 w 1799303"/>
              <a:gd name="connsiteY3" fmla="*/ 1071716 h 1966452"/>
              <a:gd name="connsiteX4" fmla="*/ 1573161 w 1799303"/>
              <a:gd name="connsiteY4" fmla="*/ 1563329 h 1966452"/>
              <a:gd name="connsiteX5" fmla="*/ 1573161 w 1799303"/>
              <a:gd name="connsiteY5" fmla="*/ 1838632 h 1966452"/>
              <a:gd name="connsiteX6" fmla="*/ 1799303 w 1799303"/>
              <a:gd name="connsiteY6" fmla="*/ 1966452 h 1966452"/>
              <a:gd name="connsiteX7" fmla="*/ 1799303 w 1799303"/>
              <a:gd name="connsiteY7" fmla="*/ 1966452 h 1966452"/>
              <a:gd name="connsiteX8" fmla="*/ 1799303 w 1799303"/>
              <a:gd name="connsiteY8" fmla="*/ 1966452 h 1966452"/>
              <a:gd name="connsiteX0" fmla="*/ 0 w 1799303"/>
              <a:gd name="connsiteY0" fmla="*/ 0 h 1966452"/>
              <a:gd name="connsiteX1" fmla="*/ 88490 w 1799303"/>
              <a:gd name="connsiteY1" fmla="*/ 619432 h 1966452"/>
              <a:gd name="connsiteX2" fmla="*/ 511278 w 1799303"/>
              <a:gd name="connsiteY2" fmla="*/ 953729 h 1966452"/>
              <a:gd name="connsiteX3" fmla="*/ 1170039 w 1799303"/>
              <a:gd name="connsiteY3" fmla="*/ 1071716 h 1966452"/>
              <a:gd name="connsiteX4" fmla="*/ 1573161 w 1799303"/>
              <a:gd name="connsiteY4" fmla="*/ 1563329 h 1966452"/>
              <a:gd name="connsiteX5" fmla="*/ 1799303 w 1799303"/>
              <a:gd name="connsiteY5" fmla="*/ 1966452 h 1966452"/>
              <a:gd name="connsiteX6" fmla="*/ 1799303 w 1799303"/>
              <a:gd name="connsiteY6" fmla="*/ 1966452 h 1966452"/>
              <a:gd name="connsiteX7" fmla="*/ 1799303 w 1799303"/>
              <a:gd name="connsiteY7" fmla="*/ 1966452 h 196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303" h="1966452">
                <a:moveTo>
                  <a:pt x="0" y="0"/>
                </a:moveTo>
                <a:cubicBezTo>
                  <a:pt x="1638" y="230238"/>
                  <a:pt x="3277" y="460477"/>
                  <a:pt x="88490" y="619432"/>
                </a:cubicBezTo>
                <a:cubicBezTo>
                  <a:pt x="173703" y="778387"/>
                  <a:pt x="331020" y="878348"/>
                  <a:pt x="511278" y="953729"/>
                </a:cubicBezTo>
                <a:cubicBezTo>
                  <a:pt x="691536" y="1029110"/>
                  <a:pt x="993059" y="970116"/>
                  <a:pt x="1170039" y="1071716"/>
                </a:cubicBezTo>
                <a:cubicBezTo>
                  <a:pt x="1347020" y="1173316"/>
                  <a:pt x="1468284" y="1414206"/>
                  <a:pt x="1573161" y="1563329"/>
                </a:cubicBezTo>
                <a:cubicBezTo>
                  <a:pt x="1678038" y="1712452"/>
                  <a:pt x="1761613" y="1899265"/>
                  <a:pt x="1799303" y="1966452"/>
                </a:cubicBezTo>
                <a:lnTo>
                  <a:pt x="1799303" y="1966452"/>
                </a:lnTo>
                <a:lnTo>
                  <a:pt x="1799303" y="1966452"/>
                </a:ln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8023123" y="2340077"/>
            <a:ext cx="1071716" cy="488336"/>
          </a:xfrm>
          <a:custGeom>
            <a:avLst/>
            <a:gdLst>
              <a:gd name="connsiteX0" fmla="*/ 0 w 1071716"/>
              <a:gd name="connsiteY0" fmla="*/ 294968 h 488336"/>
              <a:gd name="connsiteX1" fmla="*/ 58993 w 1071716"/>
              <a:gd name="connsiteY1" fmla="*/ 442452 h 488336"/>
              <a:gd name="connsiteX2" fmla="*/ 157316 w 1071716"/>
              <a:gd name="connsiteY2" fmla="*/ 481781 h 488336"/>
              <a:gd name="connsiteX3" fmla="*/ 275303 w 1071716"/>
              <a:gd name="connsiteY3" fmla="*/ 481781 h 488336"/>
              <a:gd name="connsiteX4" fmla="*/ 452283 w 1071716"/>
              <a:gd name="connsiteY4" fmla="*/ 481781 h 488336"/>
              <a:gd name="connsiteX5" fmla="*/ 589935 w 1071716"/>
              <a:gd name="connsiteY5" fmla="*/ 452284 h 488336"/>
              <a:gd name="connsiteX6" fmla="*/ 678425 w 1071716"/>
              <a:gd name="connsiteY6" fmla="*/ 412955 h 488336"/>
              <a:gd name="connsiteX7" fmla="*/ 766916 w 1071716"/>
              <a:gd name="connsiteY7" fmla="*/ 344129 h 488336"/>
              <a:gd name="connsiteX8" fmla="*/ 914400 w 1071716"/>
              <a:gd name="connsiteY8" fmla="*/ 196646 h 488336"/>
              <a:gd name="connsiteX9" fmla="*/ 1071716 w 1071716"/>
              <a:gd name="connsiteY9" fmla="*/ 0 h 4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1716" h="488336">
                <a:moveTo>
                  <a:pt x="0" y="294968"/>
                </a:moveTo>
                <a:cubicBezTo>
                  <a:pt x="16387" y="353142"/>
                  <a:pt x="32774" y="411316"/>
                  <a:pt x="58993" y="442452"/>
                </a:cubicBezTo>
                <a:cubicBezTo>
                  <a:pt x="85212" y="473588"/>
                  <a:pt x="121264" y="475226"/>
                  <a:pt x="157316" y="481781"/>
                </a:cubicBezTo>
                <a:cubicBezTo>
                  <a:pt x="193368" y="488336"/>
                  <a:pt x="275303" y="481781"/>
                  <a:pt x="275303" y="481781"/>
                </a:cubicBezTo>
                <a:cubicBezTo>
                  <a:pt x="324464" y="481781"/>
                  <a:pt x="399844" y="486697"/>
                  <a:pt x="452283" y="481781"/>
                </a:cubicBezTo>
                <a:cubicBezTo>
                  <a:pt x="504722" y="476865"/>
                  <a:pt x="552245" y="463755"/>
                  <a:pt x="589935" y="452284"/>
                </a:cubicBezTo>
                <a:cubicBezTo>
                  <a:pt x="627625" y="440813"/>
                  <a:pt x="648928" y="430981"/>
                  <a:pt x="678425" y="412955"/>
                </a:cubicBezTo>
                <a:cubicBezTo>
                  <a:pt x="707922" y="394929"/>
                  <a:pt x="727587" y="380180"/>
                  <a:pt x="766916" y="344129"/>
                </a:cubicBezTo>
                <a:cubicBezTo>
                  <a:pt x="806245" y="308078"/>
                  <a:pt x="863600" y="254001"/>
                  <a:pt x="914400" y="196646"/>
                </a:cubicBezTo>
                <a:cubicBezTo>
                  <a:pt x="965200" y="139291"/>
                  <a:pt x="1018458" y="69645"/>
                  <a:pt x="1071716" y="0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5029200" y="3657601"/>
            <a:ext cx="304800" cy="1904999"/>
          </a:xfrm>
          <a:custGeom>
            <a:avLst/>
            <a:gdLst>
              <a:gd name="connsiteX0" fmla="*/ 19665 w 19665"/>
              <a:gd name="connsiteY0" fmla="*/ 0 h 1012723"/>
              <a:gd name="connsiteX1" fmla="*/ 0 w 19665"/>
              <a:gd name="connsiteY1" fmla="*/ 1012723 h 1012723"/>
              <a:gd name="connsiteX2" fmla="*/ 0 w 19665"/>
              <a:gd name="connsiteY2" fmla="*/ 1012723 h 101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65" h="1012723">
                <a:moveTo>
                  <a:pt x="19665" y="0"/>
                </a:moveTo>
                <a:lnTo>
                  <a:pt x="0" y="1012723"/>
                </a:lnTo>
                <a:lnTo>
                  <a:pt x="0" y="1012723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39"/>
          <p:cNvSpPr/>
          <p:nvPr/>
        </p:nvSpPr>
        <p:spPr>
          <a:xfrm>
            <a:off x="471948" y="4581832"/>
            <a:ext cx="226142" cy="1111045"/>
          </a:xfrm>
          <a:custGeom>
            <a:avLst/>
            <a:gdLst>
              <a:gd name="connsiteX0" fmla="*/ 226142 w 226142"/>
              <a:gd name="connsiteY0" fmla="*/ 0 h 1111045"/>
              <a:gd name="connsiteX1" fmla="*/ 0 w 226142"/>
              <a:gd name="connsiteY1" fmla="*/ 1111045 h 11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142" h="1111045">
                <a:moveTo>
                  <a:pt x="226142" y="0"/>
                </a:moveTo>
                <a:lnTo>
                  <a:pt x="0" y="1111045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352800" y="3810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3696929" y="4454013"/>
            <a:ext cx="530942" cy="1002890"/>
          </a:xfrm>
          <a:custGeom>
            <a:avLst/>
            <a:gdLst>
              <a:gd name="connsiteX0" fmla="*/ 0 w 530942"/>
              <a:gd name="connsiteY0" fmla="*/ 0 h 1002890"/>
              <a:gd name="connsiteX1" fmla="*/ 530942 w 530942"/>
              <a:gd name="connsiteY1" fmla="*/ 1002890 h 10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942" h="1002890">
                <a:moveTo>
                  <a:pt x="0" y="0"/>
                </a:moveTo>
                <a:lnTo>
                  <a:pt x="530942" y="1002890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848600" y="36576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934199" y="3886199"/>
            <a:ext cx="961103" cy="267929"/>
          </a:xfrm>
          <a:custGeom>
            <a:avLst/>
            <a:gdLst>
              <a:gd name="connsiteX0" fmla="*/ 1150374 w 1150374"/>
              <a:gd name="connsiteY0" fmla="*/ 275303 h 378542"/>
              <a:gd name="connsiteX1" fmla="*/ 924232 w 1150374"/>
              <a:gd name="connsiteY1" fmla="*/ 363794 h 378542"/>
              <a:gd name="connsiteX2" fmla="*/ 776748 w 1150374"/>
              <a:gd name="connsiteY2" fmla="*/ 363794 h 378542"/>
              <a:gd name="connsiteX3" fmla="*/ 609600 w 1150374"/>
              <a:gd name="connsiteY3" fmla="*/ 334297 h 378542"/>
              <a:gd name="connsiteX4" fmla="*/ 137652 w 1150374"/>
              <a:gd name="connsiteY4" fmla="*/ 98323 h 378542"/>
              <a:gd name="connsiteX5" fmla="*/ 0 w 1150374"/>
              <a:gd name="connsiteY5" fmla="*/ 0 h 3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0374" h="378542">
                <a:moveTo>
                  <a:pt x="1150374" y="275303"/>
                </a:moveTo>
                <a:cubicBezTo>
                  <a:pt x="1068438" y="312174"/>
                  <a:pt x="986503" y="349046"/>
                  <a:pt x="924232" y="363794"/>
                </a:cubicBezTo>
                <a:cubicBezTo>
                  <a:pt x="861961" y="378542"/>
                  <a:pt x="829187" y="368710"/>
                  <a:pt x="776748" y="363794"/>
                </a:cubicBezTo>
                <a:cubicBezTo>
                  <a:pt x="724309" y="358878"/>
                  <a:pt x="716116" y="378542"/>
                  <a:pt x="609600" y="334297"/>
                </a:cubicBezTo>
                <a:cubicBezTo>
                  <a:pt x="503084" y="290052"/>
                  <a:pt x="239252" y="154039"/>
                  <a:pt x="137652" y="98323"/>
                </a:cubicBezTo>
                <a:cubicBezTo>
                  <a:pt x="36052" y="42607"/>
                  <a:pt x="18026" y="21303"/>
                  <a:pt x="0" y="0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8278761" y="4178710"/>
            <a:ext cx="766916" cy="540774"/>
          </a:xfrm>
          <a:custGeom>
            <a:avLst/>
            <a:gdLst>
              <a:gd name="connsiteX0" fmla="*/ 0 w 766916"/>
              <a:gd name="connsiteY0" fmla="*/ 0 h 540774"/>
              <a:gd name="connsiteX1" fmla="*/ 766916 w 766916"/>
              <a:gd name="connsiteY1" fmla="*/ 540774 h 540774"/>
              <a:gd name="connsiteX2" fmla="*/ 766916 w 766916"/>
              <a:gd name="connsiteY2" fmla="*/ 540774 h 54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916" h="540774">
                <a:moveTo>
                  <a:pt x="0" y="0"/>
                </a:moveTo>
                <a:lnTo>
                  <a:pt x="766916" y="540774"/>
                </a:lnTo>
                <a:lnTo>
                  <a:pt x="766916" y="540774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906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18" grpId="1" animBg="1"/>
      <p:bldP spid="19" grpId="0" animBg="1"/>
      <p:bldP spid="13" grpId="1" animBg="1"/>
      <p:bldP spid="20" grpId="0" animBg="1"/>
      <p:bldP spid="21" grpId="0" animBg="1"/>
      <p:bldP spid="23" grpId="0" animBg="1"/>
      <p:bldP spid="24" grpId="1" animBg="1"/>
      <p:bldP spid="25" grpId="1" animBg="1"/>
      <p:bldP spid="26" grpId="1" animBg="1"/>
      <p:bldP spid="30" grpId="0" animBg="1"/>
      <p:bldP spid="34" grpId="0" animBg="1"/>
      <p:bldP spid="38" grpId="0" animBg="1"/>
      <p:bldP spid="39" grpId="0" animBg="1"/>
      <p:bldP spid="40" grpId="1" animBg="1"/>
      <p:bldP spid="41" grpId="1"/>
      <p:bldP spid="42" grpId="1" animBg="1"/>
      <p:bldP spid="43" grpId="0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76600"/>
            <a:ext cx="45719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264694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0"/>
            <a:ext cx="6096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7/6/93 Central/South-Central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99303" y="668594"/>
            <a:ext cx="1641987" cy="1543664"/>
          </a:xfrm>
          <a:custGeom>
            <a:avLst/>
            <a:gdLst>
              <a:gd name="connsiteX0" fmla="*/ 1641987 w 1641987"/>
              <a:gd name="connsiteY0" fmla="*/ 0 h 1543664"/>
              <a:gd name="connsiteX1" fmla="*/ 1337187 w 1641987"/>
              <a:gd name="connsiteY1" fmla="*/ 206477 h 1543664"/>
              <a:gd name="connsiteX2" fmla="*/ 1032387 w 1641987"/>
              <a:gd name="connsiteY2" fmla="*/ 540774 h 1543664"/>
              <a:gd name="connsiteX3" fmla="*/ 875071 w 1641987"/>
              <a:gd name="connsiteY3" fmla="*/ 1120877 h 1543664"/>
              <a:gd name="connsiteX4" fmla="*/ 422787 w 1641987"/>
              <a:gd name="connsiteY4" fmla="*/ 1406012 h 1543664"/>
              <a:gd name="connsiteX5" fmla="*/ 275303 w 1641987"/>
              <a:gd name="connsiteY5" fmla="*/ 1465006 h 1543664"/>
              <a:gd name="connsiteX6" fmla="*/ 196645 w 1641987"/>
              <a:gd name="connsiteY6" fmla="*/ 1514167 h 1543664"/>
              <a:gd name="connsiteX7" fmla="*/ 0 w 1641987"/>
              <a:gd name="connsiteY7" fmla="*/ 1543664 h 1543664"/>
              <a:gd name="connsiteX8" fmla="*/ 0 w 1641987"/>
              <a:gd name="connsiteY8" fmla="*/ 1543664 h 154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1987" h="1543664">
                <a:moveTo>
                  <a:pt x="1641987" y="0"/>
                </a:moveTo>
                <a:cubicBezTo>
                  <a:pt x="1540387" y="58174"/>
                  <a:pt x="1438787" y="116348"/>
                  <a:pt x="1337187" y="206477"/>
                </a:cubicBezTo>
                <a:cubicBezTo>
                  <a:pt x="1235587" y="296606"/>
                  <a:pt x="1109406" y="388374"/>
                  <a:pt x="1032387" y="540774"/>
                </a:cubicBezTo>
                <a:cubicBezTo>
                  <a:pt x="955368" y="693174"/>
                  <a:pt x="976671" y="976671"/>
                  <a:pt x="875071" y="1120877"/>
                </a:cubicBezTo>
                <a:cubicBezTo>
                  <a:pt x="773471" y="1265083"/>
                  <a:pt x="522748" y="1348657"/>
                  <a:pt x="422787" y="1406012"/>
                </a:cubicBezTo>
                <a:cubicBezTo>
                  <a:pt x="322826" y="1463367"/>
                  <a:pt x="312993" y="1446980"/>
                  <a:pt x="275303" y="1465006"/>
                </a:cubicBezTo>
                <a:cubicBezTo>
                  <a:pt x="237613" y="1483032"/>
                  <a:pt x="242529" y="1501057"/>
                  <a:pt x="196645" y="1514167"/>
                </a:cubicBezTo>
                <a:cubicBezTo>
                  <a:pt x="150761" y="1527277"/>
                  <a:pt x="0" y="1543664"/>
                  <a:pt x="0" y="1543664"/>
                </a:cubicBezTo>
                <a:lnTo>
                  <a:pt x="0" y="1543664"/>
                </a:ln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914400" y="1828800"/>
            <a:ext cx="894736" cy="363793"/>
          </a:xfrm>
          <a:custGeom>
            <a:avLst/>
            <a:gdLst>
              <a:gd name="connsiteX0" fmla="*/ 0 w 894736"/>
              <a:gd name="connsiteY0" fmla="*/ 0 h 363793"/>
              <a:gd name="connsiteX1" fmla="*/ 894736 w 894736"/>
              <a:gd name="connsiteY1" fmla="*/ 363793 h 36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4736" h="363793">
                <a:moveTo>
                  <a:pt x="0" y="0"/>
                </a:moveTo>
                <a:lnTo>
                  <a:pt x="894736" y="363793"/>
                </a:ln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6331974" y="1986116"/>
            <a:ext cx="742336" cy="183535"/>
          </a:xfrm>
          <a:custGeom>
            <a:avLst/>
            <a:gdLst>
              <a:gd name="connsiteX0" fmla="*/ 0 w 742336"/>
              <a:gd name="connsiteY0" fmla="*/ 0 h 183535"/>
              <a:gd name="connsiteX1" fmla="*/ 629265 w 742336"/>
              <a:gd name="connsiteY1" fmla="*/ 157316 h 183535"/>
              <a:gd name="connsiteX2" fmla="*/ 678426 w 742336"/>
              <a:gd name="connsiteY2" fmla="*/ 157316 h 18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336" h="183535">
                <a:moveTo>
                  <a:pt x="0" y="0"/>
                </a:moveTo>
                <a:lnTo>
                  <a:pt x="629265" y="157316"/>
                </a:lnTo>
                <a:cubicBezTo>
                  <a:pt x="742336" y="183535"/>
                  <a:pt x="710381" y="170425"/>
                  <a:pt x="678426" y="157316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7086600" y="533400"/>
            <a:ext cx="914401" cy="1641987"/>
          </a:xfrm>
          <a:custGeom>
            <a:avLst/>
            <a:gdLst>
              <a:gd name="connsiteX0" fmla="*/ 904568 w 914401"/>
              <a:gd name="connsiteY0" fmla="*/ 0 h 1641987"/>
              <a:gd name="connsiteX1" fmla="*/ 894736 w 914401"/>
              <a:gd name="connsiteY1" fmla="*/ 393290 h 1641987"/>
              <a:gd name="connsiteX2" fmla="*/ 786581 w 914401"/>
              <a:gd name="connsiteY2" fmla="*/ 678426 h 1641987"/>
              <a:gd name="connsiteX3" fmla="*/ 422787 w 914401"/>
              <a:gd name="connsiteY3" fmla="*/ 845574 h 1641987"/>
              <a:gd name="connsiteX4" fmla="*/ 275304 w 914401"/>
              <a:gd name="connsiteY4" fmla="*/ 1140542 h 1641987"/>
              <a:gd name="connsiteX5" fmla="*/ 147484 w 914401"/>
              <a:gd name="connsiteY5" fmla="*/ 1474839 h 1641987"/>
              <a:gd name="connsiteX6" fmla="*/ 49162 w 914401"/>
              <a:gd name="connsiteY6" fmla="*/ 1602658 h 1641987"/>
              <a:gd name="connsiteX7" fmla="*/ 0 w 914401"/>
              <a:gd name="connsiteY7" fmla="*/ 1641987 h 164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1" h="1641987">
                <a:moveTo>
                  <a:pt x="904568" y="0"/>
                </a:moveTo>
                <a:cubicBezTo>
                  <a:pt x="909484" y="140109"/>
                  <a:pt x="914401" y="280219"/>
                  <a:pt x="894736" y="393290"/>
                </a:cubicBezTo>
                <a:cubicBezTo>
                  <a:pt x="875072" y="506361"/>
                  <a:pt x="865239" y="603045"/>
                  <a:pt x="786581" y="678426"/>
                </a:cubicBezTo>
                <a:cubicBezTo>
                  <a:pt x="707923" y="753807"/>
                  <a:pt x="508000" y="768555"/>
                  <a:pt x="422787" y="845574"/>
                </a:cubicBezTo>
                <a:cubicBezTo>
                  <a:pt x="337574" y="922593"/>
                  <a:pt x="321188" y="1035665"/>
                  <a:pt x="275304" y="1140542"/>
                </a:cubicBezTo>
                <a:cubicBezTo>
                  <a:pt x="229420" y="1245420"/>
                  <a:pt x="185174" y="1397820"/>
                  <a:pt x="147484" y="1474839"/>
                </a:cubicBezTo>
                <a:cubicBezTo>
                  <a:pt x="109794" y="1551858"/>
                  <a:pt x="73743" y="1574800"/>
                  <a:pt x="49162" y="1602658"/>
                </a:cubicBezTo>
                <a:cubicBezTo>
                  <a:pt x="24581" y="1630516"/>
                  <a:pt x="12290" y="1636251"/>
                  <a:pt x="0" y="1641987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1905000" y="3962401"/>
            <a:ext cx="158954" cy="1447799"/>
          </a:xfrm>
          <a:custGeom>
            <a:avLst/>
            <a:gdLst>
              <a:gd name="connsiteX0" fmla="*/ 157316 w 183535"/>
              <a:gd name="connsiteY0" fmla="*/ 0 h 1651819"/>
              <a:gd name="connsiteX1" fmla="*/ 157316 w 183535"/>
              <a:gd name="connsiteY1" fmla="*/ 1012723 h 1651819"/>
              <a:gd name="connsiteX2" fmla="*/ 0 w 183535"/>
              <a:gd name="connsiteY2" fmla="*/ 1651819 h 1651819"/>
              <a:gd name="connsiteX3" fmla="*/ 0 w 183535"/>
              <a:gd name="connsiteY3" fmla="*/ 1651819 h 165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535" h="1651819">
                <a:moveTo>
                  <a:pt x="157316" y="0"/>
                </a:moveTo>
                <a:cubicBezTo>
                  <a:pt x="170425" y="368710"/>
                  <a:pt x="183535" y="737420"/>
                  <a:pt x="157316" y="1012723"/>
                </a:cubicBezTo>
                <a:cubicBezTo>
                  <a:pt x="131097" y="1288026"/>
                  <a:pt x="0" y="1651819"/>
                  <a:pt x="0" y="1651819"/>
                </a:cubicBezTo>
                <a:lnTo>
                  <a:pt x="0" y="1651819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1219200" y="4434348"/>
            <a:ext cx="442452" cy="975852"/>
          </a:xfrm>
          <a:custGeom>
            <a:avLst/>
            <a:gdLst>
              <a:gd name="connsiteX0" fmla="*/ 698091 w 698091"/>
              <a:gd name="connsiteY0" fmla="*/ 0 h 983226"/>
              <a:gd name="connsiteX1" fmla="*/ 0 w 698091"/>
              <a:gd name="connsiteY1" fmla="*/ 983226 h 983226"/>
              <a:gd name="connsiteX2" fmla="*/ 0 w 698091"/>
              <a:gd name="connsiteY2" fmla="*/ 983226 h 98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091" h="983226">
                <a:moveTo>
                  <a:pt x="698091" y="0"/>
                </a:moveTo>
                <a:lnTo>
                  <a:pt x="0" y="983226"/>
                </a:lnTo>
                <a:lnTo>
                  <a:pt x="0" y="983226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5486400" y="3810000"/>
            <a:ext cx="452284" cy="835742"/>
          </a:xfrm>
          <a:custGeom>
            <a:avLst/>
            <a:gdLst>
              <a:gd name="connsiteX0" fmla="*/ 0 w 452284"/>
              <a:gd name="connsiteY0" fmla="*/ 0 h 835742"/>
              <a:gd name="connsiteX1" fmla="*/ 452284 w 452284"/>
              <a:gd name="connsiteY1" fmla="*/ 835742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284" h="835742">
                <a:moveTo>
                  <a:pt x="0" y="0"/>
                </a:moveTo>
                <a:lnTo>
                  <a:pt x="452284" y="835742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7162800" y="3886200"/>
            <a:ext cx="1524000" cy="1371600"/>
          </a:xfrm>
          <a:custGeom>
            <a:avLst/>
            <a:gdLst>
              <a:gd name="connsiteX0" fmla="*/ 983226 w 983226"/>
              <a:gd name="connsiteY0" fmla="*/ 934065 h 934065"/>
              <a:gd name="connsiteX1" fmla="*/ 0 w 983226"/>
              <a:gd name="connsiteY1" fmla="*/ 0 h 93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3226" h="934065">
                <a:moveTo>
                  <a:pt x="983226" y="934065"/>
                </a:moveTo>
                <a:lnTo>
                  <a:pt x="0" y="0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 flipH="1">
            <a:off x="5867400" y="4724400"/>
            <a:ext cx="76200" cy="1143000"/>
          </a:xfrm>
          <a:custGeom>
            <a:avLst/>
            <a:gdLst>
              <a:gd name="connsiteX0" fmla="*/ 0 w 580103"/>
              <a:gd name="connsiteY0" fmla="*/ 0 h 1111045"/>
              <a:gd name="connsiteX1" fmla="*/ 580103 w 580103"/>
              <a:gd name="connsiteY1" fmla="*/ 1111045 h 1111045"/>
              <a:gd name="connsiteX2" fmla="*/ 580103 w 580103"/>
              <a:gd name="connsiteY2" fmla="*/ 1111045 h 11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0103" h="1111045">
                <a:moveTo>
                  <a:pt x="0" y="0"/>
                </a:moveTo>
                <a:lnTo>
                  <a:pt x="580103" y="1111045"/>
                </a:lnTo>
                <a:lnTo>
                  <a:pt x="580103" y="1111045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828800" y="3429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1800" y="33528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3810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0200" y="3733801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906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0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149" y="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64694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72000" cy="359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0"/>
            <a:ext cx="6096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6/23/93 South-Central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1000" y="533400"/>
            <a:ext cx="1641988" cy="1250335"/>
          </a:xfrm>
          <a:custGeom>
            <a:avLst/>
            <a:gdLst>
              <a:gd name="connsiteX0" fmla="*/ 1612490 w 1641988"/>
              <a:gd name="connsiteY0" fmla="*/ 0 h 1250335"/>
              <a:gd name="connsiteX1" fmla="*/ 1622323 w 1641988"/>
              <a:gd name="connsiteY1" fmla="*/ 344129 h 1250335"/>
              <a:gd name="connsiteX2" fmla="*/ 1494503 w 1641988"/>
              <a:gd name="connsiteY2" fmla="*/ 668593 h 1250335"/>
              <a:gd name="connsiteX3" fmla="*/ 1071716 w 1641988"/>
              <a:gd name="connsiteY3" fmla="*/ 1111045 h 1250335"/>
              <a:gd name="connsiteX4" fmla="*/ 678426 w 1641988"/>
              <a:gd name="connsiteY4" fmla="*/ 1229032 h 1250335"/>
              <a:gd name="connsiteX5" fmla="*/ 0 w 1641988"/>
              <a:gd name="connsiteY5" fmla="*/ 1238864 h 125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1988" h="1250335">
                <a:moveTo>
                  <a:pt x="1612490" y="0"/>
                </a:moveTo>
                <a:cubicBezTo>
                  <a:pt x="1627239" y="116348"/>
                  <a:pt x="1641988" y="232697"/>
                  <a:pt x="1622323" y="344129"/>
                </a:cubicBezTo>
                <a:cubicBezTo>
                  <a:pt x="1602658" y="455561"/>
                  <a:pt x="1586271" y="540774"/>
                  <a:pt x="1494503" y="668593"/>
                </a:cubicBezTo>
                <a:cubicBezTo>
                  <a:pt x="1402735" y="796412"/>
                  <a:pt x="1207729" y="1017638"/>
                  <a:pt x="1071716" y="1111045"/>
                </a:cubicBezTo>
                <a:cubicBezTo>
                  <a:pt x="935703" y="1204452"/>
                  <a:pt x="857045" y="1207729"/>
                  <a:pt x="678426" y="1229032"/>
                </a:cubicBezTo>
                <a:cubicBezTo>
                  <a:pt x="499807" y="1250335"/>
                  <a:pt x="249903" y="1244599"/>
                  <a:pt x="0" y="1238864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1435510" y="1730477"/>
            <a:ext cx="162232" cy="1514168"/>
          </a:xfrm>
          <a:custGeom>
            <a:avLst/>
            <a:gdLst>
              <a:gd name="connsiteX0" fmla="*/ 0 w 162232"/>
              <a:gd name="connsiteY0" fmla="*/ 0 h 1514168"/>
              <a:gd name="connsiteX1" fmla="*/ 68825 w 162232"/>
              <a:gd name="connsiteY1" fmla="*/ 501446 h 1514168"/>
              <a:gd name="connsiteX2" fmla="*/ 157316 w 162232"/>
              <a:gd name="connsiteY2" fmla="*/ 963562 h 1514168"/>
              <a:gd name="connsiteX3" fmla="*/ 98322 w 162232"/>
              <a:gd name="connsiteY3" fmla="*/ 1327355 h 1514168"/>
              <a:gd name="connsiteX4" fmla="*/ 49161 w 162232"/>
              <a:gd name="connsiteY4" fmla="*/ 1514168 h 151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1514168">
                <a:moveTo>
                  <a:pt x="0" y="0"/>
                </a:moveTo>
                <a:cubicBezTo>
                  <a:pt x="21303" y="170426"/>
                  <a:pt x="42606" y="340852"/>
                  <a:pt x="68825" y="501446"/>
                </a:cubicBezTo>
                <a:cubicBezTo>
                  <a:pt x="95044" y="662040"/>
                  <a:pt x="152400" y="825911"/>
                  <a:pt x="157316" y="963562"/>
                </a:cubicBezTo>
                <a:cubicBezTo>
                  <a:pt x="162232" y="1101213"/>
                  <a:pt x="116348" y="1235587"/>
                  <a:pt x="98322" y="1327355"/>
                </a:cubicBezTo>
                <a:cubicBezTo>
                  <a:pt x="80296" y="1419123"/>
                  <a:pt x="64728" y="1466645"/>
                  <a:pt x="49161" y="1514168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2045110" y="560439"/>
            <a:ext cx="1307690" cy="1039761"/>
          </a:xfrm>
          <a:custGeom>
            <a:avLst/>
            <a:gdLst>
              <a:gd name="connsiteX0" fmla="*/ 0 w 1248696"/>
              <a:gd name="connsiteY0" fmla="*/ 0 h 1435509"/>
              <a:gd name="connsiteX1" fmla="*/ 196645 w 1248696"/>
              <a:gd name="connsiteY1" fmla="*/ 511277 h 1435509"/>
              <a:gd name="connsiteX2" fmla="*/ 471948 w 1248696"/>
              <a:gd name="connsiteY2" fmla="*/ 924232 h 1435509"/>
              <a:gd name="connsiteX3" fmla="*/ 973393 w 1248696"/>
              <a:gd name="connsiteY3" fmla="*/ 1337187 h 1435509"/>
              <a:gd name="connsiteX4" fmla="*/ 1248696 w 1248696"/>
              <a:gd name="connsiteY4" fmla="*/ 1435509 h 143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696" h="1435509">
                <a:moveTo>
                  <a:pt x="0" y="0"/>
                </a:moveTo>
                <a:cubicBezTo>
                  <a:pt x="58993" y="178619"/>
                  <a:pt x="117987" y="357238"/>
                  <a:pt x="196645" y="511277"/>
                </a:cubicBezTo>
                <a:cubicBezTo>
                  <a:pt x="275303" y="665316"/>
                  <a:pt x="342490" y="786580"/>
                  <a:pt x="471948" y="924232"/>
                </a:cubicBezTo>
                <a:cubicBezTo>
                  <a:pt x="601406" y="1061884"/>
                  <a:pt x="843935" y="1251974"/>
                  <a:pt x="973393" y="1337187"/>
                </a:cubicBezTo>
                <a:cubicBezTo>
                  <a:pt x="1102851" y="1422400"/>
                  <a:pt x="1175773" y="1428954"/>
                  <a:pt x="1248696" y="1435509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1371600" y="1676400"/>
            <a:ext cx="762000" cy="685800"/>
          </a:xfrm>
          <a:custGeom>
            <a:avLst/>
            <a:gdLst>
              <a:gd name="connsiteX0" fmla="*/ 0 w 766916"/>
              <a:gd name="connsiteY0" fmla="*/ 126181 h 942258"/>
              <a:gd name="connsiteX1" fmla="*/ 265471 w 766916"/>
              <a:gd name="connsiteY1" fmla="*/ 18026 h 942258"/>
              <a:gd name="connsiteX2" fmla="*/ 422787 w 766916"/>
              <a:gd name="connsiteY2" fmla="*/ 18026 h 942258"/>
              <a:gd name="connsiteX3" fmla="*/ 530942 w 766916"/>
              <a:gd name="connsiteY3" fmla="*/ 18026 h 942258"/>
              <a:gd name="connsiteX4" fmla="*/ 589935 w 766916"/>
              <a:gd name="connsiteY4" fmla="*/ 106516 h 942258"/>
              <a:gd name="connsiteX5" fmla="*/ 668593 w 766916"/>
              <a:gd name="connsiteY5" fmla="*/ 352323 h 942258"/>
              <a:gd name="connsiteX6" fmla="*/ 698090 w 766916"/>
              <a:gd name="connsiteY6" fmla="*/ 489974 h 942258"/>
              <a:gd name="connsiteX7" fmla="*/ 757084 w 766916"/>
              <a:gd name="connsiteY7" fmla="*/ 834103 h 942258"/>
              <a:gd name="connsiteX8" fmla="*/ 757084 w 766916"/>
              <a:gd name="connsiteY8" fmla="*/ 942258 h 942258"/>
              <a:gd name="connsiteX0" fmla="*/ 0 w 766916"/>
              <a:gd name="connsiteY0" fmla="*/ 126181 h 942258"/>
              <a:gd name="connsiteX1" fmla="*/ 265471 w 766916"/>
              <a:gd name="connsiteY1" fmla="*/ 18026 h 942258"/>
              <a:gd name="connsiteX2" fmla="*/ 422787 w 766916"/>
              <a:gd name="connsiteY2" fmla="*/ 18026 h 942258"/>
              <a:gd name="connsiteX3" fmla="*/ 589935 w 766916"/>
              <a:gd name="connsiteY3" fmla="*/ 106516 h 942258"/>
              <a:gd name="connsiteX4" fmla="*/ 668593 w 766916"/>
              <a:gd name="connsiteY4" fmla="*/ 352323 h 942258"/>
              <a:gd name="connsiteX5" fmla="*/ 698090 w 766916"/>
              <a:gd name="connsiteY5" fmla="*/ 489974 h 942258"/>
              <a:gd name="connsiteX6" fmla="*/ 757084 w 766916"/>
              <a:gd name="connsiteY6" fmla="*/ 834103 h 942258"/>
              <a:gd name="connsiteX7" fmla="*/ 757084 w 766916"/>
              <a:gd name="connsiteY7" fmla="*/ 942258 h 94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916" h="942258">
                <a:moveTo>
                  <a:pt x="0" y="126181"/>
                </a:moveTo>
                <a:cubicBezTo>
                  <a:pt x="97503" y="81116"/>
                  <a:pt x="195007" y="36052"/>
                  <a:pt x="265471" y="18026"/>
                </a:cubicBezTo>
                <a:cubicBezTo>
                  <a:pt x="335935" y="0"/>
                  <a:pt x="422787" y="18026"/>
                  <a:pt x="422787" y="18026"/>
                </a:cubicBezTo>
                <a:cubicBezTo>
                  <a:pt x="476864" y="32774"/>
                  <a:pt x="548967" y="50800"/>
                  <a:pt x="589935" y="106516"/>
                </a:cubicBezTo>
                <a:cubicBezTo>
                  <a:pt x="630903" y="162232"/>
                  <a:pt x="650567" y="288413"/>
                  <a:pt x="668593" y="352323"/>
                </a:cubicBezTo>
                <a:cubicBezTo>
                  <a:pt x="686619" y="416233"/>
                  <a:pt x="683342" y="409677"/>
                  <a:pt x="698090" y="489974"/>
                </a:cubicBezTo>
                <a:cubicBezTo>
                  <a:pt x="712839" y="570271"/>
                  <a:pt x="747252" y="758722"/>
                  <a:pt x="757084" y="834103"/>
                </a:cubicBezTo>
                <a:cubicBezTo>
                  <a:pt x="766916" y="909484"/>
                  <a:pt x="762000" y="925871"/>
                  <a:pt x="757084" y="942258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19800" y="1752600"/>
            <a:ext cx="155677" cy="1286387"/>
          </a:xfrm>
          <a:custGeom>
            <a:avLst/>
            <a:gdLst>
              <a:gd name="connsiteX0" fmla="*/ 127819 w 155677"/>
              <a:gd name="connsiteY0" fmla="*/ 0 h 1286387"/>
              <a:gd name="connsiteX1" fmla="*/ 147484 w 155677"/>
              <a:gd name="connsiteY1" fmla="*/ 196645 h 1286387"/>
              <a:gd name="connsiteX2" fmla="*/ 78658 w 155677"/>
              <a:gd name="connsiteY2" fmla="*/ 629264 h 1286387"/>
              <a:gd name="connsiteX3" fmla="*/ 49161 w 155677"/>
              <a:gd name="connsiteY3" fmla="*/ 1179871 h 1286387"/>
              <a:gd name="connsiteX4" fmla="*/ 0 w 155677"/>
              <a:gd name="connsiteY4" fmla="*/ 1268361 h 128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7" h="1286387">
                <a:moveTo>
                  <a:pt x="127819" y="0"/>
                </a:moveTo>
                <a:cubicBezTo>
                  <a:pt x="141748" y="45884"/>
                  <a:pt x="155677" y="91768"/>
                  <a:pt x="147484" y="196645"/>
                </a:cubicBezTo>
                <a:cubicBezTo>
                  <a:pt x="139291" y="301522"/>
                  <a:pt x="95045" y="465393"/>
                  <a:pt x="78658" y="629264"/>
                </a:cubicBezTo>
                <a:cubicBezTo>
                  <a:pt x="62271" y="793135"/>
                  <a:pt x="62271" y="1073355"/>
                  <a:pt x="49161" y="1179871"/>
                </a:cubicBezTo>
                <a:cubicBezTo>
                  <a:pt x="36051" y="1286387"/>
                  <a:pt x="18025" y="1277374"/>
                  <a:pt x="0" y="1268361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004619" y="540774"/>
            <a:ext cx="2054942" cy="1494503"/>
          </a:xfrm>
          <a:custGeom>
            <a:avLst/>
            <a:gdLst>
              <a:gd name="connsiteX0" fmla="*/ 2054942 w 2054942"/>
              <a:gd name="connsiteY0" fmla="*/ 0 h 1494503"/>
              <a:gd name="connsiteX1" fmla="*/ 1927123 w 2054942"/>
              <a:gd name="connsiteY1" fmla="*/ 530942 h 1494503"/>
              <a:gd name="connsiteX2" fmla="*/ 1720646 w 2054942"/>
              <a:gd name="connsiteY2" fmla="*/ 796413 h 1494503"/>
              <a:gd name="connsiteX3" fmla="*/ 1258529 w 2054942"/>
              <a:gd name="connsiteY3" fmla="*/ 1101213 h 1494503"/>
              <a:gd name="connsiteX4" fmla="*/ 924233 w 2054942"/>
              <a:gd name="connsiteY4" fmla="*/ 1229032 h 1494503"/>
              <a:gd name="connsiteX5" fmla="*/ 0 w 2054942"/>
              <a:gd name="connsiteY5" fmla="*/ 1494503 h 149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4942" h="1494503">
                <a:moveTo>
                  <a:pt x="2054942" y="0"/>
                </a:moveTo>
                <a:cubicBezTo>
                  <a:pt x="2018890" y="199103"/>
                  <a:pt x="1982839" y="398207"/>
                  <a:pt x="1927123" y="530942"/>
                </a:cubicBezTo>
                <a:cubicBezTo>
                  <a:pt x="1871407" y="663678"/>
                  <a:pt x="1832078" y="701368"/>
                  <a:pt x="1720646" y="796413"/>
                </a:cubicBezTo>
                <a:cubicBezTo>
                  <a:pt x="1609214" y="891458"/>
                  <a:pt x="1391264" y="1029110"/>
                  <a:pt x="1258529" y="1101213"/>
                </a:cubicBezTo>
                <a:cubicBezTo>
                  <a:pt x="1125794" y="1173316"/>
                  <a:pt x="1133988" y="1163484"/>
                  <a:pt x="924233" y="1229032"/>
                </a:cubicBezTo>
                <a:cubicBezTo>
                  <a:pt x="714478" y="1294580"/>
                  <a:pt x="357239" y="1394541"/>
                  <a:pt x="0" y="1494503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194323" y="1660013"/>
            <a:ext cx="884903" cy="778387"/>
          </a:xfrm>
          <a:custGeom>
            <a:avLst/>
            <a:gdLst>
              <a:gd name="connsiteX0" fmla="*/ 0 w 884903"/>
              <a:gd name="connsiteY0" fmla="*/ 90129 h 778387"/>
              <a:gd name="connsiteX1" fmla="*/ 216309 w 884903"/>
              <a:gd name="connsiteY1" fmla="*/ 21303 h 778387"/>
              <a:gd name="connsiteX2" fmla="*/ 344129 w 884903"/>
              <a:gd name="connsiteY2" fmla="*/ 1639 h 778387"/>
              <a:gd name="connsiteX3" fmla="*/ 422787 w 884903"/>
              <a:gd name="connsiteY3" fmla="*/ 11471 h 778387"/>
              <a:gd name="connsiteX4" fmla="*/ 511277 w 884903"/>
              <a:gd name="connsiteY4" fmla="*/ 21303 h 778387"/>
              <a:gd name="connsiteX5" fmla="*/ 599767 w 884903"/>
              <a:gd name="connsiteY5" fmla="*/ 80297 h 778387"/>
              <a:gd name="connsiteX6" fmla="*/ 629264 w 884903"/>
              <a:gd name="connsiteY6" fmla="*/ 198284 h 778387"/>
              <a:gd name="connsiteX7" fmla="*/ 639096 w 884903"/>
              <a:gd name="connsiteY7" fmla="*/ 227781 h 778387"/>
              <a:gd name="connsiteX8" fmla="*/ 688258 w 884903"/>
              <a:gd name="connsiteY8" fmla="*/ 355600 h 778387"/>
              <a:gd name="connsiteX9" fmla="*/ 737419 w 884903"/>
              <a:gd name="connsiteY9" fmla="*/ 493252 h 778387"/>
              <a:gd name="connsiteX10" fmla="*/ 786580 w 884903"/>
              <a:gd name="connsiteY10" fmla="*/ 650568 h 778387"/>
              <a:gd name="connsiteX11" fmla="*/ 865238 w 884903"/>
              <a:gd name="connsiteY11" fmla="*/ 748890 h 778387"/>
              <a:gd name="connsiteX12" fmla="*/ 884903 w 884903"/>
              <a:gd name="connsiteY12" fmla="*/ 778387 h 77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4903" h="778387">
                <a:moveTo>
                  <a:pt x="0" y="90129"/>
                </a:moveTo>
                <a:cubicBezTo>
                  <a:pt x="79477" y="63090"/>
                  <a:pt x="158954" y="36051"/>
                  <a:pt x="216309" y="21303"/>
                </a:cubicBezTo>
                <a:cubicBezTo>
                  <a:pt x="273664" y="6555"/>
                  <a:pt x="309716" y="3278"/>
                  <a:pt x="344129" y="1639"/>
                </a:cubicBezTo>
                <a:cubicBezTo>
                  <a:pt x="378542" y="0"/>
                  <a:pt x="422787" y="11471"/>
                  <a:pt x="422787" y="11471"/>
                </a:cubicBezTo>
                <a:cubicBezTo>
                  <a:pt x="450645" y="14748"/>
                  <a:pt x="481780" y="9832"/>
                  <a:pt x="511277" y="21303"/>
                </a:cubicBezTo>
                <a:cubicBezTo>
                  <a:pt x="540774" y="32774"/>
                  <a:pt x="580103" y="50800"/>
                  <a:pt x="599767" y="80297"/>
                </a:cubicBezTo>
                <a:cubicBezTo>
                  <a:pt x="619431" y="109794"/>
                  <a:pt x="622709" y="173703"/>
                  <a:pt x="629264" y="198284"/>
                </a:cubicBezTo>
                <a:cubicBezTo>
                  <a:pt x="635819" y="222865"/>
                  <a:pt x="629264" y="201562"/>
                  <a:pt x="639096" y="227781"/>
                </a:cubicBezTo>
                <a:cubicBezTo>
                  <a:pt x="648928" y="254000"/>
                  <a:pt x="671871" y="311355"/>
                  <a:pt x="688258" y="355600"/>
                </a:cubicBezTo>
                <a:cubicBezTo>
                  <a:pt x="704645" y="399845"/>
                  <a:pt x="721032" y="444091"/>
                  <a:pt x="737419" y="493252"/>
                </a:cubicBezTo>
                <a:cubicBezTo>
                  <a:pt x="753806" y="542413"/>
                  <a:pt x="765277" y="607962"/>
                  <a:pt x="786580" y="650568"/>
                </a:cubicBezTo>
                <a:cubicBezTo>
                  <a:pt x="807883" y="693174"/>
                  <a:pt x="848851" y="727587"/>
                  <a:pt x="865238" y="748890"/>
                </a:cubicBezTo>
                <a:cubicBezTo>
                  <a:pt x="881625" y="770193"/>
                  <a:pt x="883264" y="774290"/>
                  <a:pt x="884903" y="778387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7239000" y="609600"/>
            <a:ext cx="1740310" cy="1612491"/>
          </a:xfrm>
          <a:custGeom>
            <a:avLst/>
            <a:gdLst>
              <a:gd name="connsiteX0" fmla="*/ 0 w 1740310"/>
              <a:gd name="connsiteY0" fmla="*/ 0 h 1612491"/>
              <a:gd name="connsiteX1" fmla="*/ 49162 w 1740310"/>
              <a:gd name="connsiteY1" fmla="*/ 334297 h 1612491"/>
              <a:gd name="connsiteX2" fmla="*/ 186813 w 1740310"/>
              <a:gd name="connsiteY2" fmla="*/ 619432 h 1612491"/>
              <a:gd name="connsiteX3" fmla="*/ 275303 w 1740310"/>
              <a:gd name="connsiteY3" fmla="*/ 786581 h 1612491"/>
              <a:gd name="connsiteX4" fmla="*/ 304800 w 1740310"/>
              <a:gd name="connsiteY4" fmla="*/ 894736 h 1612491"/>
              <a:gd name="connsiteX5" fmla="*/ 432620 w 1740310"/>
              <a:gd name="connsiteY5" fmla="*/ 1012723 h 1612491"/>
              <a:gd name="connsiteX6" fmla="*/ 806245 w 1740310"/>
              <a:gd name="connsiteY6" fmla="*/ 1219200 h 1612491"/>
              <a:gd name="connsiteX7" fmla="*/ 1219200 w 1740310"/>
              <a:gd name="connsiteY7" fmla="*/ 1415845 h 1612491"/>
              <a:gd name="connsiteX8" fmla="*/ 1582994 w 1740310"/>
              <a:gd name="connsiteY8" fmla="*/ 1563329 h 1612491"/>
              <a:gd name="connsiteX9" fmla="*/ 1740310 w 1740310"/>
              <a:gd name="connsiteY9" fmla="*/ 1612491 h 16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0310" h="1612491">
                <a:moveTo>
                  <a:pt x="0" y="0"/>
                </a:moveTo>
                <a:cubicBezTo>
                  <a:pt x="9013" y="115529"/>
                  <a:pt x="18027" y="231058"/>
                  <a:pt x="49162" y="334297"/>
                </a:cubicBezTo>
                <a:cubicBezTo>
                  <a:pt x="80298" y="437536"/>
                  <a:pt x="149123" y="544051"/>
                  <a:pt x="186813" y="619432"/>
                </a:cubicBezTo>
                <a:cubicBezTo>
                  <a:pt x="224503" y="694813"/>
                  <a:pt x="255639" y="740697"/>
                  <a:pt x="275303" y="786581"/>
                </a:cubicBezTo>
                <a:cubicBezTo>
                  <a:pt x="294968" y="832465"/>
                  <a:pt x="278581" y="857046"/>
                  <a:pt x="304800" y="894736"/>
                </a:cubicBezTo>
                <a:cubicBezTo>
                  <a:pt x="331019" y="932426"/>
                  <a:pt x="349046" y="958646"/>
                  <a:pt x="432620" y="1012723"/>
                </a:cubicBezTo>
                <a:cubicBezTo>
                  <a:pt x="516194" y="1066800"/>
                  <a:pt x="675148" y="1152013"/>
                  <a:pt x="806245" y="1219200"/>
                </a:cubicBezTo>
                <a:cubicBezTo>
                  <a:pt x="937342" y="1286387"/>
                  <a:pt x="1089742" y="1358490"/>
                  <a:pt x="1219200" y="1415845"/>
                </a:cubicBezTo>
                <a:cubicBezTo>
                  <a:pt x="1348658" y="1473200"/>
                  <a:pt x="1496142" y="1530555"/>
                  <a:pt x="1582994" y="1563329"/>
                </a:cubicBezTo>
                <a:cubicBezTo>
                  <a:pt x="1669846" y="1596103"/>
                  <a:pt x="1705078" y="1604297"/>
                  <a:pt x="1740310" y="1612491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3333135" y="648929"/>
            <a:ext cx="1130710" cy="948813"/>
          </a:xfrm>
          <a:custGeom>
            <a:avLst/>
            <a:gdLst>
              <a:gd name="connsiteX0" fmla="*/ 1130710 w 1130710"/>
              <a:gd name="connsiteY0" fmla="*/ 0 h 948813"/>
              <a:gd name="connsiteX1" fmla="*/ 707923 w 1130710"/>
              <a:gd name="connsiteY1" fmla="*/ 550606 h 948813"/>
              <a:gd name="connsiteX2" fmla="*/ 235975 w 1130710"/>
              <a:gd name="connsiteY2" fmla="*/ 884903 h 948813"/>
              <a:gd name="connsiteX3" fmla="*/ 0 w 1130710"/>
              <a:gd name="connsiteY3" fmla="*/ 934065 h 94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710" h="948813">
                <a:moveTo>
                  <a:pt x="1130710" y="0"/>
                </a:moveTo>
                <a:cubicBezTo>
                  <a:pt x="993877" y="201561"/>
                  <a:pt x="857045" y="403122"/>
                  <a:pt x="707923" y="550606"/>
                </a:cubicBezTo>
                <a:cubicBezTo>
                  <a:pt x="558801" y="698090"/>
                  <a:pt x="353962" y="820993"/>
                  <a:pt x="235975" y="884903"/>
                </a:cubicBezTo>
                <a:cubicBezTo>
                  <a:pt x="117988" y="948813"/>
                  <a:pt x="58994" y="941439"/>
                  <a:pt x="0" y="934065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533401" y="3962400"/>
            <a:ext cx="381000" cy="1295400"/>
          </a:xfrm>
          <a:custGeom>
            <a:avLst/>
            <a:gdLst>
              <a:gd name="connsiteX0" fmla="*/ 324465 w 337575"/>
              <a:gd name="connsiteY0" fmla="*/ 0 h 1406012"/>
              <a:gd name="connsiteX1" fmla="*/ 324465 w 337575"/>
              <a:gd name="connsiteY1" fmla="*/ 265471 h 1406012"/>
              <a:gd name="connsiteX2" fmla="*/ 324465 w 337575"/>
              <a:gd name="connsiteY2" fmla="*/ 452283 h 1406012"/>
              <a:gd name="connsiteX3" fmla="*/ 245807 w 337575"/>
              <a:gd name="connsiteY3" fmla="*/ 786580 h 1406012"/>
              <a:gd name="connsiteX4" fmla="*/ 98323 w 337575"/>
              <a:gd name="connsiteY4" fmla="*/ 1199535 h 1406012"/>
              <a:gd name="connsiteX5" fmla="*/ 0 w 337575"/>
              <a:gd name="connsiteY5" fmla="*/ 1406012 h 140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575" h="1406012">
                <a:moveTo>
                  <a:pt x="324465" y="0"/>
                </a:moveTo>
                <a:lnTo>
                  <a:pt x="324465" y="265471"/>
                </a:lnTo>
                <a:cubicBezTo>
                  <a:pt x="324465" y="340851"/>
                  <a:pt x="337575" y="365432"/>
                  <a:pt x="324465" y="452283"/>
                </a:cubicBezTo>
                <a:cubicBezTo>
                  <a:pt x="311355" y="539134"/>
                  <a:pt x="283497" y="662038"/>
                  <a:pt x="245807" y="786580"/>
                </a:cubicBezTo>
                <a:cubicBezTo>
                  <a:pt x="208117" y="911122"/>
                  <a:pt x="139291" y="1096296"/>
                  <a:pt x="98323" y="1199535"/>
                </a:cubicBezTo>
                <a:cubicBezTo>
                  <a:pt x="57355" y="1302774"/>
                  <a:pt x="28677" y="1354393"/>
                  <a:pt x="0" y="1406012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1140542" y="3795252"/>
            <a:ext cx="825910" cy="1396180"/>
          </a:xfrm>
          <a:custGeom>
            <a:avLst/>
            <a:gdLst>
              <a:gd name="connsiteX0" fmla="*/ 0 w 825910"/>
              <a:gd name="connsiteY0" fmla="*/ 0 h 1396180"/>
              <a:gd name="connsiteX1" fmla="*/ 235974 w 825910"/>
              <a:gd name="connsiteY1" fmla="*/ 255638 h 1396180"/>
              <a:gd name="connsiteX2" fmla="*/ 442452 w 825910"/>
              <a:gd name="connsiteY2" fmla="*/ 491613 h 1396180"/>
              <a:gd name="connsiteX3" fmla="*/ 707923 w 825910"/>
              <a:gd name="connsiteY3" fmla="*/ 914400 h 1396180"/>
              <a:gd name="connsiteX4" fmla="*/ 796413 w 825910"/>
              <a:gd name="connsiteY4" fmla="*/ 1179871 h 1396180"/>
              <a:gd name="connsiteX5" fmla="*/ 825910 w 825910"/>
              <a:gd name="connsiteY5" fmla="*/ 1396180 h 139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910" h="1396180">
                <a:moveTo>
                  <a:pt x="0" y="0"/>
                </a:moveTo>
                <a:cubicBezTo>
                  <a:pt x="81116" y="86851"/>
                  <a:pt x="162232" y="173703"/>
                  <a:pt x="235974" y="255638"/>
                </a:cubicBezTo>
                <a:cubicBezTo>
                  <a:pt x="309716" y="337573"/>
                  <a:pt x="363794" y="381819"/>
                  <a:pt x="442452" y="491613"/>
                </a:cubicBezTo>
                <a:cubicBezTo>
                  <a:pt x="521110" y="601407"/>
                  <a:pt x="648930" y="799690"/>
                  <a:pt x="707923" y="914400"/>
                </a:cubicBezTo>
                <a:cubicBezTo>
                  <a:pt x="766916" y="1029110"/>
                  <a:pt x="776748" y="1099574"/>
                  <a:pt x="796413" y="1179871"/>
                </a:cubicBezTo>
                <a:cubicBezTo>
                  <a:pt x="816078" y="1260168"/>
                  <a:pt x="820994" y="1328174"/>
                  <a:pt x="825910" y="1396180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1327355" y="4994787"/>
            <a:ext cx="137651" cy="757084"/>
          </a:xfrm>
          <a:custGeom>
            <a:avLst/>
            <a:gdLst>
              <a:gd name="connsiteX0" fmla="*/ 117987 w 137651"/>
              <a:gd name="connsiteY0" fmla="*/ 0 h 757084"/>
              <a:gd name="connsiteX1" fmla="*/ 117987 w 137651"/>
              <a:gd name="connsiteY1" fmla="*/ 304800 h 757084"/>
              <a:gd name="connsiteX2" fmla="*/ 0 w 137651"/>
              <a:gd name="connsiteY2" fmla="*/ 757084 h 75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651" h="757084">
                <a:moveTo>
                  <a:pt x="117987" y="0"/>
                </a:moveTo>
                <a:cubicBezTo>
                  <a:pt x="127819" y="89309"/>
                  <a:pt x="137651" y="178619"/>
                  <a:pt x="117987" y="304800"/>
                </a:cubicBezTo>
                <a:cubicBezTo>
                  <a:pt x="98323" y="430981"/>
                  <a:pt x="49161" y="594032"/>
                  <a:pt x="0" y="757084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5943600" y="4038600"/>
            <a:ext cx="609600" cy="990600"/>
          </a:xfrm>
          <a:custGeom>
            <a:avLst/>
            <a:gdLst>
              <a:gd name="connsiteX0" fmla="*/ 0 w 678426"/>
              <a:gd name="connsiteY0" fmla="*/ 0 h 1012722"/>
              <a:gd name="connsiteX1" fmla="*/ 285136 w 678426"/>
              <a:gd name="connsiteY1" fmla="*/ 353961 h 1012722"/>
              <a:gd name="connsiteX2" fmla="*/ 530942 w 678426"/>
              <a:gd name="connsiteY2" fmla="*/ 707922 h 1012722"/>
              <a:gd name="connsiteX3" fmla="*/ 678426 w 678426"/>
              <a:gd name="connsiteY3" fmla="*/ 1012722 h 101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426" h="1012722">
                <a:moveTo>
                  <a:pt x="0" y="0"/>
                </a:moveTo>
                <a:cubicBezTo>
                  <a:pt x="98323" y="117987"/>
                  <a:pt x="196646" y="235974"/>
                  <a:pt x="285136" y="353961"/>
                </a:cubicBezTo>
                <a:cubicBezTo>
                  <a:pt x="373626" y="471948"/>
                  <a:pt x="465394" y="598129"/>
                  <a:pt x="530942" y="707922"/>
                </a:cubicBezTo>
                <a:cubicBezTo>
                  <a:pt x="596490" y="817715"/>
                  <a:pt x="637458" y="915218"/>
                  <a:pt x="678426" y="1012722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" y="33528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62600" y="35052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562600" y="4114800"/>
            <a:ext cx="228600" cy="1143000"/>
          </a:xfrm>
          <a:custGeom>
            <a:avLst/>
            <a:gdLst>
              <a:gd name="connsiteX0" fmla="*/ 68825 w 68825"/>
              <a:gd name="connsiteY0" fmla="*/ 0 h 894735"/>
              <a:gd name="connsiteX1" fmla="*/ 0 w 68825"/>
              <a:gd name="connsiteY1" fmla="*/ 894735 h 894735"/>
              <a:gd name="connsiteX2" fmla="*/ 0 w 68825"/>
              <a:gd name="connsiteY2" fmla="*/ 894735 h 89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25" h="894735">
                <a:moveTo>
                  <a:pt x="68825" y="0"/>
                </a:moveTo>
                <a:lnTo>
                  <a:pt x="0" y="894735"/>
                </a:lnTo>
                <a:lnTo>
                  <a:pt x="0" y="894735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657600" y="35052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893575" y="4139381"/>
            <a:ext cx="68826" cy="737419"/>
          </a:xfrm>
          <a:custGeom>
            <a:avLst/>
            <a:gdLst>
              <a:gd name="connsiteX0" fmla="*/ 0 w 88491"/>
              <a:gd name="connsiteY0" fmla="*/ 0 h 816077"/>
              <a:gd name="connsiteX1" fmla="*/ 88491 w 88491"/>
              <a:gd name="connsiteY1" fmla="*/ 816077 h 816077"/>
              <a:gd name="connsiteX2" fmla="*/ 88491 w 88491"/>
              <a:gd name="connsiteY2" fmla="*/ 816077 h 8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91" h="816077">
                <a:moveTo>
                  <a:pt x="0" y="0"/>
                </a:moveTo>
                <a:lnTo>
                  <a:pt x="88491" y="816077"/>
                </a:lnTo>
                <a:lnTo>
                  <a:pt x="88491" y="816077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8308258" y="3746090"/>
            <a:ext cx="521110" cy="963562"/>
          </a:xfrm>
          <a:custGeom>
            <a:avLst/>
            <a:gdLst>
              <a:gd name="connsiteX0" fmla="*/ 521110 w 521110"/>
              <a:gd name="connsiteY0" fmla="*/ 0 h 963562"/>
              <a:gd name="connsiteX1" fmla="*/ 452284 w 521110"/>
              <a:gd name="connsiteY1" fmla="*/ 245807 h 963562"/>
              <a:gd name="connsiteX2" fmla="*/ 334297 w 521110"/>
              <a:gd name="connsiteY2" fmla="*/ 501445 h 963562"/>
              <a:gd name="connsiteX3" fmla="*/ 0 w 521110"/>
              <a:gd name="connsiteY3" fmla="*/ 963562 h 96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110" h="963562">
                <a:moveTo>
                  <a:pt x="521110" y="0"/>
                </a:moveTo>
                <a:cubicBezTo>
                  <a:pt x="502265" y="81116"/>
                  <a:pt x="483420" y="162233"/>
                  <a:pt x="452284" y="245807"/>
                </a:cubicBezTo>
                <a:cubicBezTo>
                  <a:pt x="421148" y="329381"/>
                  <a:pt x="409678" y="381819"/>
                  <a:pt x="334297" y="501445"/>
                </a:cubicBezTo>
                <a:cubicBezTo>
                  <a:pt x="258916" y="621071"/>
                  <a:pt x="129458" y="792316"/>
                  <a:pt x="0" y="963562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906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/>
      <p:bldP spid="34" grpId="0"/>
      <p:bldP spid="35" grpId="0" animBg="1"/>
      <p:bldP spid="36" grpId="0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7149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0"/>
            <a:ext cx="6096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6/4/93 Southeast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371600" y="1981200"/>
            <a:ext cx="668593" cy="1179871"/>
          </a:xfrm>
          <a:custGeom>
            <a:avLst/>
            <a:gdLst>
              <a:gd name="connsiteX0" fmla="*/ 668593 w 668593"/>
              <a:gd name="connsiteY0" fmla="*/ 0 h 1179871"/>
              <a:gd name="connsiteX1" fmla="*/ 560438 w 668593"/>
              <a:gd name="connsiteY1" fmla="*/ 265471 h 1179871"/>
              <a:gd name="connsiteX2" fmla="*/ 383458 w 668593"/>
              <a:gd name="connsiteY2" fmla="*/ 412955 h 1179871"/>
              <a:gd name="connsiteX3" fmla="*/ 206477 w 668593"/>
              <a:gd name="connsiteY3" fmla="*/ 580104 h 1179871"/>
              <a:gd name="connsiteX4" fmla="*/ 58993 w 668593"/>
              <a:gd name="connsiteY4" fmla="*/ 953729 h 1179871"/>
              <a:gd name="connsiteX5" fmla="*/ 0 w 668593"/>
              <a:gd name="connsiteY5" fmla="*/ 1179871 h 1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593" h="1179871">
                <a:moveTo>
                  <a:pt x="668593" y="0"/>
                </a:moveTo>
                <a:cubicBezTo>
                  <a:pt x="638276" y="98322"/>
                  <a:pt x="607960" y="196645"/>
                  <a:pt x="560438" y="265471"/>
                </a:cubicBezTo>
                <a:cubicBezTo>
                  <a:pt x="512916" y="334297"/>
                  <a:pt x="442451" y="360516"/>
                  <a:pt x="383458" y="412955"/>
                </a:cubicBezTo>
                <a:cubicBezTo>
                  <a:pt x="324465" y="465394"/>
                  <a:pt x="260554" y="489975"/>
                  <a:pt x="206477" y="580104"/>
                </a:cubicBezTo>
                <a:cubicBezTo>
                  <a:pt x="152400" y="670233"/>
                  <a:pt x="93406" y="853768"/>
                  <a:pt x="58993" y="953729"/>
                </a:cubicBezTo>
                <a:cubicBezTo>
                  <a:pt x="24580" y="1053690"/>
                  <a:pt x="12290" y="1116780"/>
                  <a:pt x="0" y="1179871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1995948" y="1914013"/>
            <a:ext cx="1907458" cy="91768"/>
          </a:xfrm>
          <a:custGeom>
            <a:avLst/>
            <a:gdLst>
              <a:gd name="connsiteX0" fmla="*/ 0 w 1907458"/>
              <a:gd name="connsiteY0" fmla="*/ 91768 h 91768"/>
              <a:gd name="connsiteX1" fmla="*/ 698091 w 1907458"/>
              <a:gd name="connsiteY1" fmla="*/ 42606 h 91768"/>
              <a:gd name="connsiteX2" fmla="*/ 943897 w 1907458"/>
              <a:gd name="connsiteY2" fmla="*/ 32774 h 91768"/>
              <a:gd name="connsiteX3" fmla="*/ 1396181 w 1907458"/>
              <a:gd name="connsiteY3" fmla="*/ 3277 h 91768"/>
              <a:gd name="connsiteX4" fmla="*/ 1681317 w 1907458"/>
              <a:gd name="connsiteY4" fmla="*/ 13110 h 91768"/>
              <a:gd name="connsiteX5" fmla="*/ 1818968 w 1907458"/>
              <a:gd name="connsiteY5" fmla="*/ 32774 h 91768"/>
              <a:gd name="connsiteX6" fmla="*/ 1907458 w 1907458"/>
              <a:gd name="connsiteY6" fmla="*/ 42606 h 9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7458" h="91768">
                <a:moveTo>
                  <a:pt x="0" y="91768"/>
                </a:moveTo>
                <a:lnTo>
                  <a:pt x="698091" y="42606"/>
                </a:lnTo>
                <a:cubicBezTo>
                  <a:pt x="855407" y="32774"/>
                  <a:pt x="943897" y="32774"/>
                  <a:pt x="943897" y="32774"/>
                </a:cubicBezTo>
                <a:cubicBezTo>
                  <a:pt x="1060245" y="26219"/>
                  <a:pt x="1273278" y="6554"/>
                  <a:pt x="1396181" y="3277"/>
                </a:cubicBezTo>
                <a:cubicBezTo>
                  <a:pt x="1519084" y="0"/>
                  <a:pt x="1610853" y="8194"/>
                  <a:pt x="1681317" y="13110"/>
                </a:cubicBezTo>
                <a:cubicBezTo>
                  <a:pt x="1751781" y="18026"/>
                  <a:pt x="1781278" y="27858"/>
                  <a:pt x="1818968" y="32774"/>
                </a:cubicBezTo>
                <a:cubicBezTo>
                  <a:pt x="1856658" y="37690"/>
                  <a:pt x="1882058" y="40148"/>
                  <a:pt x="1907458" y="42606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1229032" y="1356852"/>
            <a:ext cx="747252" cy="629264"/>
          </a:xfrm>
          <a:custGeom>
            <a:avLst/>
            <a:gdLst>
              <a:gd name="connsiteX0" fmla="*/ 747252 w 747252"/>
              <a:gd name="connsiteY0" fmla="*/ 629264 h 629264"/>
              <a:gd name="connsiteX1" fmla="*/ 275303 w 747252"/>
              <a:gd name="connsiteY1" fmla="*/ 432619 h 629264"/>
              <a:gd name="connsiteX2" fmla="*/ 137652 w 747252"/>
              <a:gd name="connsiteY2" fmla="*/ 216309 h 629264"/>
              <a:gd name="connsiteX3" fmla="*/ 0 w 747252"/>
              <a:gd name="connsiteY3" fmla="*/ 0 h 629264"/>
              <a:gd name="connsiteX4" fmla="*/ 0 w 747252"/>
              <a:gd name="connsiteY4" fmla="*/ 0 h 6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252" h="629264">
                <a:moveTo>
                  <a:pt x="747252" y="629264"/>
                </a:moveTo>
                <a:cubicBezTo>
                  <a:pt x="562077" y="565354"/>
                  <a:pt x="376903" y="501445"/>
                  <a:pt x="275303" y="432619"/>
                </a:cubicBezTo>
                <a:cubicBezTo>
                  <a:pt x="173703" y="363793"/>
                  <a:pt x="137652" y="216309"/>
                  <a:pt x="137652" y="216309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5781368" y="1887794"/>
            <a:ext cx="953729" cy="427703"/>
          </a:xfrm>
          <a:custGeom>
            <a:avLst/>
            <a:gdLst>
              <a:gd name="connsiteX0" fmla="*/ 953729 w 953729"/>
              <a:gd name="connsiteY0" fmla="*/ 0 h 427703"/>
              <a:gd name="connsiteX1" fmla="*/ 825909 w 953729"/>
              <a:gd name="connsiteY1" fmla="*/ 275303 h 427703"/>
              <a:gd name="connsiteX2" fmla="*/ 648929 w 953729"/>
              <a:gd name="connsiteY2" fmla="*/ 403122 h 427703"/>
              <a:gd name="connsiteX3" fmla="*/ 471948 w 953729"/>
              <a:gd name="connsiteY3" fmla="*/ 403122 h 427703"/>
              <a:gd name="connsiteX4" fmla="*/ 157316 w 953729"/>
              <a:gd name="connsiteY4" fmla="*/ 255638 h 427703"/>
              <a:gd name="connsiteX5" fmla="*/ 0 w 953729"/>
              <a:gd name="connsiteY5" fmla="*/ 127819 h 42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729" h="427703">
                <a:moveTo>
                  <a:pt x="953729" y="0"/>
                </a:moveTo>
                <a:cubicBezTo>
                  <a:pt x="915219" y="104058"/>
                  <a:pt x="876709" y="208116"/>
                  <a:pt x="825909" y="275303"/>
                </a:cubicBezTo>
                <a:cubicBezTo>
                  <a:pt x="775109" y="342490"/>
                  <a:pt x="707923" y="381819"/>
                  <a:pt x="648929" y="403122"/>
                </a:cubicBezTo>
                <a:cubicBezTo>
                  <a:pt x="589935" y="424425"/>
                  <a:pt x="553884" y="427703"/>
                  <a:pt x="471948" y="403122"/>
                </a:cubicBezTo>
                <a:cubicBezTo>
                  <a:pt x="390013" y="378541"/>
                  <a:pt x="235974" y="301522"/>
                  <a:pt x="157316" y="255638"/>
                </a:cubicBezTo>
                <a:cubicBezTo>
                  <a:pt x="78658" y="209754"/>
                  <a:pt x="39329" y="168786"/>
                  <a:pt x="0" y="127819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6735097" y="1615768"/>
            <a:ext cx="1514168" cy="281858"/>
          </a:xfrm>
          <a:custGeom>
            <a:avLst/>
            <a:gdLst>
              <a:gd name="connsiteX0" fmla="*/ 0 w 1514168"/>
              <a:gd name="connsiteY0" fmla="*/ 281858 h 281858"/>
              <a:gd name="connsiteX1" fmla="*/ 383458 w 1514168"/>
              <a:gd name="connsiteY1" fmla="*/ 114709 h 281858"/>
              <a:gd name="connsiteX2" fmla="*/ 1071716 w 1514168"/>
              <a:gd name="connsiteY2" fmla="*/ 16387 h 281858"/>
              <a:gd name="connsiteX3" fmla="*/ 1435509 w 1514168"/>
              <a:gd name="connsiteY3" fmla="*/ 16387 h 281858"/>
              <a:gd name="connsiteX4" fmla="*/ 1514168 w 1514168"/>
              <a:gd name="connsiteY4" fmla="*/ 26219 h 28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168" h="281858">
                <a:moveTo>
                  <a:pt x="0" y="281858"/>
                </a:moveTo>
                <a:cubicBezTo>
                  <a:pt x="102419" y="220406"/>
                  <a:pt x="204839" y="158954"/>
                  <a:pt x="383458" y="114709"/>
                </a:cubicBezTo>
                <a:cubicBezTo>
                  <a:pt x="562077" y="70464"/>
                  <a:pt x="896374" y="32774"/>
                  <a:pt x="1071716" y="16387"/>
                </a:cubicBezTo>
                <a:cubicBezTo>
                  <a:pt x="1247058" y="0"/>
                  <a:pt x="1361767" y="14748"/>
                  <a:pt x="1435509" y="16387"/>
                </a:cubicBezTo>
                <a:cubicBezTo>
                  <a:pt x="1509251" y="18026"/>
                  <a:pt x="1511709" y="22122"/>
                  <a:pt x="1514168" y="26219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46839" y="2231923"/>
            <a:ext cx="530942" cy="973393"/>
          </a:xfrm>
          <a:custGeom>
            <a:avLst/>
            <a:gdLst>
              <a:gd name="connsiteX0" fmla="*/ 530942 w 530942"/>
              <a:gd name="connsiteY0" fmla="*/ 0 h 973393"/>
              <a:gd name="connsiteX1" fmla="*/ 373626 w 530942"/>
              <a:gd name="connsiteY1" fmla="*/ 334296 h 973393"/>
              <a:gd name="connsiteX2" fmla="*/ 0 w 530942"/>
              <a:gd name="connsiteY2" fmla="*/ 973393 h 97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942" h="973393">
                <a:moveTo>
                  <a:pt x="530942" y="0"/>
                </a:moveTo>
                <a:cubicBezTo>
                  <a:pt x="496529" y="86032"/>
                  <a:pt x="462116" y="172064"/>
                  <a:pt x="373626" y="334296"/>
                </a:cubicBezTo>
                <a:cubicBezTo>
                  <a:pt x="285136" y="496528"/>
                  <a:pt x="142568" y="734960"/>
                  <a:pt x="0" y="973393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1524000" y="4953000"/>
            <a:ext cx="304801" cy="838200"/>
          </a:xfrm>
          <a:custGeom>
            <a:avLst/>
            <a:gdLst>
              <a:gd name="connsiteX0" fmla="*/ 324465 w 324465"/>
              <a:gd name="connsiteY0" fmla="*/ 0 h 953729"/>
              <a:gd name="connsiteX1" fmla="*/ 0 w 324465"/>
              <a:gd name="connsiteY1" fmla="*/ 953729 h 95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4465" h="953729">
                <a:moveTo>
                  <a:pt x="324465" y="0"/>
                </a:moveTo>
                <a:lnTo>
                  <a:pt x="0" y="953729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6705600" y="4953000"/>
            <a:ext cx="381000" cy="609600"/>
          </a:xfrm>
          <a:custGeom>
            <a:avLst/>
            <a:gdLst>
              <a:gd name="connsiteX0" fmla="*/ 0 w 176981"/>
              <a:gd name="connsiteY0" fmla="*/ 0 h 825910"/>
              <a:gd name="connsiteX1" fmla="*/ 39329 w 176981"/>
              <a:gd name="connsiteY1" fmla="*/ 530942 h 825910"/>
              <a:gd name="connsiteX2" fmla="*/ 176981 w 176981"/>
              <a:gd name="connsiteY2" fmla="*/ 825910 h 8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981" h="825910">
                <a:moveTo>
                  <a:pt x="0" y="0"/>
                </a:moveTo>
                <a:cubicBezTo>
                  <a:pt x="4916" y="196645"/>
                  <a:pt x="9832" y="393290"/>
                  <a:pt x="39329" y="530942"/>
                </a:cubicBezTo>
                <a:cubicBezTo>
                  <a:pt x="68826" y="668594"/>
                  <a:pt x="122903" y="747252"/>
                  <a:pt x="176981" y="825910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00200" y="43434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7000" y="44196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906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9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76600"/>
            <a:ext cx="45719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0"/>
            <a:ext cx="49530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6/19/92 South-Central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306052" y="401484"/>
            <a:ext cx="2164735" cy="686620"/>
          </a:xfrm>
          <a:custGeom>
            <a:avLst/>
            <a:gdLst>
              <a:gd name="connsiteX0" fmla="*/ 2164735 w 2164735"/>
              <a:gd name="connsiteY0" fmla="*/ 139290 h 794774"/>
              <a:gd name="connsiteX1" fmla="*/ 2086077 w 2164735"/>
              <a:gd name="connsiteY1" fmla="*/ 296606 h 794774"/>
              <a:gd name="connsiteX2" fmla="*/ 1732116 w 2164735"/>
              <a:gd name="connsiteY2" fmla="*/ 591574 h 794774"/>
              <a:gd name="connsiteX3" fmla="*/ 1456813 w 2164735"/>
              <a:gd name="connsiteY3" fmla="*/ 768555 h 794774"/>
              <a:gd name="connsiteX4" fmla="*/ 1260167 w 2164735"/>
              <a:gd name="connsiteY4" fmla="*/ 748890 h 794774"/>
              <a:gd name="connsiteX5" fmla="*/ 1014361 w 2164735"/>
              <a:gd name="connsiteY5" fmla="*/ 650568 h 794774"/>
              <a:gd name="connsiteX6" fmla="*/ 404761 w 2164735"/>
              <a:gd name="connsiteY6" fmla="*/ 375264 h 794774"/>
              <a:gd name="connsiteX7" fmla="*/ 60632 w 2164735"/>
              <a:gd name="connsiteY7" fmla="*/ 60632 h 794774"/>
              <a:gd name="connsiteX8" fmla="*/ 40967 w 2164735"/>
              <a:gd name="connsiteY8" fmla="*/ 11471 h 794774"/>
              <a:gd name="connsiteX0" fmla="*/ 2164735 w 2164735"/>
              <a:gd name="connsiteY0" fmla="*/ 139290 h 758722"/>
              <a:gd name="connsiteX1" fmla="*/ 2086077 w 2164735"/>
              <a:gd name="connsiteY1" fmla="*/ 296606 h 758722"/>
              <a:gd name="connsiteX2" fmla="*/ 1732116 w 2164735"/>
              <a:gd name="connsiteY2" fmla="*/ 591574 h 758722"/>
              <a:gd name="connsiteX3" fmla="*/ 1260167 w 2164735"/>
              <a:gd name="connsiteY3" fmla="*/ 748890 h 758722"/>
              <a:gd name="connsiteX4" fmla="*/ 1014361 w 2164735"/>
              <a:gd name="connsiteY4" fmla="*/ 650568 h 758722"/>
              <a:gd name="connsiteX5" fmla="*/ 404761 w 2164735"/>
              <a:gd name="connsiteY5" fmla="*/ 375264 h 758722"/>
              <a:gd name="connsiteX6" fmla="*/ 60632 w 2164735"/>
              <a:gd name="connsiteY6" fmla="*/ 60632 h 758722"/>
              <a:gd name="connsiteX7" fmla="*/ 40967 w 2164735"/>
              <a:gd name="connsiteY7" fmla="*/ 11471 h 758722"/>
              <a:gd name="connsiteX0" fmla="*/ 2164735 w 2164735"/>
              <a:gd name="connsiteY0" fmla="*/ 139290 h 686620"/>
              <a:gd name="connsiteX1" fmla="*/ 2086077 w 2164735"/>
              <a:gd name="connsiteY1" fmla="*/ 296606 h 686620"/>
              <a:gd name="connsiteX2" fmla="*/ 1732116 w 2164735"/>
              <a:gd name="connsiteY2" fmla="*/ 591574 h 686620"/>
              <a:gd name="connsiteX3" fmla="*/ 1014361 w 2164735"/>
              <a:gd name="connsiteY3" fmla="*/ 650568 h 686620"/>
              <a:gd name="connsiteX4" fmla="*/ 404761 w 2164735"/>
              <a:gd name="connsiteY4" fmla="*/ 375264 h 686620"/>
              <a:gd name="connsiteX5" fmla="*/ 60632 w 2164735"/>
              <a:gd name="connsiteY5" fmla="*/ 60632 h 686620"/>
              <a:gd name="connsiteX6" fmla="*/ 40967 w 2164735"/>
              <a:gd name="connsiteY6" fmla="*/ 11471 h 68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4735" h="686620">
                <a:moveTo>
                  <a:pt x="2164735" y="139290"/>
                </a:moveTo>
                <a:cubicBezTo>
                  <a:pt x="2161457" y="180257"/>
                  <a:pt x="2158180" y="221225"/>
                  <a:pt x="2086077" y="296606"/>
                </a:cubicBezTo>
                <a:cubicBezTo>
                  <a:pt x="2013974" y="371987"/>
                  <a:pt x="1910735" y="532580"/>
                  <a:pt x="1732116" y="591574"/>
                </a:cubicBezTo>
                <a:cubicBezTo>
                  <a:pt x="1553497" y="650568"/>
                  <a:pt x="1235587" y="686620"/>
                  <a:pt x="1014361" y="650568"/>
                </a:cubicBezTo>
                <a:cubicBezTo>
                  <a:pt x="793135" y="614516"/>
                  <a:pt x="563716" y="473587"/>
                  <a:pt x="404761" y="375264"/>
                </a:cubicBezTo>
                <a:cubicBezTo>
                  <a:pt x="245806" y="276941"/>
                  <a:pt x="121264" y="121264"/>
                  <a:pt x="60632" y="60632"/>
                </a:cubicBezTo>
                <a:cubicBezTo>
                  <a:pt x="0" y="0"/>
                  <a:pt x="20483" y="5735"/>
                  <a:pt x="40967" y="11471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2546555" y="550606"/>
            <a:ext cx="968477" cy="1602659"/>
          </a:xfrm>
          <a:custGeom>
            <a:avLst/>
            <a:gdLst>
              <a:gd name="connsiteX0" fmla="*/ 963561 w 968477"/>
              <a:gd name="connsiteY0" fmla="*/ 0 h 1602659"/>
              <a:gd name="connsiteX1" fmla="*/ 924232 w 968477"/>
              <a:gd name="connsiteY1" fmla="*/ 452284 h 1602659"/>
              <a:gd name="connsiteX2" fmla="*/ 698090 w 968477"/>
              <a:gd name="connsiteY2" fmla="*/ 973394 h 1602659"/>
              <a:gd name="connsiteX3" fmla="*/ 304800 w 968477"/>
              <a:gd name="connsiteY3" fmla="*/ 1465007 h 1602659"/>
              <a:gd name="connsiteX4" fmla="*/ 0 w 968477"/>
              <a:gd name="connsiteY4" fmla="*/ 1602659 h 160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477" h="1602659">
                <a:moveTo>
                  <a:pt x="963561" y="0"/>
                </a:moveTo>
                <a:cubicBezTo>
                  <a:pt x="966019" y="145026"/>
                  <a:pt x="968477" y="290052"/>
                  <a:pt x="924232" y="452284"/>
                </a:cubicBezTo>
                <a:cubicBezTo>
                  <a:pt x="879987" y="614516"/>
                  <a:pt x="801329" y="804607"/>
                  <a:pt x="698090" y="973394"/>
                </a:cubicBezTo>
                <a:cubicBezTo>
                  <a:pt x="594851" y="1142181"/>
                  <a:pt x="421148" y="1360130"/>
                  <a:pt x="304800" y="1465007"/>
                </a:cubicBezTo>
                <a:cubicBezTo>
                  <a:pt x="188452" y="1569884"/>
                  <a:pt x="94226" y="1586271"/>
                  <a:pt x="0" y="1602659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1406013" y="1868129"/>
            <a:ext cx="1101213" cy="309716"/>
          </a:xfrm>
          <a:custGeom>
            <a:avLst/>
            <a:gdLst>
              <a:gd name="connsiteX0" fmla="*/ 1101213 w 1101213"/>
              <a:gd name="connsiteY0" fmla="*/ 275303 h 309716"/>
              <a:gd name="connsiteX1" fmla="*/ 934064 w 1101213"/>
              <a:gd name="connsiteY1" fmla="*/ 304800 h 309716"/>
              <a:gd name="connsiteX2" fmla="*/ 678426 w 1101213"/>
              <a:gd name="connsiteY2" fmla="*/ 245806 h 309716"/>
              <a:gd name="connsiteX3" fmla="*/ 0 w 1101213"/>
              <a:gd name="connsiteY3" fmla="*/ 0 h 3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213" h="309716">
                <a:moveTo>
                  <a:pt x="1101213" y="275303"/>
                </a:moveTo>
                <a:cubicBezTo>
                  <a:pt x="1052870" y="292509"/>
                  <a:pt x="1004528" y="309716"/>
                  <a:pt x="934064" y="304800"/>
                </a:cubicBezTo>
                <a:cubicBezTo>
                  <a:pt x="863600" y="299884"/>
                  <a:pt x="834103" y="296606"/>
                  <a:pt x="678426" y="245806"/>
                </a:cubicBezTo>
                <a:cubicBezTo>
                  <a:pt x="522749" y="195006"/>
                  <a:pt x="261374" y="97503"/>
                  <a:pt x="0" y="0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243484" y="432619"/>
            <a:ext cx="2123768" cy="601407"/>
          </a:xfrm>
          <a:custGeom>
            <a:avLst/>
            <a:gdLst>
              <a:gd name="connsiteX0" fmla="*/ 2123768 w 2123768"/>
              <a:gd name="connsiteY0" fmla="*/ 0 h 601407"/>
              <a:gd name="connsiteX1" fmla="*/ 1799303 w 2123768"/>
              <a:gd name="connsiteY1" fmla="*/ 373626 h 601407"/>
              <a:gd name="connsiteX2" fmla="*/ 1307690 w 2123768"/>
              <a:gd name="connsiteY2" fmla="*/ 580104 h 601407"/>
              <a:gd name="connsiteX3" fmla="*/ 501445 w 2123768"/>
              <a:gd name="connsiteY3" fmla="*/ 501446 h 601407"/>
              <a:gd name="connsiteX4" fmla="*/ 0 w 2123768"/>
              <a:gd name="connsiteY4" fmla="*/ 88491 h 60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768" h="601407">
                <a:moveTo>
                  <a:pt x="2123768" y="0"/>
                </a:moveTo>
                <a:cubicBezTo>
                  <a:pt x="2029542" y="138471"/>
                  <a:pt x="1935316" y="276942"/>
                  <a:pt x="1799303" y="373626"/>
                </a:cubicBezTo>
                <a:cubicBezTo>
                  <a:pt x="1663290" y="470310"/>
                  <a:pt x="1524000" y="558801"/>
                  <a:pt x="1307690" y="580104"/>
                </a:cubicBezTo>
                <a:cubicBezTo>
                  <a:pt x="1091380" y="601407"/>
                  <a:pt x="719393" y="583381"/>
                  <a:pt x="501445" y="501446"/>
                </a:cubicBezTo>
                <a:cubicBezTo>
                  <a:pt x="283497" y="419511"/>
                  <a:pt x="141748" y="254001"/>
                  <a:pt x="0" y="88491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7216877" y="462116"/>
            <a:ext cx="1140542" cy="1543665"/>
          </a:xfrm>
          <a:custGeom>
            <a:avLst/>
            <a:gdLst>
              <a:gd name="connsiteX0" fmla="*/ 1140542 w 1140542"/>
              <a:gd name="connsiteY0" fmla="*/ 0 h 1543665"/>
              <a:gd name="connsiteX1" fmla="*/ 943897 w 1140542"/>
              <a:gd name="connsiteY1" fmla="*/ 580103 h 1543665"/>
              <a:gd name="connsiteX2" fmla="*/ 698091 w 1140542"/>
              <a:gd name="connsiteY2" fmla="*/ 1366684 h 1543665"/>
              <a:gd name="connsiteX3" fmla="*/ 0 w 1140542"/>
              <a:gd name="connsiteY3" fmla="*/ 1543665 h 1543665"/>
              <a:gd name="connsiteX4" fmla="*/ 0 w 1140542"/>
              <a:gd name="connsiteY4" fmla="*/ 1543665 h 1543665"/>
              <a:gd name="connsiteX5" fmla="*/ 0 w 1140542"/>
              <a:gd name="connsiteY5" fmla="*/ 1543665 h 154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0542" h="1543665">
                <a:moveTo>
                  <a:pt x="1140542" y="0"/>
                </a:moveTo>
                <a:cubicBezTo>
                  <a:pt x="1079090" y="176161"/>
                  <a:pt x="1017639" y="352323"/>
                  <a:pt x="943897" y="580103"/>
                </a:cubicBezTo>
                <a:cubicBezTo>
                  <a:pt x="870155" y="807883"/>
                  <a:pt x="855407" y="1206090"/>
                  <a:pt x="698091" y="1366684"/>
                </a:cubicBezTo>
                <a:cubicBezTo>
                  <a:pt x="540775" y="1527278"/>
                  <a:pt x="0" y="1543665"/>
                  <a:pt x="0" y="1543665"/>
                </a:cubicBezTo>
                <a:lnTo>
                  <a:pt x="0" y="1543665"/>
                </a:lnTo>
                <a:lnTo>
                  <a:pt x="0" y="1543665"/>
                </a:ln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6449961" y="1671484"/>
            <a:ext cx="766916" cy="378542"/>
          </a:xfrm>
          <a:custGeom>
            <a:avLst/>
            <a:gdLst>
              <a:gd name="connsiteX0" fmla="*/ 766916 w 766916"/>
              <a:gd name="connsiteY0" fmla="*/ 324464 h 378542"/>
              <a:gd name="connsiteX1" fmla="*/ 550607 w 766916"/>
              <a:gd name="connsiteY1" fmla="*/ 373626 h 378542"/>
              <a:gd name="connsiteX2" fmla="*/ 403123 w 766916"/>
              <a:gd name="connsiteY2" fmla="*/ 353961 h 378542"/>
              <a:gd name="connsiteX3" fmla="*/ 304800 w 766916"/>
              <a:gd name="connsiteY3" fmla="*/ 275303 h 378542"/>
              <a:gd name="connsiteX4" fmla="*/ 216310 w 766916"/>
              <a:gd name="connsiteY4" fmla="*/ 176981 h 378542"/>
              <a:gd name="connsiteX5" fmla="*/ 98323 w 766916"/>
              <a:gd name="connsiteY5" fmla="*/ 88490 h 378542"/>
              <a:gd name="connsiteX6" fmla="*/ 0 w 766916"/>
              <a:gd name="connsiteY6" fmla="*/ 0 h 378542"/>
              <a:gd name="connsiteX7" fmla="*/ 0 w 766916"/>
              <a:gd name="connsiteY7" fmla="*/ 0 h 3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916" h="378542">
                <a:moveTo>
                  <a:pt x="766916" y="324464"/>
                </a:moveTo>
                <a:cubicBezTo>
                  <a:pt x="689077" y="346587"/>
                  <a:pt x="611239" y="368710"/>
                  <a:pt x="550607" y="373626"/>
                </a:cubicBezTo>
                <a:cubicBezTo>
                  <a:pt x="489975" y="378542"/>
                  <a:pt x="444091" y="370348"/>
                  <a:pt x="403123" y="353961"/>
                </a:cubicBezTo>
                <a:cubicBezTo>
                  <a:pt x="362155" y="337574"/>
                  <a:pt x="335935" y="304800"/>
                  <a:pt x="304800" y="275303"/>
                </a:cubicBezTo>
                <a:cubicBezTo>
                  <a:pt x="273665" y="245806"/>
                  <a:pt x="250723" y="208117"/>
                  <a:pt x="216310" y="176981"/>
                </a:cubicBezTo>
                <a:cubicBezTo>
                  <a:pt x="181897" y="145846"/>
                  <a:pt x="134375" y="117987"/>
                  <a:pt x="98323" y="88490"/>
                </a:cubicBezTo>
                <a:cubicBezTo>
                  <a:pt x="62271" y="5899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137652" y="3726426"/>
            <a:ext cx="1936954" cy="1297858"/>
          </a:xfrm>
          <a:custGeom>
            <a:avLst/>
            <a:gdLst>
              <a:gd name="connsiteX0" fmla="*/ 1936954 w 1936954"/>
              <a:gd name="connsiteY0" fmla="*/ 0 h 1297858"/>
              <a:gd name="connsiteX1" fmla="*/ 1514167 w 1936954"/>
              <a:gd name="connsiteY1" fmla="*/ 403122 h 1297858"/>
              <a:gd name="connsiteX2" fmla="*/ 688258 w 1936954"/>
              <a:gd name="connsiteY2" fmla="*/ 963561 h 1297858"/>
              <a:gd name="connsiteX3" fmla="*/ 0 w 1936954"/>
              <a:gd name="connsiteY3" fmla="*/ 1297858 h 129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954" h="1297858">
                <a:moveTo>
                  <a:pt x="1936954" y="0"/>
                </a:moveTo>
                <a:cubicBezTo>
                  <a:pt x="1829618" y="121264"/>
                  <a:pt x="1722283" y="242529"/>
                  <a:pt x="1514167" y="403122"/>
                </a:cubicBezTo>
                <a:cubicBezTo>
                  <a:pt x="1306051" y="563715"/>
                  <a:pt x="940619" y="814438"/>
                  <a:pt x="688258" y="963561"/>
                </a:cubicBezTo>
                <a:cubicBezTo>
                  <a:pt x="435897" y="1112684"/>
                  <a:pt x="217948" y="1205271"/>
                  <a:pt x="0" y="1297858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6477000" y="3810000"/>
            <a:ext cx="476865" cy="1093839"/>
          </a:xfrm>
          <a:custGeom>
            <a:avLst/>
            <a:gdLst>
              <a:gd name="connsiteX0" fmla="*/ 542413 w 542413"/>
              <a:gd name="connsiteY0" fmla="*/ 0 h 1265084"/>
              <a:gd name="connsiteX1" fmla="*/ 345767 w 542413"/>
              <a:gd name="connsiteY1" fmla="*/ 442452 h 1265084"/>
              <a:gd name="connsiteX2" fmla="*/ 50800 w 542413"/>
              <a:gd name="connsiteY2" fmla="*/ 1150374 h 1265084"/>
              <a:gd name="connsiteX3" fmla="*/ 40967 w 542413"/>
              <a:gd name="connsiteY3" fmla="*/ 1130710 h 126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13" h="1265084">
                <a:moveTo>
                  <a:pt x="542413" y="0"/>
                </a:moveTo>
                <a:cubicBezTo>
                  <a:pt x="485057" y="125361"/>
                  <a:pt x="427702" y="250723"/>
                  <a:pt x="345767" y="442452"/>
                </a:cubicBezTo>
                <a:cubicBezTo>
                  <a:pt x="263832" y="634181"/>
                  <a:pt x="101600" y="1035664"/>
                  <a:pt x="50800" y="1150374"/>
                </a:cubicBezTo>
                <a:cubicBezTo>
                  <a:pt x="0" y="1265084"/>
                  <a:pt x="20483" y="1197897"/>
                  <a:pt x="40967" y="1130710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2910348" y="3785419"/>
            <a:ext cx="540775" cy="1445342"/>
          </a:xfrm>
          <a:custGeom>
            <a:avLst/>
            <a:gdLst>
              <a:gd name="connsiteX0" fmla="*/ 0 w 540775"/>
              <a:gd name="connsiteY0" fmla="*/ 0 h 1445342"/>
              <a:gd name="connsiteX1" fmla="*/ 206478 w 540775"/>
              <a:gd name="connsiteY1" fmla="*/ 403123 h 1445342"/>
              <a:gd name="connsiteX2" fmla="*/ 540775 w 540775"/>
              <a:gd name="connsiteY2" fmla="*/ 1445342 h 1445342"/>
              <a:gd name="connsiteX3" fmla="*/ 540775 w 540775"/>
              <a:gd name="connsiteY3" fmla="*/ 1445342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775" h="1445342">
                <a:moveTo>
                  <a:pt x="0" y="0"/>
                </a:moveTo>
                <a:cubicBezTo>
                  <a:pt x="58174" y="81116"/>
                  <a:pt x="116349" y="162233"/>
                  <a:pt x="206478" y="403123"/>
                </a:cubicBezTo>
                <a:cubicBezTo>
                  <a:pt x="296607" y="644013"/>
                  <a:pt x="540775" y="1445342"/>
                  <a:pt x="540775" y="1445342"/>
                </a:cubicBezTo>
                <a:lnTo>
                  <a:pt x="540775" y="1445342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4748981" y="3755923"/>
            <a:ext cx="2084438" cy="1160206"/>
          </a:xfrm>
          <a:custGeom>
            <a:avLst/>
            <a:gdLst>
              <a:gd name="connsiteX0" fmla="*/ 2084438 w 2084438"/>
              <a:gd name="connsiteY0" fmla="*/ 0 h 1160206"/>
              <a:gd name="connsiteX1" fmla="*/ 1366684 w 2084438"/>
              <a:gd name="connsiteY1" fmla="*/ 550606 h 1160206"/>
              <a:gd name="connsiteX2" fmla="*/ 0 w 2084438"/>
              <a:gd name="connsiteY2" fmla="*/ 1160206 h 116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4438" h="1160206">
                <a:moveTo>
                  <a:pt x="2084438" y="0"/>
                </a:moveTo>
                <a:cubicBezTo>
                  <a:pt x="1899264" y="178619"/>
                  <a:pt x="1714090" y="357238"/>
                  <a:pt x="1366684" y="550606"/>
                </a:cubicBezTo>
                <a:cubicBezTo>
                  <a:pt x="1019278" y="743974"/>
                  <a:pt x="509639" y="952090"/>
                  <a:pt x="0" y="1160206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7698658" y="3923071"/>
            <a:ext cx="1081548" cy="1140542"/>
          </a:xfrm>
          <a:custGeom>
            <a:avLst/>
            <a:gdLst>
              <a:gd name="connsiteX0" fmla="*/ 0 w 1081548"/>
              <a:gd name="connsiteY0" fmla="*/ 0 h 1140542"/>
              <a:gd name="connsiteX1" fmla="*/ 157316 w 1081548"/>
              <a:gd name="connsiteY1" fmla="*/ 540774 h 1140542"/>
              <a:gd name="connsiteX2" fmla="*/ 540774 w 1081548"/>
              <a:gd name="connsiteY2" fmla="*/ 963561 h 1140542"/>
              <a:gd name="connsiteX3" fmla="*/ 1081548 w 1081548"/>
              <a:gd name="connsiteY3" fmla="*/ 1140542 h 114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548" h="1140542">
                <a:moveTo>
                  <a:pt x="0" y="0"/>
                </a:moveTo>
                <a:cubicBezTo>
                  <a:pt x="33593" y="190090"/>
                  <a:pt x="67187" y="380181"/>
                  <a:pt x="157316" y="540774"/>
                </a:cubicBezTo>
                <a:cubicBezTo>
                  <a:pt x="247445" y="701368"/>
                  <a:pt x="386735" y="863600"/>
                  <a:pt x="540774" y="963561"/>
                </a:cubicBezTo>
                <a:cubicBezTo>
                  <a:pt x="694813" y="1063522"/>
                  <a:pt x="888180" y="1102032"/>
                  <a:pt x="1081548" y="1140542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8600" y="44196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81600" y="42672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906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8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64694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45568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5720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smtClean="0"/>
              <a:t/>
            </a:r>
            <a:br>
              <a:rPr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0"/>
            <a:ext cx="67056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5/31/08 South-Central/Southeast KS Sig Hail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3276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850 (fill) &amp; 700 mb (line) Theta-E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324600"/>
            <a:ext cx="4572000" cy="33855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UTC 250 mb Windspeed/Streamlines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995948" y="560439"/>
            <a:ext cx="1258529" cy="657122"/>
          </a:xfrm>
          <a:custGeom>
            <a:avLst/>
            <a:gdLst>
              <a:gd name="connsiteX0" fmla="*/ 0 w 1258529"/>
              <a:gd name="connsiteY0" fmla="*/ 0 h 657122"/>
              <a:gd name="connsiteX1" fmla="*/ 216310 w 1258529"/>
              <a:gd name="connsiteY1" fmla="*/ 442451 h 657122"/>
              <a:gd name="connsiteX2" fmla="*/ 560439 w 1258529"/>
              <a:gd name="connsiteY2" fmla="*/ 629264 h 657122"/>
              <a:gd name="connsiteX3" fmla="*/ 835742 w 1258529"/>
              <a:gd name="connsiteY3" fmla="*/ 609600 h 657122"/>
              <a:gd name="connsiteX4" fmla="*/ 924233 w 1258529"/>
              <a:gd name="connsiteY4" fmla="*/ 599767 h 657122"/>
              <a:gd name="connsiteX5" fmla="*/ 1258529 w 1258529"/>
              <a:gd name="connsiteY5" fmla="*/ 383458 h 657122"/>
              <a:gd name="connsiteX6" fmla="*/ 1258529 w 1258529"/>
              <a:gd name="connsiteY6" fmla="*/ 383458 h 657122"/>
              <a:gd name="connsiteX7" fmla="*/ 1258529 w 1258529"/>
              <a:gd name="connsiteY7" fmla="*/ 383458 h 657122"/>
              <a:gd name="connsiteX0" fmla="*/ 0 w 1258529"/>
              <a:gd name="connsiteY0" fmla="*/ 0 h 657122"/>
              <a:gd name="connsiteX1" fmla="*/ 216310 w 1258529"/>
              <a:gd name="connsiteY1" fmla="*/ 442451 h 657122"/>
              <a:gd name="connsiteX2" fmla="*/ 560439 w 1258529"/>
              <a:gd name="connsiteY2" fmla="*/ 629264 h 657122"/>
              <a:gd name="connsiteX3" fmla="*/ 835742 w 1258529"/>
              <a:gd name="connsiteY3" fmla="*/ 609600 h 657122"/>
              <a:gd name="connsiteX4" fmla="*/ 1258529 w 1258529"/>
              <a:gd name="connsiteY4" fmla="*/ 383458 h 657122"/>
              <a:gd name="connsiteX5" fmla="*/ 1258529 w 1258529"/>
              <a:gd name="connsiteY5" fmla="*/ 383458 h 657122"/>
              <a:gd name="connsiteX6" fmla="*/ 1258529 w 1258529"/>
              <a:gd name="connsiteY6" fmla="*/ 383458 h 65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529" h="657122">
                <a:moveTo>
                  <a:pt x="0" y="0"/>
                </a:moveTo>
                <a:cubicBezTo>
                  <a:pt x="61452" y="168787"/>
                  <a:pt x="122904" y="337574"/>
                  <a:pt x="216310" y="442451"/>
                </a:cubicBezTo>
                <a:cubicBezTo>
                  <a:pt x="309717" y="547328"/>
                  <a:pt x="457200" y="601406"/>
                  <a:pt x="560439" y="629264"/>
                </a:cubicBezTo>
                <a:cubicBezTo>
                  <a:pt x="663678" y="657122"/>
                  <a:pt x="719394" y="650568"/>
                  <a:pt x="835742" y="609600"/>
                </a:cubicBezTo>
                <a:cubicBezTo>
                  <a:pt x="952090" y="568632"/>
                  <a:pt x="1188065" y="421148"/>
                  <a:pt x="1258529" y="383458"/>
                </a:cubicBezTo>
                <a:lnTo>
                  <a:pt x="1258529" y="383458"/>
                </a:lnTo>
                <a:lnTo>
                  <a:pt x="1258529" y="383458"/>
                </a:ln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2209800" y="993057"/>
            <a:ext cx="1034846" cy="988143"/>
          </a:xfrm>
          <a:custGeom>
            <a:avLst/>
            <a:gdLst>
              <a:gd name="connsiteX0" fmla="*/ 1877961 w 1877961"/>
              <a:gd name="connsiteY0" fmla="*/ 0 h 1661652"/>
              <a:gd name="connsiteX1" fmla="*/ 1415845 w 1877961"/>
              <a:gd name="connsiteY1" fmla="*/ 530942 h 1661652"/>
              <a:gd name="connsiteX2" fmla="*/ 953729 w 1877961"/>
              <a:gd name="connsiteY2" fmla="*/ 865239 h 1661652"/>
              <a:gd name="connsiteX3" fmla="*/ 570271 w 1877961"/>
              <a:gd name="connsiteY3" fmla="*/ 1288026 h 1661652"/>
              <a:gd name="connsiteX4" fmla="*/ 0 w 1877961"/>
              <a:gd name="connsiteY4" fmla="*/ 1661652 h 1661652"/>
              <a:gd name="connsiteX0" fmla="*/ 1307690 w 1307690"/>
              <a:gd name="connsiteY0" fmla="*/ 0 h 1288026"/>
              <a:gd name="connsiteX1" fmla="*/ 845574 w 1307690"/>
              <a:gd name="connsiteY1" fmla="*/ 530942 h 1288026"/>
              <a:gd name="connsiteX2" fmla="*/ 383458 w 1307690"/>
              <a:gd name="connsiteY2" fmla="*/ 865239 h 1288026"/>
              <a:gd name="connsiteX3" fmla="*/ 0 w 1307690"/>
              <a:gd name="connsiteY3" fmla="*/ 1288026 h 1288026"/>
              <a:gd name="connsiteX0" fmla="*/ 924232 w 924232"/>
              <a:gd name="connsiteY0" fmla="*/ 0 h 865239"/>
              <a:gd name="connsiteX1" fmla="*/ 462116 w 924232"/>
              <a:gd name="connsiteY1" fmla="*/ 530942 h 865239"/>
              <a:gd name="connsiteX2" fmla="*/ 0 w 924232"/>
              <a:gd name="connsiteY2" fmla="*/ 865239 h 86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232" h="865239">
                <a:moveTo>
                  <a:pt x="924232" y="0"/>
                </a:moveTo>
                <a:cubicBezTo>
                  <a:pt x="770193" y="193368"/>
                  <a:pt x="616155" y="386736"/>
                  <a:pt x="462116" y="530942"/>
                </a:cubicBezTo>
                <a:cubicBezTo>
                  <a:pt x="308077" y="675148"/>
                  <a:pt x="140929" y="739058"/>
                  <a:pt x="0" y="865239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661652" y="1966452"/>
            <a:ext cx="550606" cy="678425"/>
          </a:xfrm>
          <a:custGeom>
            <a:avLst/>
            <a:gdLst>
              <a:gd name="connsiteX0" fmla="*/ 550606 w 550606"/>
              <a:gd name="connsiteY0" fmla="*/ 0 h 678425"/>
              <a:gd name="connsiteX1" fmla="*/ 0 w 550606"/>
              <a:gd name="connsiteY1" fmla="*/ 678425 h 6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606" h="678425">
                <a:moveTo>
                  <a:pt x="550606" y="0"/>
                </a:moveTo>
                <a:lnTo>
                  <a:pt x="0" y="678425"/>
                </a:ln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086600" y="762000"/>
            <a:ext cx="1219200" cy="1340465"/>
          </a:xfrm>
          <a:custGeom>
            <a:avLst/>
            <a:gdLst>
              <a:gd name="connsiteX0" fmla="*/ 1219200 w 1219200"/>
              <a:gd name="connsiteY0" fmla="*/ 0 h 1340465"/>
              <a:gd name="connsiteX1" fmla="*/ 1061884 w 1219200"/>
              <a:gd name="connsiteY1" fmla="*/ 786581 h 1340465"/>
              <a:gd name="connsiteX2" fmla="*/ 412954 w 1219200"/>
              <a:gd name="connsiteY2" fmla="*/ 1248697 h 1340465"/>
              <a:gd name="connsiteX3" fmla="*/ 0 w 1219200"/>
              <a:gd name="connsiteY3" fmla="*/ 1337187 h 134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340465">
                <a:moveTo>
                  <a:pt x="1219200" y="0"/>
                </a:moveTo>
                <a:cubicBezTo>
                  <a:pt x="1207729" y="289232"/>
                  <a:pt x="1196258" y="578465"/>
                  <a:pt x="1061884" y="786581"/>
                </a:cubicBezTo>
                <a:cubicBezTo>
                  <a:pt x="927510" y="994697"/>
                  <a:pt x="589935" y="1156929"/>
                  <a:pt x="412954" y="1248697"/>
                </a:cubicBezTo>
                <a:cubicBezTo>
                  <a:pt x="235973" y="1340465"/>
                  <a:pt x="117986" y="1338826"/>
                  <a:pt x="0" y="1337187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6324599" y="1371600"/>
            <a:ext cx="807065" cy="737419"/>
          </a:xfrm>
          <a:custGeom>
            <a:avLst/>
            <a:gdLst>
              <a:gd name="connsiteX0" fmla="*/ 0 w 750529"/>
              <a:gd name="connsiteY0" fmla="*/ 0 h 604684"/>
              <a:gd name="connsiteX1" fmla="*/ 186813 w 750529"/>
              <a:gd name="connsiteY1" fmla="*/ 147484 h 604684"/>
              <a:gd name="connsiteX2" fmla="*/ 363794 w 750529"/>
              <a:gd name="connsiteY2" fmla="*/ 432620 h 604684"/>
              <a:gd name="connsiteX3" fmla="*/ 452284 w 750529"/>
              <a:gd name="connsiteY3" fmla="*/ 511278 h 604684"/>
              <a:gd name="connsiteX4" fmla="*/ 550607 w 750529"/>
              <a:gd name="connsiteY4" fmla="*/ 589936 h 604684"/>
              <a:gd name="connsiteX5" fmla="*/ 717755 w 750529"/>
              <a:gd name="connsiteY5" fmla="*/ 599768 h 604684"/>
              <a:gd name="connsiteX6" fmla="*/ 747252 w 750529"/>
              <a:gd name="connsiteY6" fmla="*/ 599768 h 60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529" h="604684">
                <a:moveTo>
                  <a:pt x="0" y="0"/>
                </a:moveTo>
                <a:cubicBezTo>
                  <a:pt x="63090" y="37690"/>
                  <a:pt x="126181" y="75381"/>
                  <a:pt x="186813" y="147484"/>
                </a:cubicBezTo>
                <a:cubicBezTo>
                  <a:pt x="247445" y="219587"/>
                  <a:pt x="319549" y="371988"/>
                  <a:pt x="363794" y="432620"/>
                </a:cubicBezTo>
                <a:cubicBezTo>
                  <a:pt x="408039" y="493252"/>
                  <a:pt x="421148" y="485059"/>
                  <a:pt x="452284" y="511278"/>
                </a:cubicBezTo>
                <a:cubicBezTo>
                  <a:pt x="483420" y="537497"/>
                  <a:pt x="506362" y="575188"/>
                  <a:pt x="550607" y="589936"/>
                </a:cubicBezTo>
                <a:cubicBezTo>
                  <a:pt x="594852" y="604684"/>
                  <a:pt x="684981" y="598129"/>
                  <a:pt x="717755" y="599768"/>
                </a:cubicBezTo>
                <a:cubicBezTo>
                  <a:pt x="750529" y="601407"/>
                  <a:pt x="748890" y="600587"/>
                  <a:pt x="747252" y="599768"/>
                </a:cubicBezTo>
              </a:path>
            </a:pathLst>
          </a:custGeom>
          <a:ln w="1016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6261509" y="1366684"/>
            <a:ext cx="314633" cy="1455174"/>
          </a:xfrm>
          <a:custGeom>
            <a:avLst/>
            <a:gdLst>
              <a:gd name="connsiteX0" fmla="*/ 40968 w 314633"/>
              <a:gd name="connsiteY0" fmla="*/ 0 h 1455174"/>
              <a:gd name="connsiteX1" fmla="*/ 11472 w 314633"/>
              <a:gd name="connsiteY1" fmla="*/ 432619 h 1455174"/>
              <a:gd name="connsiteX2" fmla="*/ 40968 w 314633"/>
              <a:gd name="connsiteY2" fmla="*/ 678426 h 1455174"/>
              <a:gd name="connsiteX3" fmla="*/ 257278 w 314633"/>
              <a:gd name="connsiteY3" fmla="*/ 934064 h 1455174"/>
              <a:gd name="connsiteX4" fmla="*/ 306439 w 314633"/>
              <a:gd name="connsiteY4" fmla="*/ 1032387 h 1455174"/>
              <a:gd name="connsiteX5" fmla="*/ 306439 w 314633"/>
              <a:gd name="connsiteY5" fmla="*/ 1081548 h 1455174"/>
              <a:gd name="connsiteX6" fmla="*/ 286775 w 314633"/>
              <a:gd name="connsiteY6" fmla="*/ 1229032 h 1455174"/>
              <a:gd name="connsiteX7" fmla="*/ 149123 w 314633"/>
              <a:gd name="connsiteY7" fmla="*/ 1455174 h 14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633" h="1455174">
                <a:moveTo>
                  <a:pt x="40968" y="0"/>
                </a:moveTo>
                <a:cubicBezTo>
                  <a:pt x="26220" y="159774"/>
                  <a:pt x="11472" y="319548"/>
                  <a:pt x="11472" y="432619"/>
                </a:cubicBezTo>
                <a:cubicBezTo>
                  <a:pt x="11472" y="545690"/>
                  <a:pt x="0" y="594852"/>
                  <a:pt x="40968" y="678426"/>
                </a:cubicBezTo>
                <a:cubicBezTo>
                  <a:pt x="81936" y="762000"/>
                  <a:pt x="213033" y="875071"/>
                  <a:pt x="257278" y="934064"/>
                </a:cubicBezTo>
                <a:cubicBezTo>
                  <a:pt x="301523" y="993057"/>
                  <a:pt x="298246" y="1007806"/>
                  <a:pt x="306439" y="1032387"/>
                </a:cubicBezTo>
                <a:cubicBezTo>
                  <a:pt x="314633" y="1056968"/>
                  <a:pt x="309716" y="1048774"/>
                  <a:pt x="306439" y="1081548"/>
                </a:cubicBezTo>
                <a:cubicBezTo>
                  <a:pt x="303162" y="1114322"/>
                  <a:pt x="312994" y="1166761"/>
                  <a:pt x="286775" y="1229032"/>
                </a:cubicBezTo>
                <a:cubicBezTo>
                  <a:pt x="260556" y="1291303"/>
                  <a:pt x="204839" y="1373238"/>
                  <a:pt x="149123" y="1455174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6312310" y="599768"/>
            <a:ext cx="1986116" cy="465394"/>
          </a:xfrm>
          <a:custGeom>
            <a:avLst/>
            <a:gdLst>
              <a:gd name="connsiteX0" fmla="*/ 1986116 w 1986116"/>
              <a:gd name="connsiteY0" fmla="*/ 137651 h 465394"/>
              <a:gd name="connsiteX1" fmla="*/ 1671484 w 1986116"/>
              <a:gd name="connsiteY1" fmla="*/ 137651 h 465394"/>
              <a:gd name="connsiteX2" fmla="*/ 1209367 w 1986116"/>
              <a:gd name="connsiteY2" fmla="*/ 314632 h 465394"/>
              <a:gd name="connsiteX3" fmla="*/ 717755 w 1986116"/>
              <a:gd name="connsiteY3" fmla="*/ 412955 h 465394"/>
              <a:gd name="connsiteX4" fmla="*/ 0 w 1986116"/>
              <a:gd name="connsiteY4" fmla="*/ 0 h 4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16" h="465394">
                <a:moveTo>
                  <a:pt x="1986116" y="137651"/>
                </a:moveTo>
                <a:cubicBezTo>
                  <a:pt x="1893529" y="122902"/>
                  <a:pt x="1800942" y="108154"/>
                  <a:pt x="1671484" y="137651"/>
                </a:cubicBezTo>
                <a:cubicBezTo>
                  <a:pt x="1542026" y="167148"/>
                  <a:pt x="1368322" y="268748"/>
                  <a:pt x="1209367" y="314632"/>
                </a:cubicBezTo>
                <a:cubicBezTo>
                  <a:pt x="1050412" y="360516"/>
                  <a:pt x="919316" y="465394"/>
                  <a:pt x="717755" y="412955"/>
                </a:cubicBezTo>
                <a:cubicBezTo>
                  <a:pt x="516194" y="360516"/>
                  <a:pt x="258097" y="180258"/>
                  <a:pt x="0" y="0"/>
                </a:cubicBezTo>
              </a:path>
            </a:pathLst>
          </a:custGeom>
          <a:ln w="1016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2514600" y="3962400"/>
            <a:ext cx="76200" cy="685800"/>
          </a:xfrm>
          <a:custGeom>
            <a:avLst/>
            <a:gdLst>
              <a:gd name="connsiteX0" fmla="*/ 0 w 339212"/>
              <a:gd name="connsiteY0" fmla="*/ 0 h 1004529"/>
              <a:gd name="connsiteX1" fmla="*/ 127819 w 339212"/>
              <a:gd name="connsiteY1" fmla="*/ 88490 h 1004529"/>
              <a:gd name="connsiteX2" fmla="*/ 206477 w 339212"/>
              <a:gd name="connsiteY2" fmla="*/ 176980 h 1004529"/>
              <a:gd name="connsiteX3" fmla="*/ 265471 w 339212"/>
              <a:gd name="connsiteY3" fmla="*/ 235974 h 1004529"/>
              <a:gd name="connsiteX4" fmla="*/ 304800 w 339212"/>
              <a:gd name="connsiteY4" fmla="*/ 353961 h 1004529"/>
              <a:gd name="connsiteX5" fmla="*/ 324464 w 339212"/>
              <a:gd name="connsiteY5" fmla="*/ 511277 h 1004529"/>
              <a:gd name="connsiteX6" fmla="*/ 334296 w 339212"/>
              <a:gd name="connsiteY6" fmla="*/ 629264 h 1004529"/>
              <a:gd name="connsiteX7" fmla="*/ 334296 w 339212"/>
              <a:gd name="connsiteY7" fmla="*/ 698090 h 1004529"/>
              <a:gd name="connsiteX8" fmla="*/ 304800 w 339212"/>
              <a:gd name="connsiteY8" fmla="*/ 953729 h 1004529"/>
              <a:gd name="connsiteX9" fmla="*/ 304800 w 339212"/>
              <a:gd name="connsiteY9" fmla="*/ 1002890 h 100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212" h="1004529">
                <a:moveTo>
                  <a:pt x="0" y="0"/>
                </a:moveTo>
                <a:cubicBezTo>
                  <a:pt x="46703" y="29496"/>
                  <a:pt x="93406" y="58993"/>
                  <a:pt x="127819" y="88490"/>
                </a:cubicBezTo>
                <a:cubicBezTo>
                  <a:pt x="162232" y="117987"/>
                  <a:pt x="183535" y="152399"/>
                  <a:pt x="206477" y="176980"/>
                </a:cubicBezTo>
                <a:cubicBezTo>
                  <a:pt x="229419" y="201561"/>
                  <a:pt x="249084" y="206477"/>
                  <a:pt x="265471" y="235974"/>
                </a:cubicBezTo>
                <a:cubicBezTo>
                  <a:pt x="281858" y="265471"/>
                  <a:pt x="294968" y="308077"/>
                  <a:pt x="304800" y="353961"/>
                </a:cubicBezTo>
                <a:cubicBezTo>
                  <a:pt x="314632" y="399845"/>
                  <a:pt x="319548" y="465393"/>
                  <a:pt x="324464" y="511277"/>
                </a:cubicBezTo>
                <a:cubicBezTo>
                  <a:pt x="329380" y="557161"/>
                  <a:pt x="332657" y="598129"/>
                  <a:pt x="334296" y="629264"/>
                </a:cubicBezTo>
                <a:cubicBezTo>
                  <a:pt x="335935" y="660399"/>
                  <a:pt x="339212" y="644012"/>
                  <a:pt x="334296" y="698090"/>
                </a:cubicBezTo>
                <a:cubicBezTo>
                  <a:pt x="329380" y="752168"/>
                  <a:pt x="309716" y="902929"/>
                  <a:pt x="304800" y="953729"/>
                </a:cubicBezTo>
                <a:cubicBezTo>
                  <a:pt x="299884" y="1004529"/>
                  <a:pt x="302342" y="1003709"/>
                  <a:pt x="304800" y="1002890"/>
                </a:cubicBezTo>
              </a:path>
            </a:pathLst>
          </a:custGeom>
          <a:ln w="101600" cap="flat">
            <a:solidFill>
              <a:schemeClr val="bg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7543799" y="4038600"/>
            <a:ext cx="138471" cy="609600"/>
          </a:xfrm>
          <a:custGeom>
            <a:avLst/>
            <a:gdLst>
              <a:gd name="connsiteX0" fmla="*/ 0 w 337574"/>
              <a:gd name="connsiteY0" fmla="*/ 0 h 757083"/>
              <a:gd name="connsiteX1" fmla="*/ 176980 w 337574"/>
              <a:gd name="connsiteY1" fmla="*/ 167148 h 757083"/>
              <a:gd name="connsiteX2" fmla="*/ 314632 w 337574"/>
              <a:gd name="connsiteY2" fmla="*/ 570271 h 757083"/>
              <a:gd name="connsiteX3" fmla="*/ 314632 w 337574"/>
              <a:gd name="connsiteY3" fmla="*/ 757083 h 75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74" h="757083">
                <a:moveTo>
                  <a:pt x="0" y="0"/>
                </a:moveTo>
                <a:cubicBezTo>
                  <a:pt x="62270" y="36051"/>
                  <a:pt x="124541" y="72103"/>
                  <a:pt x="176980" y="167148"/>
                </a:cubicBezTo>
                <a:cubicBezTo>
                  <a:pt x="229419" y="262193"/>
                  <a:pt x="291690" y="471949"/>
                  <a:pt x="314632" y="570271"/>
                </a:cubicBezTo>
                <a:cubicBezTo>
                  <a:pt x="337574" y="668594"/>
                  <a:pt x="326103" y="712838"/>
                  <a:pt x="314632" y="757083"/>
                </a:cubicBez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117986" y="4365523"/>
            <a:ext cx="1025013" cy="130277"/>
          </a:xfrm>
          <a:custGeom>
            <a:avLst/>
            <a:gdLst>
              <a:gd name="connsiteX0" fmla="*/ 0 w 904568"/>
              <a:gd name="connsiteY0" fmla="*/ 0 h 68825"/>
              <a:gd name="connsiteX1" fmla="*/ 904568 w 904568"/>
              <a:gd name="connsiteY1" fmla="*/ 68825 h 68825"/>
              <a:gd name="connsiteX2" fmla="*/ 904568 w 904568"/>
              <a:gd name="connsiteY2" fmla="*/ 68825 h 6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68" h="68825">
                <a:moveTo>
                  <a:pt x="0" y="0"/>
                </a:moveTo>
                <a:lnTo>
                  <a:pt x="904568" y="68825"/>
                </a:lnTo>
                <a:lnTo>
                  <a:pt x="904568" y="68825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6076335" y="3746090"/>
            <a:ext cx="78659" cy="727587"/>
          </a:xfrm>
          <a:custGeom>
            <a:avLst/>
            <a:gdLst>
              <a:gd name="connsiteX0" fmla="*/ 0 w 78659"/>
              <a:gd name="connsiteY0" fmla="*/ 0 h 727587"/>
              <a:gd name="connsiteX1" fmla="*/ 78659 w 78659"/>
              <a:gd name="connsiteY1" fmla="*/ 727587 h 72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659" h="727587">
                <a:moveTo>
                  <a:pt x="0" y="0"/>
                </a:moveTo>
                <a:lnTo>
                  <a:pt x="78659" y="727587"/>
                </a:lnTo>
              </a:path>
            </a:pathLst>
          </a:custGeom>
          <a:ln w="1016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33600" y="33528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5200" y="3429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906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8" grpId="0" animBg="1"/>
      <p:bldP spid="14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dy3_100.gif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756400" cy="6400800"/>
          </a:xfrm>
        </p:spPr>
      </p:pic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6781800" y="1676400"/>
            <a:ext cx="1984248" cy="4724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training elevated supercells.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deep layer shear.</a:t>
            </a:r>
            <a:endParaRPr lang="en-US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hail occurred with most deviant storms.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81800" y="228600"/>
            <a:ext cx="1981200" cy="1447800"/>
          </a:xfrm>
        </p:spPr>
        <p:txBody>
          <a:bodyPr>
            <a:noAutofit/>
          </a:bodyPr>
          <a:lstStyle/>
          <a:p>
            <a:pPr algn="ctr"/>
            <a:r>
              <a:rPr sz="3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am Wake Up Call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143000"/>
            <a:ext cx="1295400" cy="338554"/>
          </a:xfrm>
          <a:prstGeom prst="rect">
            <a:avLst/>
          </a:prstGeom>
          <a:solidFill>
            <a:srgbClr val="3CAB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 AGL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838200"/>
            <a:ext cx="12954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m AGL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33400"/>
            <a:ext cx="1295400" cy="338554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mb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28600"/>
            <a:ext cx="12954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mb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SPC Audio 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Commonalities: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Quasi-stationary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baroclinic zone in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(Extending NW-SE)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LLJ/Moisture Transport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inferred.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weakly meridional mid/upper flow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layer directional shear can be inferred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CAPE (esp. for time of day)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opinion: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widespread/substantial events occur with zonal-WNW flow aloft, with LLJ pointing into upper jet right entrance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and orthogonal to low level (850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boundary).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for greater directional deep layer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shear and low level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frontogenesis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/forcing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Discussion/Conclusions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GR2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Analyst MEHS algorithm did a very good job estimating hail size in Burden storm.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 &amp; NAM 18-24 hour forecasts of moisture, instability, deep layer shear, QPF and subtle mid/upper disturbance was very good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PV values may find weak disturbances that pressure analysis does not.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 line: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underestimate strong moisture return underneath steep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mid-level lapse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rates &amp; ample deep layer shear in the absence of strong mid/upper forcing…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at night.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Estimation: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watchful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significant hail when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CAPE ≥ 1500-2000 j/kg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deep layer shear ≥ 35-40 kts.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Especially if storms remain at least somewhat discrete.</a:t>
            </a:r>
          </a:p>
          <a:p>
            <a:pPr lvl="1">
              <a:buNone/>
            </a:pPr>
            <a:endParaRPr lang="en-US" sz="1700" dirty="0" smtClean="0"/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Discussion/Conclusions (con't)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08z surface analysis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85800"/>
            <a:ext cx="60198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Respectable thermal/moisture gradient.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ndy17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705601" cy="6345011"/>
          </a:xfrm>
        </p:spPr>
      </p:pic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781800" y="1295400"/>
            <a:ext cx="2212848" cy="55626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0.5-1.0 PV Anomaly.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Correlated well with WV drying.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1.5-2.0 too high for subtle warm season disturbances?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jet right entrance region.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Coupled jet structure?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9400" y="914400"/>
            <a:ext cx="2514600" cy="381000"/>
          </a:xfrm>
        </p:spPr>
        <p:txBody>
          <a:bodyPr>
            <a:noAutofit/>
          </a:bodyPr>
          <a:lstStyle/>
          <a:p>
            <a:pPr algn="ctr"/>
            <a:r>
              <a:rPr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Setup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152400"/>
            <a:ext cx="33528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PV 0.5 Pressure/Wind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3276600"/>
            <a:ext cx="33528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PV 0.5 Windspeed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76600"/>
            <a:ext cx="33528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500 mb Windspeed, Profilers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52400"/>
            <a:ext cx="33528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Vapor, 250 mb Profilers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uc_5_31_PVtracer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6482511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34200" y="2057400"/>
            <a:ext cx="2133600" cy="4572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 anomaly traced back to desert southwest 18z on 30</a:t>
            </a:r>
            <a:r>
              <a:rPr lang="en-US" sz="1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pressure levels (i.e. 250-300 mb) did not give detail like PV plots.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457200"/>
            <a:ext cx="2286000" cy="1371600"/>
          </a:xfrm>
        </p:spPr>
        <p:txBody>
          <a:bodyPr>
            <a:noAutofit/>
          </a:bodyPr>
          <a:lstStyle/>
          <a:p>
            <a:pPr algn="ctr"/>
            <a:r>
              <a:rPr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Tracing the PV Anomaly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3429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PV 0.5 Pressure/Wind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3429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PV 1.0 Pressure/Wind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429000"/>
            <a:ext cx="3429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PV 1.0 Windspeed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152400"/>
            <a:ext cx="3429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PV 0.5 Windspeed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dy18_10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6866753" cy="647700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34200" y="1828800"/>
            <a:ext cx="2209800" cy="46482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850-700 mb isentropic ascent, convergence &amp; moisture transport.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MUCAPE values ~2500 j/kg. 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2-8 km shear (essentially effective shear) ~45-50 kts.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609600"/>
            <a:ext cx="2209800" cy="1066800"/>
          </a:xfrm>
        </p:spPr>
        <p:txBody>
          <a:bodyPr>
            <a:noAutofit/>
          </a:bodyPr>
          <a:lstStyle/>
          <a:p>
            <a:pPr algn="ctr"/>
            <a:r>
              <a:rPr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Lift, Instability &amp; Shear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34290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m AGL Profilers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152400"/>
            <a:ext cx="3429000" cy="30777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310 K Pressure/Omega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352800"/>
            <a:ext cx="3429000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310 K Dewpoint/Moisture Transport Vectors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52800"/>
            <a:ext cx="3429000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 0-3 km AGL MUCAPE/2-8 km AGL Bulk Shear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010400" y="1600200"/>
            <a:ext cx="2133600" cy="4953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directional shear , especially Haviland &amp; Lamont.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Storms likely rooted 1-2 km AGL.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400" y="228600"/>
            <a:ext cx="1981200" cy="1066800"/>
          </a:xfrm>
        </p:spPr>
        <p:txBody>
          <a:bodyPr>
            <a:noAutofit/>
          </a:bodyPr>
          <a:lstStyle/>
          <a:p>
            <a:pPr algn="ctr"/>
            <a:r>
              <a:rPr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Profilers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andy9-1001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939946" cy="6553200"/>
          </a:xfrm>
          <a:solidFill>
            <a:schemeClr val="accent1"/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4800" y="1143000"/>
            <a:ext cx="381000" cy="1524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419600" y="4343400"/>
            <a:ext cx="381000" cy="1524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1066800"/>
            <a:ext cx="381000" cy="1524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1295400" y="4419600"/>
            <a:ext cx="381000" cy="1524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152400"/>
            <a:ext cx="10668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Haviland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3429000"/>
            <a:ext cx="9906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Lamont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3429000"/>
            <a:ext cx="1143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Neodesha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152400"/>
            <a:ext cx="1143000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Hillsboro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dy4-1001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6858001" cy="6482511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34200" y="1600200"/>
            <a:ext cx="1984248" cy="49530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representative of all surrounding RAOBs.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Elevated environment.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MUCAPE ~2300 j/kg.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bulk shear likely ~30-40 kts…likely a bit weaker than storm environment shear.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400" y="457200"/>
            <a:ext cx="1981200" cy="1066800"/>
          </a:xfrm>
        </p:spPr>
        <p:txBody>
          <a:bodyPr>
            <a:noAutofit/>
          </a:bodyPr>
          <a:lstStyle/>
          <a:p>
            <a:pPr algn="ctr"/>
            <a:r>
              <a:rPr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5/31 12 UTC DDC Sounding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36371" y="1567543"/>
            <a:ext cx="1883229" cy="3407228"/>
          </a:xfrm>
          <a:custGeom>
            <a:avLst/>
            <a:gdLst>
              <a:gd name="connsiteX0" fmla="*/ 1883229 w 1883229"/>
              <a:gd name="connsiteY0" fmla="*/ 3407228 h 3407228"/>
              <a:gd name="connsiteX1" fmla="*/ 1850572 w 1883229"/>
              <a:gd name="connsiteY1" fmla="*/ 3069771 h 3407228"/>
              <a:gd name="connsiteX2" fmla="*/ 1709058 w 1883229"/>
              <a:gd name="connsiteY2" fmla="*/ 2590800 h 3407228"/>
              <a:gd name="connsiteX3" fmla="*/ 1458686 w 1883229"/>
              <a:gd name="connsiteY3" fmla="*/ 1926771 h 3407228"/>
              <a:gd name="connsiteX4" fmla="*/ 1197429 w 1883229"/>
              <a:gd name="connsiteY4" fmla="*/ 1469571 h 3407228"/>
              <a:gd name="connsiteX5" fmla="*/ 968829 w 1883229"/>
              <a:gd name="connsiteY5" fmla="*/ 1110343 h 3407228"/>
              <a:gd name="connsiteX6" fmla="*/ 729343 w 1883229"/>
              <a:gd name="connsiteY6" fmla="*/ 827314 h 3407228"/>
              <a:gd name="connsiteX7" fmla="*/ 424543 w 1883229"/>
              <a:gd name="connsiteY7" fmla="*/ 424543 h 3407228"/>
              <a:gd name="connsiteX8" fmla="*/ 97972 w 1883229"/>
              <a:gd name="connsiteY8" fmla="*/ 0 h 3407228"/>
              <a:gd name="connsiteX9" fmla="*/ 0 w 1883229"/>
              <a:gd name="connsiteY9" fmla="*/ 272143 h 3407228"/>
              <a:gd name="connsiteX10" fmla="*/ 141515 w 1883229"/>
              <a:gd name="connsiteY10" fmla="*/ 859971 h 3407228"/>
              <a:gd name="connsiteX11" fmla="*/ 435429 w 1883229"/>
              <a:gd name="connsiteY11" fmla="*/ 1328057 h 3407228"/>
              <a:gd name="connsiteX12" fmla="*/ 751115 w 1883229"/>
              <a:gd name="connsiteY12" fmla="*/ 1839686 h 3407228"/>
              <a:gd name="connsiteX13" fmla="*/ 925286 w 1883229"/>
              <a:gd name="connsiteY13" fmla="*/ 2090057 h 3407228"/>
              <a:gd name="connsiteX14" fmla="*/ 1143000 w 1883229"/>
              <a:gd name="connsiteY14" fmla="*/ 2405743 h 3407228"/>
              <a:gd name="connsiteX15" fmla="*/ 1121229 w 1883229"/>
              <a:gd name="connsiteY15" fmla="*/ 2634343 h 3407228"/>
              <a:gd name="connsiteX16" fmla="*/ 1524000 w 1883229"/>
              <a:gd name="connsiteY16" fmla="*/ 2960914 h 3407228"/>
              <a:gd name="connsiteX17" fmla="*/ 1883229 w 1883229"/>
              <a:gd name="connsiteY17" fmla="*/ 3407228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83229" h="3407228">
                <a:moveTo>
                  <a:pt x="1883229" y="3407228"/>
                </a:moveTo>
                <a:cubicBezTo>
                  <a:pt x="1849825" y="3084324"/>
                  <a:pt x="1850572" y="3197333"/>
                  <a:pt x="1850572" y="3069771"/>
                </a:cubicBezTo>
                <a:lnTo>
                  <a:pt x="1709058" y="2590800"/>
                </a:lnTo>
                <a:lnTo>
                  <a:pt x="1458686" y="1926771"/>
                </a:lnTo>
                <a:lnTo>
                  <a:pt x="1197429" y="1469571"/>
                </a:lnTo>
                <a:lnTo>
                  <a:pt x="968829" y="1110343"/>
                </a:lnTo>
                <a:lnTo>
                  <a:pt x="729343" y="827314"/>
                </a:lnTo>
                <a:lnTo>
                  <a:pt x="424543" y="424543"/>
                </a:lnTo>
                <a:lnTo>
                  <a:pt x="97972" y="0"/>
                </a:lnTo>
                <a:lnTo>
                  <a:pt x="0" y="272143"/>
                </a:lnTo>
                <a:lnTo>
                  <a:pt x="141515" y="859971"/>
                </a:lnTo>
                <a:lnTo>
                  <a:pt x="435429" y="1328057"/>
                </a:lnTo>
                <a:lnTo>
                  <a:pt x="751115" y="1839686"/>
                </a:lnTo>
                <a:lnTo>
                  <a:pt x="925286" y="2090057"/>
                </a:lnTo>
                <a:lnTo>
                  <a:pt x="1143000" y="2405743"/>
                </a:lnTo>
                <a:lnTo>
                  <a:pt x="1121229" y="2634343"/>
                </a:lnTo>
                <a:lnTo>
                  <a:pt x="1524000" y="2960914"/>
                </a:lnTo>
                <a:lnTo>
                  <a:pt x="1883229" y="3407228"/>
                </a:lnTo>
                <a:close/>
              </a:path>
            </a:pathLst>
          </a:custGeom>
          <a:solidFill>
            <a:srgbClr val="FF0000">
              <a:alpha val="35000"/>
            </a:srgb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" y="4114800"/>
            <a:ext cx="1524000" cy="1524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2578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Parcel lifted from 800 mb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90800" y="5410200"/>
            <a:ext cx="1676400" cy="15289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solid"/>
            <a:headEnd type="oval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943600" y="2971800"/>
            <a:ext cx="457200" cy="2286000"/>
          </a:xfrm>
          <a:prstGeom prst="rect">
            <a:avLst/>
          </a:prstGeom>
          <a:solidFill>
            <a:schemeClr val="tx2">
              <a:lumMod val="75000"/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2196</TotalTime>
  <Words>1505</Words>
  <Application>Microsoft Office PowerPoint</Application>
  <PresentationFormat>On-screen Show (4:3)</PresentationFormat>
  <Paragraphs>258</Paragraphs>
  <Slides>31</Slides>
  <Notes>31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Paper</vt:lpstr>
      <vt:lpstr>ICT CWA Early AM Significant Hail Events: May 31, 2008 Analysis &amp; Other Comparisons</vt:lpstr>
      <vt:lpstr>Slide 2</vt:lpstr>
      <vt:lpstr>4 am Wake Up Call…</vt:lpstr>
      <vt:lpstr>Slide 4</vt:lpstr>
      <vt:lpstr>Synoptic Setup</vt:lpstr>
      <vt:lpstr>Tracing the PV Anomaly</vt:lpstr>
      <vt:lpstr>Lift, Instability &amp; Shear</vt:lpstr>
      <vt:lpstr>Area Profilers</vt:lpstr>
      <vt:lpstr>5/31 12 UTC DDC Sounding</vt:lpstr>
      <vt:lpstr>Significant Hail Parameter </vt:lpstr>
      <vt:lpstr>VNX Heads-UP Display</vt:lpstr>
      <vt:lpstr>Slide 12</vt:lpstr>
      <vt:lpstr>VNX FSI Perspective</vt:lpstr>
      <vt:lpstr>GR2 Analyst MEHS Perspective</vt:lpstr>
      <vt:lpstr>NAM/GFS 18-24 hr Forecast: PV0.5, Instability &amp; Shear</vt:lpstr>
      <vt:lpstr>NAM/GFS 18-24 hr Forecast: Isentropic Ascent, Moisture Transport</vt:lpstr>
      <vt:lpstr>Model QPF: 18-24 hr Forecast</vt:lpstr>
      <vt:lpstr>So why the Presentation?</vt:lpstr>
      <vt:lpstr>Slide 19</vt:lpstr>
      <vt:lpstr>Slide 20</vt:lpstr>
      <vt:lpstr> </vt:lpstr>
      <vt:lpstr>4/24/06 South-Central KS Sig hail</vt:lpstr>
      <vt:lpstr> </vt:lpstr>
      <vt:lpstr> </vt:lpstr>
      <vt:lpstr> </vt:lpstr>
      <vt:lpstr> </vt:lpstr>
      <vt:lpstr> </vt:lpstr>
      <vt:lpstr> </vt:lpstr>
      <vt:lpstr> </vt:lpstr>
      <vt:lpstr>Discussion/Conclusions</vt:lpstr>
      <vt:lpstr>Discussion/Conclusions (con't)</vt:lpstr>
    </vt:vector>
  </TitlesOfParts>
  <Company>NWS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Morning (1-9 am CST) Sig. Hail Events Across ICT CWA Since 1990</dc:title>
  <dc:creator>Andy Kleinsasser</dc:creator>
  <cp:lastModifiedBy>Ict.SOOXP</cp:lastModifiedBy>
  <cp:revision>311</cp:revision>
  <dcterms:created xsi:type="dcterms:W3CDTF">2009-01-30T23:51:27Z</dcterms:created>
  <dcterms:modified xsi:type="dcterms:W3CDTF">2010-06-17T17:57:45Z</dcterms:modified>
</cp:coreProperties>
</file>