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51"/>
  </p:notesMasterIdLst>
  <p:handoutMasterIdLst>
    <p:handoutMasterId r:id="rId52"/>
  </p:handoutMasterIdLst>
  <p:sldIdLst>
    <p:sldId id="312" r:id="rId2"/>
    <p:sldId id="311" r:id="rId3"/>
    <p:sldId id="313" r:id="rId4"/>
    <p:sldId id="314" r:id="rId5"/>
    <p:sldId id="315" r:id="rId6"/>
    <p:sldId id="316" r:id="rId7"/>
    <p:sldId id="317" r:id="rId8"/>
    <p:sldId id="318" r:id="rId9"/>
    <p:sldId id="319" r:id="rId10"/>
    <p:sldId id="360" r:id="rId11"/>
    <p:sldId id="363" r:id="rId12"/>
    <p:sldId id="364" r:id="rId13"/>
    <p:sldId id="365" r:id="rId14"/>
    <p:sldId id="366" r:id="rId15"/>
    <p:sldId id="367" r:id="rId16"/>
    <p:sldId id="325" r:id="rId17"/>
    <p:sldId id="326" r:id="rId18"/>
    <p:sldId id="327" r:id="rId19"/>
    <p:sldId id="328" r:id="rId20"/>
    <p:sldId id="329" r:id="rId21"/>
    <p:sldId id="330" r:id="rId22"/>
    <p:sldId id="331" r:id="rId23"/>
    <p:sldId id="332" r:id="rId24"/>
    <p:sldId id="333" r:id="rId25"/>
    <p:sldId id="334" r:id="rId26"/>
    <p:sldId id="335" r:id="rId27"/>
    <p:sldId id="336" r:id="rId28"/>
    <p:sldId id="337" r:id="rId29"/>
    <p:sldId id="338" r:id="rId30"/>
    <p:sldId id="339" r:id="rId31"/>
    <p:sldId id="340" r:id="rId32"/>
    <p:sldId id="341" r:id="rId33"/>
    <p:sldId id="342" r:id="rId34"/>
    <p:sldId id="343" r:id="rId35"/>
    <p:sldId id="344" r:id="rId36"/>
    <p:sldId id="345" r:id="rId37"/>
    <p:sldId id="359" r:id="rId38"/>
    <p:sldId id="346" r:id="rId39"/>
    <p:sldId id="347" r:id="rId40"/>
    <p:sldId id="348" r:id="rId41"/>
    <p:sldId id="349" r:id="rId42"/>
    <p:sldId id="350" r:id="rId43"/>
    <p:sldId id="351" r:id="rId44"/>
    <p:sldId id="352" r:id="rId45"/>
    <p:sldId id="353" r:id="rId46"/>
    <p:sldId id="358" r:id="rId47"/>
    <p:sldId id="357" r:id="rId48"/>
    <p:sldId id="354" r:id="rId49"/>
    <p:sldId id="362" r:id="rId50"/>
  </p:sldIdLst>
  <p:sldSz cx="9144000" cy="6858000" type="screen4x3"/>
  <p:notesSz cx="9194800" cy="7035800"/>
  <p:defaultTextStyle>
    <a:defPPr>
      <a:defRPr lang="en-US"/>
    </a:defPPr>
    <a:lvl1pPr algn="l" rtl="0" fontAlgn="base">
      <a:spcBef>
        <a:spcPct val="0"/>
      </a:spcBef>
      <a:spcAft>
        <a:spcPct val="0"/>
      </a:spcAft>
      <a:defRPr sz="2800" kern="1200">
        <a:solidFill>
          <a:schemeClr val="tx1"/>
        </a:solidFill>
        <a:latin typeface="Times New Roman" pitchFamily="18" charset="0"/>
        <a:ea typeface="+mn-ea"/>
        <a:cs typeface="+mn-cs"/>
      </a:defRPr>
    </a:lvl1pPr>
    <a:lvl2pPr marL="457200" algn="l" rtl="0" fontAlgn="base">
      <a:spcBef>
        <a:spcPct val="0"/>
      </a:spcBef>
      <a:spcAft>
        <a:spcPct val="0"/>
      </a:spcAft>
      <a:defRPr sz="2800" kern="1200">
        <a:solidFill>
          <a:schemeClr val="tx1"/>
        </a:solidFill>
        <a:latin typeface="Times New Roman" pitchFamily="18" charset="0"/>
        <a:ea typeface="+mn-ea"/>
        <a:cs typeface="+mn-cs"/>
      </a:defRPr>
    </a:lvl2pPr>
    <a:lvl3pPr marL="914400" algn="l" rtl="0" fontAlgn="base">
      <a:spcBef>
        <a:spcPct val="0"/>
      </a:spcBef>
      <a:spcAft>
        <a:spcPct val="0"/>
      </a:spcAft>
      <a:defRPr sz="2800" kern="1200">
        <a:solidFill>
          <a:schemeClr val="tx1"/>
        </a:solidFill>
        <a:latin typeface="Times New Roman" pitchFamily="18" charset="0"/>
        <a:ea typeface="+mn-ea"/>
        <a:cs typeface="+mn-cs"/>
      </a:defRPr>
    </a:lvl3pPr>
    <a:lvl4pPr marL="1371600" algn="l" rtl="0" fontAlgn="base">
      <a:spcBef>
        <a:spcPct val="0"/>
      </a:spcBef>
      <a:spcAft>
        <a:spcPct val="0"/>
      </a:spcAft>
      <a:defRPr sz="2800" kern="1200">
        <a:solidFill>
          <a:schemeClr val="tx1"/>
        </a:solidFill>
        <a:latin typeface="Times New Roman" pitchFamily="18" charset="0"/>
        <a:ea typeface="+mn-ea"/>
        <a:cs typeface="+mn-cs"/>
      </a:defRPr>
    </a:lvl4pPr>
    <a:lvl5pPr marL="1828800" algn="l" rtl="0" fontAlgn="base">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2917"/>
    <a:srgbClr val="FFFF00"/>
    <a:srgbClr val="FFCC00"/>
    <a:srgbClr val="CCFFCC"/>
    <a:srgbClr val="FF66CC"/>
    <a:srgbClr val="6699FF"/>
    <a:srgbClr val="0000FF"/>
    <a:srgbClr val="66FF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8" autoAdjust="0"/>
    <p:restoredTop sz="76909" autoAdjust="0"/>
  </p:normalViewPr>
  <p:slideViewPr>
    <p:cSldViewPr snapToGrid="0">
      <p:cViewPr varScale="1">
        <p:scale>
          <a:sx n="89" d="100"/>
          <a:sy n="89" d="100"/>
        </p:scale>
        <p:origin x="-22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69" d="100"/>
          <a:sy n="69" d="100"/>
        </p:scale>
        <p:origin x="-1406" y="-77"/>
      </p:cViewPr>
      <p:guideLst>
        <p:guide orient="horz" pos="2217"/>
        <p:guide pos="289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4008438" cy="347663"/>
          </a:xfrm>
          <a:prstGeom prst="rect">
            <a:avLst/>
          </a:prstGeom>
          <a:noFill/>
          <a:ln w="9525">
            <a:noFill/>
            <a:miter lim="800000"/>
            <a:headEnd/>
            <a:tailEnd/>
          </a:ln>
          <a:effectLst/>
        </p:spPr>
        <p:txBody>
          <a:bodyPr vert="horz" wrap="square" lIns="91179" tIns="45589" rIns="91179" bIns="45589" numCol="1" anchor="t" anchorCtr="0" compatLnSpc="1">
            <a:prstTxWarp prst="textNoShape">
              <a:avLst/>
            </a:prstTxWarp>
          </a:bodyPr>
          <a:lstStyle>
            <a:lvl1pPr defTabSz="911225" eaLnBrk="0" hangingPunct="0">
              <a:defRPr sz="1200"/>
            </a:lvl1pPr>
          </a:lstStyle>
          <a:p>
            <a:pPr>
              <a:defRPr/>
            </a:pPr>
            <a:endParaRPr lang="en-US"/>
          </a:p>
        </p:txBody>
      </p:sp>
      <p:sp>
        <p:nvSpPr>
          <p:cNvPr id="124931" name="Rectangle 3"/>
          <p:cNvSpPr>
            <a:spLocks noGrp="1" noChangeArrowheads="1"/>
          </p:cNvSpPr>
          <p:nvPr>
            <p:ph type="dt" sz="quarter" idx="1"/>
          </p:nvPr>
        </p:nvSpPr>
        <p:spPr bwMode="auto">
          <a:xfrm>
            <a:off x="5210175" y="0"/>
            <a:ext cx="4010025" cy="347663"/>
          </a:xfrm>
          <a:prstGeom prst="rect">
            <a:avLst/>
          </a:prstGeom>
          <a:noFill/>
          <a:ln w="9525">
            <a:noFill/>
            <a:miter lim="800000"/>
            <a:headEnd/>
            <a:tailEnd/>
          </a:ln>
          <a:effectLst/>
        </p:spPr>
        <p:txBody>
          <a:bodyPr vert="horz" wrap="square" lIns="91179" tIns="45589" rIns="91179" bIns="45589" numCol="1" anchor="t" anchorCtr="0" compatLnSpc="1">
            <a:prstTxWarp prst="textNoShape">
              <a:avLst/>
            </a:prstTxWarp>
          </a:bodyPr>
          <a:lstStyle>
            <a:lvl1pPr algn="r" defTabSz="911225" eaLnBrk="0" hangingPunct="0">
              <a:defRPr sz="1200"/>
            </a:lvl1pPr>
          </a:lstStyle>
          <a:p>
            <a:pPr>
              <a:defRPr/>
            </a:pPr>
            <a:endParaRPr lang="en-US"/>
          </a:p>
        </p:txBody>
      </p:sp>
      <p:sp>
        <p:nvSpPr>
          <p:cNvPr id="124932" name="Rectangle 4"/>
          <p:cNvSpPr>
            <a:spLocks noGrp="1" noChangeArrowheads="1"/>
          </p:cNvSpPr>
          <p:nvPr>
            <p:ph type="ftr" sz="quarter" idx="2"/>
          </p:nvPr>
        </p:nvSpPr>
        <p:spPr bwMode="auto">
          <a:xfrm>
            <a:off x="0" y="6700838"/>
            <a:ext cx="4008438" cy="347662"/>
          </a:xfrm>
          <a:prstGeom prst="rect">
            <a:avLst/>
          </a:prstGeom>
          <a:noFill/>
          <a:ln w="9525">
            <a:noFill/>
            <a:miter lim="800000"/>
            <a:headEnd/>
            <a:tailEnd/>
          </a:ln>
          <a:effectLst/>
        </p:spPr>
        <p:txBody>
          <a:bodyPr vert="horz" wrap="square" lIns="91179" tIns="45589" rIns="91179" bIns="45589" numCol="1" anchor="b" anchorCtr="0" compatLnSpc="1">
            <a:prstTxWarp prst="textNoShape">
              <a:avLst/>
            </a:prstTxWarp>
          </a:bodyPr>
          <a:lstStyle>
            <a:lvl1pPr defTabSz="911225" eaLnBrk="0" hangingPunct="0">
              <a:defRPr sz="1200"/>
            </a:lvl1pPr>
          </a:lstStyle>
          <a:p>
            <a:pPr>
              <a:defRPr/>
            </a:pPr>
            <a:endParaRPr lang="en-US"/>
          </a:p>
        </p:txBody>
      </p:sp>
      <p:sp>
        <p:nvSpPr>
          <p:cNvPr id="124933" name="Rectangle 5"/>
          <p:cNvSpPr>
            <a:spLocks noGrp="1" noChangeArrowheads="1"/>
          </p:cNvSpPr>
          <p:nvPr>
            <p:ph type="sldNum" sz="quarter" idx="3"/>
          </p:nvPr>
        </p:nvSpPr>
        <p:spPr bwMode="auto">
          <a:xfrm>
            <a:off x="5210175" y="6700838"/>
            <a:ext cx="4010025" cy="347662"/>
          </a:xfrm>
          <a:prstGeom prst="rect">
            <a:avLst/>
          </a:prstGeom>
          <a:noFill/>
          <a:ln w="9525">
            <a:noFill/>
            <a:miter lim="800000"/>
            <a:headEnd/>
            <a:tailEnd/>
          </a:ln>
          <a:effectLst/>
        </p:spPr>
        <p:txBody>
          <a:bodyPr vert="horz" wrap="square" lIns="91179" tIns="45589" rIns="91179" bIns="45589" numCol="1" anchor="b" anchorCtr="0" compatLnSpc="1">
            <a:prstTxWarp prst="textNoShape">
              <a:avLst/>
            </a:prstTxWarp>
          </a:bodyPr>
          <a:lstStyle>
            <a:lvl1pPr algn="r" defTabSz="911225" eaLnBrk="0" hangingPunct="0">
              <a:defRPr sz="1200"/>
            </a:lvl1pPr>
          </a:lstStyle>
          <a:p>
            <a:pPr>
              <a:defRPr/>
            </a:pPr>
            <a:fld id="{D649678F-4164-485B-AF49-C2A99AB69A01}" type="slidenum">
              <a:rPr lang="en-US"/>
              <a:pPr>
                <a:defRPr/>
              </a:pPr>
              <a:t>‹#›</a:t>
            </a:fld>
            <a:endParaRPr lang="en-US"/>
          </a:p>
        </p:txBody>
      </p:sp>
    </p:spTree>
    <p:extLst>
      <p:ext uri="{BB962C8B-B14F-4D97-AF65-F5344CB8AC3E}">
        <p14:creationId xmlns:p14="http://schemas.microsoft.com/office/powerpoint/2010/main" val="4076595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941763" cy="354013"/>
          </a:xfrm>
          <a:prstGeom prst="rect">
            <a:avLst/>
          </a:prstGeom>
          <a:noFill/>
          <a:ln w="9525">
            <a:noFill/>
            <a:miter lim="800000"/>
            <a:headEnd/>
            <a:tailEnd/>
          </a:ln>
          <a:effectLst/>
        </p:spPr>
        <p:txBody>
          <a:bodyPr vert="horz" wrap="square" lIns="92600" tIns="46301" rIns="92600" bIns="46301" numCol="1" anchor="t" anchorCtr="0" compatLnSpc="1">
            <a:prstTxWarp prst="textNoShape">
              <a:avLst/>
            </a:prstTxWarp>
          </a:bodyPr>
          <a:lstStyle>
            <a:lvl1pPr defTabSz="928688" eaLnBrk="0" hangingPunct="0">
              <a:defRPr sz="1200"/>
            </a:lvl1pPr>
          </a:lstStyle>
          <a:p>
            <a:pPr>
              <a:defRPr/>
            </a:pPr>
            <a:endParaRPr lang="en-US"/>
          </a:p>
        </p:txBody>
      </p:sp>
      <p:sp>
        <p:nvSpPr>
          <p:cNvPr id="41987" name="Rectangle 3"/>
          <p:cNvSpPr>
            <a:spLocks noGrp="1" noChangeArrowheads="1"/>
          </p:cNvSpPr>
          <p:nvPr>
            <p:ph type="dt" idx="1"/>
          </p:nvPr>
        </p:nvSpPr>
        <p:spPr bwMode="auto">
          <a:xfrm>
            <a:off x="5253038" y="0"/>
            <a:ext cx="3941762" cy="354013"/>
          </a:xfrm>
          <a:prstGeom prst="rect">
            <a:avLst/>
          </a:prstGeom>
          <a:noFill/>
          <a:ln w="9525">
            <a:noFill/>
            <a:miter lim="800000"/>
            <a:headEnd/>
            <a:tailEnd/>
          </a:ln>
          <a:effectLst/>
        </p:spPr>
        <p:txBody>
          <a:bodyPr vert="horz" wrap="square" lIns="92600" tIns="46301" rIns="92600" bIns="46301" numCol="1" anchor="t" anchorCtr="0" compatLnSpc="1">
            <a:prstTxWarp prst="textNoShape">
              <a:avLst/>
            </a:prstTxWarp>
          </a:bodyPr>
          <a:lstStyle>
            <a:lvl1pPr algn="r" defTabSz="928688" eaLnBrk="0" hangingPunct="0">
              <a:defRPr sz="1200"/>
            </a:lvl1pPr>
          </a:lstStyle>
          <a:p>
            <a:pPr>
              <a:defRPr/>
            </a:pPr>
            <a:endParaRPr lang="en-US"/>
          </a:p>
        </p:txBody>
      </p:sp>
      <p:sp>
        <p:nvSpPr>
          <p:cNvPr id="48132" name="Rectangle 4"/>
          <p:cNvSpPr>
            <a:spLocks noGrp="1" noRot="1" noChangeAspect="1" noChangeArrowheads="1" noTextEdit="1"/>
          </p:cNvSpPr>
          <p:nvPr>
            <p:ph type="sldImg" idx="2"/>
          </p:nvPr>
        </p:nvSpPr>
        <p:spPr bwMode="auto">
          <a:xfrm>
            <a:off x="2830513" y="533400"/>
            <a:ext cx="3538537" cy="2655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9" name="Rectangle 5"/>
          <p:cNvSpPr>
            <a:spLocks noGrp="1" noChangeArrowheads="1"/>
          </p:cNvSpPr>
          <p:nvPr>
            <p:ph type="body" sz="quarter" idx="3"/>
          </p:nvPr>
        </p:nvSpPr>
        <p:spPr bwMode="auto">
          <a:xfrm>
            <a:off x="1216025" y="3362325"/>
            <a:ext cx="6762750" cy="3130550"/>
          </a:xfrm>
          <a:prstGeom prst="rect">
            <a:avLst/>
          </a:prstGeom>
          <a:noFill/>
          <a:ln w="9525">
            <a:noFill/>
            <a:miter lim="800000"/>
            <a:headEnd/>
            <a:tailEnd/>
          </a:ln>
          <a:effectLst/>
        </p:spPr>
        <p:txBody>
          <a:bodyPr vert="horz" wrap="square" lIns="92600" tIns="46301" rIns="92600" bIns="463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990" name="Rectangle 6"/>
          <p:cNvSpPr>
            <a:spLocks noGrp="1" noChangeArrowheads="1"/>
          </p:cNvSpPr>
          <p:nvPr>
            <p:ph type="ftr" sz="quarter" idx="4"/>
          </p:nvPr>
        </p:nvSpPr>
        <p:spPr bwMode="auto">
          <a:xfrm>
            <a:off x="0" y="6670675"/>
            <a:ext cx="3941763" cy="355600"/>
          </a:xfrm>
          <a:prstGeom prst="rect">
            <a:avLst/>
          </a:prstGeom>
          <a:noFill/>
          <a:ln w="9525">
            <a:noFill/>
            <a:miter lim="800000"/>
            <a:headEnd/>
            <a:tailEnd/>
          </a:ln>
          <a:effectLst/>
        </p:spPr>
        <p:txBody>
          <a:bodyPr vert="horz" wrap="square" lIns="92600" tIns="46301" rIns="92600" bIns="46301" numCol="1" anchor="b" anchorCtr="0" compatLnSpc="1">
            <a:prstTxWarp prst="textNoShape">
              <a:avLst/>
            </a:prstTxWarp>
          </a:bodyPr>
          <a:lstStyle>
            <a:lvl1pPr defTabSz="928688" eaLnBrk="0" hangingPunct="0">
              <a:defRPr sz="1200"/>
            </a:lvl1pPr>
          </a:lstStyle>
          <a:p>
            <a:pPr>
              <a:defRPr/>
            </a:pPr>
            <a:endParaRPr lang="en-US"/>
          </a:p>
        </p:txBody>
      </p:sp>
      <p:sp>
        <p:nvSpPr>
          <p:cNvPr id="41991" name="Rectangle 7"/>
          <p:cNvSpPr>
            <a:spLocks noGrp="1" noChangeArrowheads="1"/>
          </p:cNvSpPr>
          <p:nvPr>
            <p:ph type="sldNum" sz="quarter" idx="5"/>
          </p:nvPr>
        </p:nvSpPr>
        <p:spPr bwMode="auto">
          <a:xfrm>
            <a:off x="5253038" y="6670675"/>
            <a:ext cx="3941762" cy="355600"/>
          </a:xfrm>
          <a:prstGeom prst="rect">
            <a:avLst/>
          </a:prstGeom>
          <a:noFill/>
          <a:ln w="9525">
            <a:noFill/>
            <a:miter lim="800000"/>
            <a:headEnd/>
            <a:tailEnd/>
          </a:ln>
          <a:effectLst/>
        </p:spPr>
        <p:txBody>
          <a:bodyPr vert="horz" wrap="square" lIns="92600" tIns="46301" rIns="92600" bIns="46301" numCol="1" anchor="b" anchorCtr="0" compatLnSpc="1">
            <a:prstTxWarp prst="textNoShape">
              <a:avLst/>
            </a:prstTxWarp>
          </a:bodyPr>
          <a:lstStyle>
            <a:lvl1pPr algn="r" defTabSz="928688" eaLnBrk="0" hangingPunct="0">
              <a:defRPr sz="1200"/>
            </a:lvl1pPr>
          </a:lstStyle>
          <a:p>
            <a:pPr>
              <a:defRPr/>
            </a:pPr>
            <a:fld id="{8FCF74E7-1125-4384-B62C-2C79FB1778A1}" type="slidenum">
              <a:rPr lang="en-US"/>
              <a:pPr>
                <a:defRPr/>
              </a:pPr>
              <a:t>‹#›</a:t>
            </a:fld>
            <a:endParaRPr lang="en-US"/>
          </a:p>
        </p:txBody>
      </p:sp>
    </p:spTree>
    <p:extLst>
      <p:ext uri="{BB962C8B-B14F-4D97-AF65-F5344CB8AC3E}">
        <p14:creationId xmlns:p14="http://schemas.microsoft.com/office/powerpoint/2010/main" val="35080748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FCF74E7-1125-4384-B62C-2C79FB1778A1}"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30513" y="533400"/>
            <a:ext cx="3538537" cy="2655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FCF74E7-1125-4384-B62C-2C79FB1778A1}" type="slidenum">
              <a:rPr lang="en-US" smtClean="0"/>
              <a:pPr>
                <a:defRPr/>
              </a:pPr>
              <a:t>8</a:t>
            </a:fld>
            <a:endParaRPr lang="en-US"/>
          </a:p>
        </p:txBody>
      </p:sp>
    </p:spTree>
    <p:extLst>
      <p:ext uri="{BB962C8B-B14F-4D97-AF65-F5344CB8AC3E}">
        <p14:creationId xmlns:p14="http://schemas.microsoft.com/office/powerpoint/2010/main" val="1828527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FCF74E7-1125-4384-B62C-2C79FB1778A1}" type="slidenum">
              <a:rPr lang="en-US" smtClean="0"/>
              <a:pPr>
                <a:defRPr/>
              </a:pPr>
              <a:t>49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solidFill>
                  <a:srgbClr val="DBF5F9">
                    <a:shade val="90000"/>
                  </a:srgbClr>
                </a:solidFill>
              </a:rPr>
              <a:pPr/>
              <a:t>8/8/2010</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59DE6EB8-52AB-45EA-A660-3E1EBFA72987}"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4096302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425381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606298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45099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solidFill>
                  <a:srgbClr val="DBF5F9">
                    <a:shade val="90000"/>
                  </a:srgbClr>
                </a:solidFill>
              </a:rPr>
              <a:pPr/>
              <a:t>8/8/2010</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59DE6EB8-52AB-45EA-A660-3E1EBFA72987}"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496444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2554628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a:solidFill>
                <a:srgbClr val="04617B">
                  <a:shade val="90000"/>
                </a:srgbClr>
              </a:solidFill>
            </a:endParaRPr>
          </a:p>
        </p:txBody>
      </p:sp>
      <p:sp>
        <p:nvSpPr>
          <p:cNvPr id="9" name="Slide Number Placeholder 8"/>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3667904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319661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919695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2587800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a:xfrm>
            <a:off x="8077200" y="6356351"/>
            <a:ext cx="609600" cy="365125"/>
          </a:xfrm>
        </p:spPr>
        <p:txBody>
          <a:body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latin typeface="Constantia"/>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latin typeface="Constantia"/>
            </a:endParaRPr>
          </a:p>
        </p:txBody>
      </p:sp>
    </p:spTree>
    <p:extLst>
      <p:ext uri="{BB962C8B-B14F-4D97-AF65-F5344CB8AC3E}">
        <p14:creationId xmlns:p14="http://schemas.microsoft.com/office/powerpoint/2010/main" val="2049787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latin typeface="Constantia"/>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latin typeface="Constantia"/>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solidFill>
                  <a:srgbClr val="04617B">
                    <a:shade val="90000"/>
                  </a:srgbClr>
                </a:solidFill>
              </a:rPr>
              <a:pPr/>
              <a:t>8/8/2010</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solidFill>
                  <a:srgbClr val="04617B">
                    <a:shade val="90000"/>
                  </a:srgbClr>
                </a:solidFill>
              </a:rPr>
              <a:pPr/>
              <a:t>‹#›</a:t>
            </a:fld>
            <a:endParaRPr lang="en-US">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eaLnBrk="0" hangingPunct="0"/>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eaLnBrk="0" hangingPunct="0"/>
              <a:endParaRPr lang="en-US">
                <a:solidFill>
                  <a:prstClr val="black"/>
                </a:solidFill>
              </a:endParaRPr>
            </a:p>
          </p:txBody>
        </p:sp>
      </p:grpSp>
      <p:pic>
        <p:nvPicPr>
          <p:cNvPr id="14" name="Picture 17" descr="NWS"/>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29601" y="381001"/>
            <a:ext cx="733425" cy="733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50561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BV.wmv" TargetMode="External"/><Relationship Id="rId1" Type="http://schemas.microsoft.com/office/2007/relationships/media" Target="file:///E:\14HPC\BV.wmv" TargetMode="Externa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ZR_loop.wmv" TargetMode="External"/><Relationship Id="rId1" Type="http://schemas.microsoft.com/office/2007/relationships/media" Target="file:///E:\14HPC\ZR_loop.wmv" TargetMode="Externa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4PNLBV.wmv" TargetMode="External"/><Relationship Id="rId1" Type="http://schemas.microsoft.com/office/2007/relationships/media" Target="file:///E:\14HPC\4PNLBV.wmv" TargetMode="Externa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BV0.5Loop.wmv" TargetMode="External"/><Relationship Id="rId1" Type="http://schemas.microsoft.com/office/2007/relationships/media" Target="file:///E:\14HPC\BV0.5Loop.wmv" TargetMode="Externa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IRLoop.wmv" TargetMode="External"/><Relationship Id="rId1" Type="http://schemas.microsoft.com/office/2007/relationships/media" Target="file:///E:\14HPC\IRLoop.wmv"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4HPC\visibleloop.wmv" TargetMode="External"/><Relationship Id="rId1" Type="http://schemas.microsoft.com/office/2007/relationships/media" Target="file:///E:\14HPC\visibleloop.wmv"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3492"/>
            <a:ext cx="9144000" cy="1785769"/>
          </a:xfrm>
        </p:spPr>
        <p:txBody>
          <a:bodyPr>
            <a:noAutofit/>
          </a:bodyPr>
          <a:lstStyle/>
          <a:p>
            <a:pPr algn="ctr"/>
            <a:r>
              <a:rPr lang="en-US" sz="6000" b="1" dirty="0" smtClean="0">
                <a:solidFill>
                  <a:schemeClr val="bg1">
                    <a:lumMod val="10000"/>
                  </a:schemeClr>
                </a:solidFill>
              </a:rPr>
              <a:t>Examination </a:t>
            </a:r>
            <a:r>
              <a:rPr lang="en-US" sz="6000" b="1" dirty="0">
                <a:solidFill>
                  <a:schemeClr val="bg1">
                    <a:lumMod val="10000"/>
                  </a:schemeClr>
                </a:solidFill>
              </a:rPr>
              <a:t>of a </a:t>
            </a:r>
            <a:br>
              <a:rPr lang="en-US" sz="6000" b="1" dirty="0">
                <a:solidFill>
                  <a:schemeClr val="bg1">
                    <a:lumMod val="10000"/>
                  </a:schemeClr>
                </a:solidFill>
              </a:rPr>
            </a:br>
            <a:r>
              <a:rPr lang="en-US" sz="6000" b="1" dirty="0">
                <a:solidFill>
                  <a:schemeClr val="bg1">
                    <a:lumMod val="10000"/>
                  </a:schemeClr>
                </a:solidFill>
              </a:rPr>
              <a:t>Collapsing HP </a:t>
            </a:r>
            <a:r>
              <a:rPr lang="en-US" sz="6000" b="1" dirty="0" smtClean="0">
                <a:solidFill>
                  <a:schemeClr val="bg1">
                    <a:lumMod val="10000"/>
                  </a:schemeClr>
                </a:solidFill>
              </a:rPr>
              <a:t>Supercell</a:t>
            </a:r>
            <a:endParaRPr lang="en-US" sz="6000" b="1" dirty="0">
              <a:solidFill>
                <a:schemeClr val="bg1">
                  <a:lumMod val="10000"/>
                </a:schemeClr>
              </a:solidFill>
            </a:endParaRPr>
          </a:p>
        </p:txBody>
      </p:sp>
      <p:sp>
        <p:nvSpPr>
          <p:cNvPr id="3" name="Content Placeholder 2"/>
          <p:cNvSpPr>
            <a:spLocks noGrp="1"/>
          </p:cNvSpPr>
          <p:nvPr>
            <p:ph idx="1"/>
          </p:nvPr>
        </p:nvSpPr>
        <p:spPr>
          <a:xfrm>
            <a:off x="457200" y="3926541"/>
            <a:ext cx="8229600" cy="1333948"/>
          </a:xfrm>
        </p:spPr>
        <p:txBody>
          <a:bodyPr>
            <a:normAutofit fontScale="77500" lnSpcReduction="20000"/>
          </a:bodyPr>
          <a:lstStyle/>
          <a:p>
            <a:pPr marL="0" indent="0" algn="ctr">
              <a:buNone/>
            </a:pPr>
            <a:r>
              <a:rPr lang="en-US" sz="3500" b="1" dirty="0" smtClean="0"/>
              <a:t>Steve Carmel</a:t>
            </a:r>
            <a:br>
              <a:rPr lang="en-US" sz="3500" b="1" dirty="0" smtClean="0"/>
            </a:br>
            <a:r>
              <a:rPr lang="en-US" sz="3500" b="1" dirty="0" smtClean="0"/>
              <a:t>National Weather Service</a:t>
            </a:r>
            <a:br>
              <a:rPr lang="en-US" sz="3500" b="1" dirty="0" smtClean="0"/>
            </a:br>
            <a:r>
              <a:rPr lang="en-US" sz="3500" b="1" dirty="0" smtClean="0"/>
              <a:t>North Platte, NE</a:t>
            </a:r>
            <a:r>
              <a:rPr lang="en-US" dirty="0" smtClean="0"/>
              <a:t/>
            </a:r>
            <a:br>
              <a:rPr lang="en-US" dirty="0" smtClean="0"/>
            </a:br>
            <a:endParaRPr lang="en-US" dirty="0"/>
          </a:p>
        </p:txBody>
      </p:sp>
      <p:sp>
        <p:nvSpPr>
          <p:cNvPr id="12" name="Rectangle 11"/>
          <p:cNvSpPr/>
          <p:nvPr/>
        </p:nvSpPr>
        <p:spPr>
          <a:xfrm>
            <a:off x="0" y="3141233"/>
            <a:ext cx="9144000" cy="451821"/>
          </a:xfrm>
          <a:prstGeom prst="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5339363"/>
            <a:ext cx="9144000" cy="451821"/>
          </a:xfrm>
          <a:prstGeom prst="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124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46673"/>
          </a:xfrm>
        </p:spPr>
        <p:txBody>
          <a:bodyPr>
            <a:normAutofit fontScale="90000"/>
          </a:bodyPr>
          <a:lstStyle/>
          <a:p>
            <a:pPr algn="ctr"/>
            <a:r>
              <a:rPr lang="en-US" sz="4900" b="1" dirty="0" smtClean="0">
                <a:solidFill>
                  <a:schemeClr val="tx1"/>
                </a:solidFill>
              </a:rPr>
              <a:t>Surface Data</a:t>
            </a:r>
            <a:r>
              <a:rPr lang="en-US" dirty="0" smtClean="0"/>
              <a:t/>
            </a:r>
            <a:br>
              <a:rPr lang="en-US" dirty="0" smtClean="0"/>
            </a:br>
            <a:r>
              <a:rPr lang="en-US" sz="3100" b="1" dirty="0" smtClean="0">
                <a:solidFill>
                  <a:schemeClr val="tx1"/>
                </a:solidFill>
              </a:rPr>
              <a:t>July 11</a:t>
            </a:r>
            <a:r>
              <a:rPr lang="en-US" sz="3100" b="1" baseline="30000" dirty="0" smtClean="0">
                <a:solidFill>
                  <a:schemeClr val="tx1"/>
                </a:solidFill>
              </a:rPr>
              <a:t>th</a:t>
            </a:r>
            <a:r>
              <a:rPr lang="en-US" sz="3100" b="1" dirty="0" smtClean="0">
                <a:solidFill>
                  <a:schemeClr val="tx1"/>
                </a:solidFill>
              </a:rPr>
              <a:t>, 2010 at 2300 UTC</a:t>
            </a:r>
            <a:endParaRPr lang="en-US" sz="3100" b="1" dirty="0">
              <a:solidFill>
                <a:schemeClr val="tx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118796"/>
            <a:ext cx="9144000" cy="5739204"/>
          </a:xfrm>
        </p:spPr>
      </p:pic>
    </p:spTree>
    <p:extLst>
      <p:ext uri="{BB962C8B-B14F-4D97-AF65-F5344CB8AC3E}">
        <p14:creationId xmlns:p14="http://schemas.microsoft.com/office/powerpoint/2010/main" val="30707905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24932"/>
          </a:xfrm>
        </p:spPr>
        <p:txBody>
          <a:bodyPr>
            <a:noAutofit/>
          </a:bodyPr>
          <a:lstStyle/>
          <a:p>
            <a:pPr algn="ctr"/>
            <a:r>
              <a:rPr lang="en-US" sz="4400" dirty="0" smtClean="0">
                <a:solidFill>
                  <a:schemeClr val="tx1"/>
                </a:solidFill>
              </a:rPr>
              <a:t>LAPS </a:t>
            </a:r>
            <a:r>
              <a:rPr lang="en-US" sz="4400" dirty="0" err="1" smtClean="0">
                <a:solidFill>
                  <a:schemeClr val="tx1"/>
                </a:solidFill>
              </a:rPr>
              <a:t>Dewpoints</a:t>
            </a:r>
            <a:r>
              <a:rPr lang="en-US" sz="4400" dirty="0" smtClean="0">
                <a:solidFill>
                  <a:schemeClr val="tx1"/>
                </a:solidFill>
              </a:rPr>
              <a:t> 2300 UTC</a:t>
            </a:r>
            <a:endParaRPr lang="en-US" sz="4400" dirty="0">
              <a:solidFill>
                <a:schemeClr val="tx1"/>
              </a:solidFill>
            </a:endParaRPr>
          </a:p>
        </p:txBody>
      </p:sp>
      <p:pic>
        <p:nvPicPr>
          <p:cNvPr id="4" name="Content Placeholder 3" descr="TDJul1123UTC.png"/>
          <p:cNvPicPr>
            <a:picLocks noGrp="1" noChangeAspect="1"/>
          </p:cNvPicPr>
          <p:nvPr>
            <p:ph idx="1"/>
          </p:nvPr>
        </p:nvPicPr>
        <p:blipFill>
          <a:blip r:embed="rId2" cstate="print"/>
          <a:stretch>
            <a:fillRect/>
          </a:stretch>
        </p:blipFill>
        <p:spPr>
          <a:xfrm>
            <a:off x="0" y="1134533"/>
            <a:ext cx="9144000" cy="5723467"/>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24933"/>
          </a:xfrm>
        </p:spPr>
        <p:txBody>
          <a:bodyPr>
            <a:noAutofit/>
          </a:bodyPr>
          <a:lstStyle/>
          <a:p>
            <a:pPr algn="ctr"/>
            <a:r>
              <a:rPr lang="en-US" sz="4400" dirty="0" smtClean="0">
                <a:solidFill>
                  <a:schemeClr val="tx1"/>
                </a:solidFill>
              </a:rPr>
              <a:t>LAPS </a:t>
            </a:r>
            <a:r>
              <a:rPr lang="en-US" sz="4400" dirty="0" err="1" smtClean="0">
                <a:solidFill>
                  <a:schemeClr val="tx1"/>
                </a:solidFill>
              </a:rPr>
              <a:t>Dewpoints</a:t>
            </a:r>
            <a:r>
              <a:rPr lang="en-US" sz="4400" dirty="0" smtClean="0">
                <a:solidFill>
                  <a:schemeClr val="tx1"/>
                </a:solidFill>
              </a:rPr>
              <a:t> 0000 UTC</a:t>
            </a:r>
            <a:endParaRPr lang="en-US" sz="4400" dirty="0">
              <a:solidFill>
                <a:schemeClr val="tx1"/>
              </a:solidFill>
            </a:endParaRPr>
          </a:p>
        </p:txBody>
      </p:sp>
      <p:pic>
        <p:nvPicPr>
          <p:cNvPr id="4" name="Content Placeholder 3" descr="TDJul1200UTC.png"/>
          <p:cNvPicPr>
            <a:picLocks noGrp="1" noChangeAspect="1"/>
          </p:cNvPicPr>
          <p:nvPr>
            <p:ph idx="1"/>
          </p:nvPr>
        </p:nvPicPr>
        <p:blipFill>
          <a:blip r:embed="rId2" cstate="print"/>
          <a:stretch>
            <a:fillRect/>
          </a:stretch>
        </p:blipFill>
        <p:spPr>
          <a:xfrm>
            <a:off x="0" y="1134533"/>
            <a:ext cx="9144000" cy="5723467"/>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58800"/>
          </a:xfrm>
        </p:spPr>
        <p:txBody>
          <a:bodyPr>
            <a:noAutofit/>
          </a:bodyPr>
          <a:lstStyle/>
          <a:p>
            <a:pPr algn="ctr"/>
            <a:r>
              <a:rPr lang="en-US" sz="4400" dirty="0" smtClean="0">
                <a:solidFill>
                  <a:schemeClr val="tx1"/>
                </a:solidFill>
              </a:rPr>
              <a:t>LAPS </a:t>
            </a:r>
            <a:r>
              <a:rPr lang="en-US" sz="4400" dirty="0" err="1" smtClean="0">
                <a:solidFill>
                  <a:schemeClr val="tx1"/>
                </a:solidFill>
              </a:rPr>
              <a:t>Dewpoints</a:t>
            </a:r>
            <a:r>
              <a:rPr lang="en-US" sz="4400" dirty="0" smtClean="0">
                <a:solidFill>
                  <a:schemeClr val="tx1"/>
                </a:solidFill>
              </a:rPr>
              <a:t> 0100 UTC</a:t>
            </a:r>
            <a:endParaRPr lang="en-US" sz="4400" dirty="0">
              <a:solidFill>
                <a:schemeClr val="tx1"/>
              </a:solidFill>
            </a:endParaRPr>
          </a:p>
        </p:txBody>
      </p:sp>
      <p:pic>
        <p:nvPicPr>
          <p:cNvPr id="4" name="Content Placeholder 3" descr="TDJul1201UTC.png"/>
          <p:cNvPicPr>
            <a:picLocks noGrp="1" noChangeAspect="1"/>
          </p:cNvPicPr>
          <p:nvPr>
            <p:ph idx="1"/>
          </p:nvPr>
        </p:nvPicPr>
        <p:blipFill>
          <a:blip r:embed="rId2" cstate="print"/>
          <a:stretch>
            <a:fillRect/>
          </a:stretch>
        </p:blipFill>
        <p:spPr>
          <a:xfrm>
            <a:off x="1" y="1134534"/>
            <a:ext cx="9144000" cy="5723466"/>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08000"/>
          </a:xfrm>
        </p:spPr>
        <p:txBody>
          <a:bodyPr>
            <a:noAutofit/>
          </a:bodyPr>
          <a:lstStyle/>
          <a:p>
            <a:pPr algn="ctr"/>
            <a:r>
              <a:rPr lang="en-US" sz="4400" dirty="0" smtClean="0">
                <a:solidFill>
                  <a:schemeClr val="tx1"/>
                </a:solidFill>
              </a:rPr>
              <a:t>RTMA 0000 UTC</a:t>
            </a:r>
            <a:endParaRPr lang="en-US" sz="4400" dirty="0">
              <a:solidFill>
                <a:schemeClr val="tx1"/>
              </a:solidFill>
            </a:endParaRPr>
          </a:p>
        </p:txBody>
      </p:sp>
      <p:pic>
        <p:nvPicPr>
          <p:cNvPr id="4" name="Content Placeholder 3" descr="RTMATD00Z.png"/>
          <p:cNvPicPr>
            <a:picLocks noGrp="1" noChangeAspect="1"/>
          </p:cNvPicPr>
          <p:nvPr>
            <p:ph idx="1"/>
          </p:nvPr>
        </p:nvPicPr>
        <p:blipFill>
          <a:blip r:embed="rId2" cstate="print"/>
          <a:stretch>
            <a:fillRect/>
          </a:stretch>
        </p:blipFill>
        <p:spPr>
          <a:xfrm>
            <a:off x="0" y="1134533"/>
            <a:ext cx="9144000" cy="5723467"/>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27125"/>
          </a:xfrm>
        </p:spPr>
        <p:txBody>
          <a:bodyPr>
            <a:noAutofit/>
          </a:bodyPr>
          <a:lstStyle/>
          <a:p>
            <a:pPr algn="ctr"/>
            <a:r>
              <a:rPr lang="en-US" sz="4400" dirty="0" smtClean="0">
                <a:solidFill>
                  <a:schemeClr val="tx1"/>
                </a:solidFill>
              </a:rPr>
              <a:t>RTMA 0100 UTC</a:t>
            </a:r>
            <a:endParaRPr lang="en-US" sz="4400" dirty="0">
              <a:solidFill>
                <a:schemeClr val="tx1"/>
              </a:solidFill>
            </a:endParaRPr>
          </a:p>
        </p:txBody>
      </p:sp>
      <p:pic>
        <p:nvPicPr>
          <p:cNvPr id="4" name="Content Placeholder 3" descr="RTMATD01Z.png"/>
          <p:cNvPicPr>
            <a:picLocks noGrp="1" noChangeAspect="1"/>
          </p:cNvPicPr>
          <p:nvPr>
            <p:ph idx="1"/>
          </p:nvPr>
        </p:nvPicPr>
        <p:blipFill>
          <a:blip r:embed="rId2" cstate="print"/>
          <a:stretch>
            <a:fillRect/>
          </a:stretch>
        </p:blipFill>
        <p:spPr>
          <a:xfrm>
            <a:off x="0" y="1117600"/>
            <a:ext cx="9144000" cy="57404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4249"/>
          </a:xfrm>
        </p:spPr>
        <p:txBody>
          <a:bodyPr>
            <a:normAutofit fontScale="90000"/>
          </a:bodyPr>
          <a:lstStyle/>
          <a:p>
            <a:pPr algn="ctr"/>
            <a:r>
              <a:rPr lang="en-US" sz="4900" b="1" dirty="0">
                <a:solidFill>
                  <a:schemeClr val="bg1">
                    <a:lumMod val="10000"/>
                  </a:schemeClr>
                </a:solidFill>
              </a:rPr>
              <a:t>850 </a:t>
            </a:r>
            <a:r>
              <a:rPr lang="en-US" sz="4900" b="1" dirty="0" smtClean="0">
                <a:solidFill>
                  <a:schemeClr val="bg1">
                    <a:lumMod val="10000"/>
                  </a:schemeClr>
                </a:solidFill>
              </a:rPr>
              <a:t>MB </a:t>
            </a:r>
            <a:r>
              <a:rPr lang="en-US" sz="4900" b="1" dirty="0">
                <a:solidFill>
                  <a:schemeClr val="bg1">
                    <a:lumMod val="10000"/>
                  </a:schemeClr>
                </a:solidFill>
              </a:rPr>
              <a:t>Analysis</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07/12/00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51069"/>
            <a:ext cx="9144001" cy="5706933"/>
          </a:xfrm>
        </p:spPr>
      </p:pic>
    </p:spTree>
    <p:extLst>
      <p:ext uri="{BB962C8B-B14F-4D97-AF65-F5344CB8AC3E}">
        <p14:creationId xmlns:p14="http://schemas.microsoft.com/office/powerpoint/2010/main" val="31611235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5"/>
          </a:xfrm>
        </p:spPr>
        <p:txBody>
          <a:bodyPr>
            <a:normAutofit fontScale="90000"/>
          </a:bodyPr>
          <a:lstStyle/>
          <a:p>
            <a:pPr algn="ctr"/>
            <a:r>
              <a:rPr lang="en-US" sz="4900" b="1" dirty="0" smtClean="0">
                <a:solidFill>
                  <a:schemeClr val="bg1">
                    <a:lumMod val="10000"/>
                  </a:schemeClr>
                </a:solidFill>
              </a:rPr>
              <a:t>700 MB </a:t>
            </a:r>
            <a:r>
              <a:rPr lang="en-US" sz="4900" b="1" dirty="0">
                <a:solidFill>
                  <a:schemeClr val="bg1">
                    <a:lumMod val="10000"/>
                  </a:schemeClr>
                </a:solidFill>
              </a:rPr>
              <a:t>Analysis</a:t>
            </a:r>
            <a:r>
              <a:rPr lang="en-US" dirty="0"/>
              <a:t/>
            </a:r>
            <a:br>
              <a:rPr lang="en-US" dirty="0"/>
            </a:br>
            <a:r>
              <a:rPr lang="en-US" sz="3100" b="1" dirty="0">
                <a:solidFill>
                  <a:schemeClr val="bg1">
                    <a:lumMod val="10000"/>
                  </a:schemeClr>
                </a:solidFill>
              </a:rPr>
              <a:t>07/12/00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40312"/>
            <a:ext cx="9143999" cy="5717689"/>
          </a:xfrm>
        </p:spPr>
      </p:pic>
    </p:spTree>
    <p:extLst>
      <p:ext uri="{BB962C8B-B14F-4D97-AF65-F5344CB8AC3E}">
        <p14:creationId xmlns:p14="http://schemas.microsoft.com/office/powerpoint/2010/main" val="29563406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6522"/>
          </a:xfrm>
        </p:spPr>
        <p:txBody>
          <a:bodyPr>
            <a:normAutofit fontScale="90000"/>
          </a:bodyPr>
          <a:lstStyle/>
          <a:p>
            <a:pPr algn="ctr"/>
            <a:r>
              <a:rPr lang="en-US" sz="4900" b="1" dirty="0">
                <a:solidFill>
                  <a:schemeClr val="bg1">
                    <a:lumMod val="10000"/>
                  </a:schemeClr>
                </a:solidFill>
              </a:rPr>
              <a:t>500 </a:t>
            </a:r>
            <a:r>
              <a:rPr lang="en-US" sz="4900" b="1" dirty="0" smtClean="0">
                <a:solidFill>
                  <a:schemeClr val="bg1">
                    <a:lumMod val="10000"/>
                  </a:schemeClr>
                </a:solidFill>
              </a:rPr>
              <a:t>MB </a:t>
            </a:r>
            <a:r>
              <a:rPr lang="en-US" sz="4900" b="1" dirty="0">
                <a:solidFill>
                  <a:schemeClr val="bg1">
                    <a:lumMod val="10000"/>
                  </a:schemeClr>
                </a:solidFill>
              </a:rPr>
              <a:t>Analysis</a:t>
            </a:r>
            <a:r>
              <a:rPr lang="en-US" dirty="0"/>
              <a:t/>
            </a:r>
            <a:br>
              <a:rPr lang="en-US" dirty="0"/>
            </a:br>
            <a:r>
              <a:rPr lang="en-US" sz="3100" b="1" dirty="0">
                <a:solidFill>
                  <a:schemeClr val="bg1">
                    <a:lumMod val="10000"/>
                  </a:schemeClr>
                </a:solidFill>
              </a:rPr>
              <a:t>07/12/00 UTC</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40312"/>
            <a:ext cx="9144000" cy="5717690"/>
          </a:xfrm>
        </p:spPr>
      </p:pic>
    </p:spTree>
    <p:extLst>
      <p:ext uri="{BB962C8B-B14F-4D97-AF65-F5344CB8AC3E}">
        <p14:creationId xmlns:p14="http://schemas.microsoft.com/office/powerpoint/2010/main" val="3114319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86522"/>
          </a:xfrm>
        </p:spPr>
        <p:txBody>
          <a:bodyPr>
            <a:normAutofit fontScale="90000"/>
          </a:bodyPr>
          <a:lstStyle/>
          <a:p>
            <a:pPr algn="ctr"/>
            <a:r>
              <a:rPr lang="en-US" sz="4900" b="1" dirty="0">
                <a:solidFill>
                  <a:schemeClr val="bg1">
                    <a:lumMod val="10000"/>
                  </a:schemeClr>
                </a:solidFill>
              </a:rPr>
              <a:t>300 </a:t>
            </a:r>
            <a:r>
              <a:rPr lang="en-US" sz="4900" b="1" dirty="0" smtClean="0">
                <a:solidFill>
                  <a:schemeClr val="bg1">
                    <a:lumMod val="10000"/>
                  </a:schemeClr>
                </a:solidFill>
              </a:rPr>
              <a:t>MB </a:t>
            </a:r>
            <a:r>
              <a:rPr lang="en-US" sz="4900" b="1" dirty="0">
                <a:solidFill>
                  <a:schemeClr val="bg1">
                    <a:lumMod val="10000"/>
                  </a:schemeClr>
                </a:solidFill>
              </a:rPr>
              <a:t>Analysis</a:t>
            </a:r>
            <a:r>
              <a:rPr lang="en-US" dirty="0"/>
              <a:t/>
            </a:r>
            <a:br>
              <a:rPr lang="en-US" dirty="0"/>
            </a:br>
            <a:r>
              <a:rPr lang="en-US" sz="3100" b="1" dirty="0">
                <a:solidFill>
                  <a:schemeClr val="bg1">
                    <a:lumMod val="10000"/>
                  </a:schemeClr>
                </a:solidFill>
              </a:rPr>
              <a:t>07/12/00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18796"/>
            <a:ext cx="9143999" cy="5739206"/>
          </a:xfrm>
        </p:spPr>
      </p:pic>
    </p:spTree>
    <p:extLst>
      <p:ext uri="{BB962C8B-B14F-4D97-AF65-F5344CB8AC3E}">
        <p14:creationId xmlns:p14="http://schemas.microsoft.com/office/powerpoint/2010/main" val="1997642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645458"/>
          </a:xfrm>
        </p:spPr>
        <p:txBody>
          <a:bodyPr>
            <a:normAutofit fontScale="90000"/>
          </a:bodyPr>
          <a:lstStyle/>
          <a:p>
            <a:pPr algn="ctr"/>
            <a:r>
              <a:rPr lang="en-US" b="1" dirty="0" smtClean="0">
                <a:solidFill>
                  <a:schemeClr val="bg1">
                    <a:lumMod val="10000"/>
                  </a:schemeClr>
                </a:solidFill>
              </a:rPr>
              <a:t>Overview</a:t>
            </a:r>
            <a:endParaRPr lang="en-US" b="1" dirty="0">
              <a:solidFill>
                <a:schemeClr val="bg1">
                  <a:lumMod val="10000"/>
                </a:schemeClr>
              </a:solidFill>
            </a:endParaRPr>
          </a:p>
        </p:txBody>
      </p:sp>
      <p:sp>
        <p:nvSpPr>
          <p:cNvPr id="3" name="Content Placeholder 2"/>
          <p:cNvSpPr>
            <a:spLocks noGrp="1"/>
          </p:cNvSpPr>
          <p:nvPr>
            <p:ph idx="1"/>
          </p:nvPr>
        </p:nvSpPr>
        <p:spPr>
          <a:xfrm>
            <a:off x="0" y="1581374"/>
            <a:ext cx="9144000" cy="4485938"/>
          </a:xfrm>
        </p:spPr>
        <p:txBody>
          <a:bodyPr>
            <a:normAutofit lnSpcReduction="10000"/>
          </a:bodyPr>
          <a:lstStyle/>
          <a:p>
            <a:r>
              <a:rPr lang="en-US" sz="2800" b="1" dirty="0"/>
              <a:t>A long-lived supercell thunderstorm moved southeast, along a nearly stationary frontal boundary.</a:t>
            </a:r>
          </a:p>
          <a:p>
            <a:r>
              <a:rPr lang="en-US" sz="2800" b="1" dirty="0"/>
              <a:t>An upper disturbance interacted with a warm, moist and unstable air mass.</a:t>
            </a:r>
          </a:p>
          <a:p>
            <a:r>
              <a:rPr lang="en-US" sz="2800" b="1" dirty="0"/>
              <a:t>As the storm moved southeast, it produced large hail and damaging winds – causing over $10 million dollars in crop damage.</a:t>
            </a:r>
          </a:p>
          <a:p>
            <a:r>
              <a:rPr lang="en-US" sz="2800" b="1" dirty="0"/>
              <a:t>The peak wind gust was 94 MPH at a farm located</a:t>
            </a:r>
            <a:br>
              <a:rPr lang="en-US" sz="2800" b="1" dirty="0"/>
            </a:br>
            <a:r>
              <a:rPr lang="en-US" sz="2800" b="1" dirty="0"/>
              <a:t>7 miles north northwest of Gothenburg, Nebraska.</a:t>
            </a:r>
          </a:p>
          <a:p>
            <a:pPr marL="0" indent="0">
              <a:buNone/>
            </a:pPr>
            <a:endParaRPr lang="en-US" dirty="0"/>
          </a:p>
        </p:txBody>
      </p:sp>
    </p:spTree>
    <p:extLst>
      <p:ext uri="{BB962C8B-B14F-4D97-AF65-F5344CB8AC3E}">
        <p14:creationId xmlns:p14="http://schemas.microsoft.com/office/powerpoint/2010/main" val="489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08038"/>
          </a:xfrm>
        </p:spPr>
        <p:txBody>
          <a:bodyPr>
            <a:normAutofit fontScale="90000"/>
          </a:bodyPr>
          <a:lstStyle/>
          <a:p>
            <a:pPr algn="ctr"/>
            <a:r>
              <a:rPr lang="en-US" sz="4900" b="1" dirty="0" smtClean="0">
                <a:solidFill>
                  <a:schemeClr val="bg1">
                    <a:lumMod val="10000"/>
                  </a:schemeClr>
                </a:solidFill>
              </a:rPr>
              <a:t>200 MB </a:t>
            </a:r>
            <a:r>
              <a:rPr lang="en-US" sz="4900" b="1" dirty="0">
                <a:solidFill>
                  <a:schemeClr val="bg1">
                    <a:lumMod val="10000"/>
                  </a:schemeClr>
                </a:solidFill>
              </a:rPr>
              <a:t>Analysis</a:t>
            </a:r>
            <a:r>
              <a:rPr lang="en-US" dirty="0"/>
              <a:t/>
            </a:r>
            <a:br>
              <a:rPr lang="en-US" dirty="0"/>
            </a:br>
            <a:r>
              <a:rPr lang="en-US" sz="3100" b="1" dirty="0">
                <a:solidFill>
                  <a:schemeClr val="bg1">
                    <a:lumMod val="10000"/>
                  </a:schemeClr>
                </a:solidFill>
              </a:rPr>
              <a:t>07/12/00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08039"/>
            <a:ext cx="9143999" cy="5749963"/>
          </a:xfrm>
        </p:spPr>
      </p:pic>
    </p:spTree>
    <p:extLst>
      <p:ext uri="{BB962C8B-B14F-4D97-AF65-F5344CB8AC3E}">
        <p14:creationId xmlns:p14="http://schemas.microsoft.com/office/powerpoint/2010/main" val="3582534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83733"/>
          </a:xfrm>
        </p:spPr>
        <p:txBody>
          <a:bodyPr>
            <a:normAutofit fontScale="90000"/>
          </a:bodyPr>
          <a:lstStyle/>
          <a:p>
            <a:pPr algn="ctr"/>
            <a:r>
              <a:rPr lang="en-US" sz="4900" b="1" dirty="0">
                <a:solidFill>
                  <a:schemeClr val="bg1">
                    <a:lumMod val="10000"/>
                  </a:schemeClr>
                </a:solidFill>
              </a:rPr>
              <a:t>LAPS Theta-E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11</a:t>
            </a:r>
            <a:r>
              <a:rPr lang="en-US" sz="3100" b="1" baseline="30000" dirty="0">
                <a:solidFill>
                  <a:schemeClr val="bg1">
                    <a:lumMod val="10000"/>
                  </a:schemeClr>
                </a:solidFill>
              </a:rPr>
              <a:t>th</a:t>
            </a:r>
            <a:r>
              <a:rPr lang="en-US" sz="3100" b="1" dirty="0">
                <a:solidFill>
                  <a:schemeClr val="bg1">
                    <a:lumMod val="10000"/>
                  </a:schemeClr>
                </a:solidFill>
              </a:rPr>
              <a:t>, 2010 at 2300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29554"/>
            <a:ext cx="9143999" cy="5728447"/>
          </a:xfrm>
        </p:spPr>
      </p:pic>
    </p:spTree>
    <p:extLst>
      <p:ext uri="{BB962C8B-B14F-4D97-AF65-F5344CB8AC3E}">
        <p14:creationId xmlns:p14="http://schemas.microsoft.com/office/powerpoint/2010/main" val="24231157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7"/>
          </a:xfrm>
        </p:spPr>
        <p:txBody>
          <a:bodyPr>
            <a:normAutofit fontScale="90000"/>
          </a:bodyPr>
          <a:lstStyle/>
          <a:p>
            <a:pPr algn="ctr"/>
            <a:r>
              <a:rPr lang="en-US" sz="4900" b="1" dirty="0">
                <a:solidFill>
                  <a:schemeClr val="bg1">
                    <a:lumMod val="10000"/>
                  </a:schemeClr>
                </a:solidFill>
              </a:rPr>
              <a:t>LAPS Theta-E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a:t>
            </a:r>
            <a:r>
              <a:rPr lang="en-US" sz="3100" b="1" dirty="0" smtClean="0">
                <a:solidFill>
                  <a:schemeClr val="bg1">
                    <a:lumMod val="10000"/>
                  </a:schemeClr>
                </a:solidFill>
              </a:rPr>
              <a:t>12</a:t>
            </a:r>
            <a:r>
              <a:rPr lang="en-US" sz="3100" b="1" baseline="30000" dirty="0" smtClean="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0000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40312"/>
            <a:ext cx="9144000" cy="5717690"/>
          </a:xfrm>
        </p:spPr>
      </p:pic>
    </p:spTree>
    <p:extLst>
      <p:ext uri="{BB962C8B-B14F-4D97-AF65-F5344CB8AC3E}">
        <p14:creationId xmlns:p14="http://schemas.microsoft.com/office/powerpoint/2010/main" val="6342261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6"/>
          </a:xfrm>
        </p:spPr>
        <p:txBody>
          <a:bodyPr>
            <a:normAutofit fontScale="90000"/>
          </a:bodyPr>
          <a:lstStyle/>
          <a:p>
            <a:pPr algn="ctr"/>
            <a:r>
              <a:rPr lang="en-US" sz="4900" b="1" dirty="0">
                <a:solidFill>
                  <a:schemeClr val="bg1">
                    <a:lumMod val="10000"/>
                  </a:schemeClr>
                </a:solidFill>
              </a:rPr>
              <a:t>LAPS Theta-E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a:t>
            </a:r>
            <a:r>
              <a:rPr lang="en-US" sz="3100" b="1" dirty="0" smtClean="0">
                <a:solidFill>
                  <a:schemeClr val="bg1">
                    <a:lumMod val="10000"/>
                  </a:schemeClr>
                </a:solidFill>
              </a:rPr>
              <a:t>12</a:t>
            </a:r>
            <a:r>
              <a:rPr lang="en-US" sz="3100" b="1" baseline="30000" dirty="0" smtClean="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0100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40312"/>
            <a:ext cx="9144000" cy="5717690"/>
          </a:xfrm>
        </p:spPr>
      </p:pic>
    </p:spTree>
    <p:extLst>
      <p:ext uri="{BB962C8B-B14F-4D97-AF65-F5344CB8AC3E}">
        <p14:creationId xmlns:p14="http://schemas.microsoft.com/office/powerpoint/2010/main" val="2048371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71562"/>
          </a:xfrm>
        </p:spPr>
        <p:txBody>
          <a:bodyPr>
            <a:normAutofit fontScale="90000"/>
          </a:bodyPr>
          <a:lstStyle/>
          <a:p>
            <a:pPr algn="ctr"/>
            <a:r>
              <a:rPr lang="en-US" sz="4900" b="1" dirty="0">
                <a:solidFill>
                  <a:schemeClr val="bg1">
                    <a:lumMod val="10000"/>
                  </a:schemeClr>
                </a:solidFill>
              </a:rPr>
              <a:t>LAPS Theta-E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a:t>
            </a:r>
            <a:r>
              <a:rPr lang="en-US" sz="3100" b="1" dirty="0" smtClean="0">
                <a:solidFill>
                  <a:schemeClr val="bg1">
                    <a:lumMod val="10000"/>
                  </a:schemeClr>
                </a:solidFill>
              </a:rPr>
              <a:t>12</a:t>
            </a:r>
            <a:r>
              <a:rPr lang="en-US" sz="3100" b="1" baseline="30000" dirty="0" smtClean="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0200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29554"/>
            <a:ext cx="9144000" cy="5728448"/>
          </a:xfrm>
        </p:spPr>
      </p:pic>
    </p:spTree>
    <p:extLst>
      <p:ext uri="{BB962C8B-B14F-4D97-AF65-F5344CB8AC3E}">
        <p14:creationId xmlns:p14="http://schemas.microsoft.com/office/powerpoint/2010/main" val="1427780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100666"/>
          </a:xfrm>
        </p:spPr>
        <p:txBody>
          <a:bodyPr>
            <a:normAutofit fontScale="90000"/>
          </a:bodyPr>
          <a:lstStyle/>
          <a:p>
            <a:pPr algn="ctr"/>
            <a:r>
              <a:rPr lang="en-US" sz="4900" b="1" dirty="0">
                <a:solidFill>
                  <a:schemeClr val="bg1">
                    <a:lumMod val="10000"/>
                  </a:schemeClr>
                </a:solidFill>
              </a:rPr>
              <a:t>LAPS Theta-E Convergence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11</a:t>
            </a:r>
            <a:r>
              <a:rPr lang="en-US" sz="3100" b="1" baseline="30000" dirty="0">
                <a:solidFill>
                  <a:schemeClr val="bg1">
                    <a:lumMod val="10000"/>
                  </a:schemeClr>
                </a:solidFill>
              </a:rPr>
              <a:t>th</a:t>
            </a:r>
            <a:r>
              <a:rPr lang="en-US" sz="3100" b="1" dirty="0">
                <a:solidFill>
                  <a:schemeClr val="bg1">
                    <a:lumMod val="10000"/>
                  </a:schemeClr>
                </a:solidFill>
              </a:rPr>
              <a:t>, 2010 at 2300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40312"/>
            <a:ext cx="9143999" cy="5717689"/>
          </a:xfrm>
        </p:spPr>
      </p:pic>
    </p:spTree>
    <p:extLst>
      <p:ext uri="{BB962C8B-B14F-4D97-AF65-F5344CB8AC3E}">
        <p14:creationId xmlns:p14="http://schemas.microsoft.com/office/powerpoint/2010/main" val="6370554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7"/>
          </a:xfrm>
        </p:spPr>
        <p:txBody>
          <a:bodyPr>
            <a:normAutofit fontScale="90000"/>
          </a:bodyPr>
          <a:lstStyle/>
          <a:p>
            <a:pPr algn="ctr"/>
            <a:r>
              <a:rPr lang="en-US" sz="4900" b="1" dirty="0">
                <a:solidFill>
                  <a:schemeClr val="bg1">
                    <a:lumMod val="10000"/>
                  </a:schemeClr>
                </a:solidFill>
              </a:rPr>
              <a:t>LAPS Theta-E Convergence</a:t>
            </a:r>
            <a:br>
              <a:rPr lang="en-US" sz="4900" b="1" dirty="0">
                <a:solidFill>
                  <a:schemeClr val="bg1">
                    <a:lumMod val="10000"/>
                  </a:schemeClr>
                </a:solidFill>
              </a:rPr>
            </a:br>
            <a:r>
              <a:rPr lang="en-US" sz="3100" b="1" dirty="0">
                <a:solidFill>
                  <a:schemeClr val="bg1">
                    <a:lumMod val="10000"/>
                  </a:schemeClr>
                </a:solidFill>
              </a:rPr>
              <a:t>July </a:t>
            </a:r>
            <a:r>
              <a:rPr lang="en-US" sz="3100" b="1" dirty="0" smtClean="0">
                <a:solidFill>
                  <a:schemeClr val="bg1">
                    <a:lumMod val="10000"/>
                  </a:schemeClr>
                </a:solidFill>
              </a:rPr>
              <a:t>12</a:t>
            </a:r>
            <a:r>
              <a:rPr lang="en-US" sz="3100" b="1" baseline="30000" dirty="0" smtClean="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0000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29554"/>
            <a:ext cx="9143999" cy="5728448"/>
          </a:xfrm>
        </p:spPr>
      </p:pic>
    </p:spTree>
    <p:extLst>
      <p:ext uri="{BB962C8B-B14F-4D97-AF65-F5344CB8AC3E}">
        <p14:creationId xmlns:p14="http://schemas.microsoft.com/office/powerpoint/2010/main" val="16217085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66799"/>
          </a:xfrm>
        </p:spPr>
        <p:txBody>
          <a:bodyPr>
            <a:normAutofit fontScale="90000"/>
          </a:bodyPr>
          <a:lstStyle/>
          <a:p>
            <a:pPr algn="ctr"/>
            <a:r>
              <a:rPr lang="en-US" sz="4900" b="1" dirty="0">
                <a:solidFill>
                  <a:schemeClr val="bg1">
                    <a:lumMod val="10000"/>
                  </a:schemeClr>
                </a:solidFill>
              </a:rPr>
              <a:t>LAPS Theta-E Convergence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12</a:t>
            </a:r>
            <a:r>
              <a:rPr lang="en-US" sz="3100" b="1" baseline="30000" dirty="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0100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51070"/>
            <a:ext cx="9144000" cy="5706932"/>
          </a:xfrm>
        </p:spPr>
      </p:pic>
    </p:spTree>
    <p:extLst>
      <p:ext uri="{BB962C8B-B14F-4D97-AF65-F5344CB8AC3E}">
        <p14:creationId xmlns:p14="http://schemas.microsoft.com/office/powerpoint/2010/main" val="2282354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83733"/>
          </a:xfrm>
        </p:spPr>
        <p:txBody>
          <a:bodyPr>
            <a:normAutofit fontScale="90000"/>
          </a:bodyPr>
          <a:lstStyle/>
          <a:p>
            <a:pPr algn="ctr"/>
            <a:r>
              <a:rPr lang="en-US" sz="4900" b="1" dirty="0">
                <a:solidFill>
                  <a:schemeClr val="bg1">
                    <a:lumMod val="10000"/>
                  </a:schemeClr>
                </a:solidFill>
              </a:rPr>
              <a:t>LAPS </a:t>
            </a:r>
            <a:r>
              <a:rPr lang="en-US" sz="4900" b="1" dirty="0" smtClean="0">
                <a:solidFill>
                  <a:schemeClr val="bg1">
                    <a:lumMod val="10000"/>
                  </a:schemeClr>
                </a:solidFill>
              </a:rPr>
              <a:t>CAPE</a:t>
            </a:r>
            <a:r>
              <a:rPr lang="en-US" sz="3200" b="1" dirty="0">
                <a:solidFill>
                  <a:schemeClr val="bg1">
                    <a:lumMod val="10000"/>
                  </a:schemeClr>
                </a:solidFill>
              </a:rPr>
              <a:t/>
            </a:r>
            <a:br>
              <a:rPr lang="en-US" sz="3200" b="1" dirty="0">
                <a:solidFill>
                  <a:schemeClr val="bg1">
                    <a:lumMod val="10000"/>
                  </a:schemeClr>
                </a:solidFill>
              </a:rPr>
            </a:br>
            <a:r>
              <a:rPr lang="en-US" sz="3100" b="1" dirty="0">
                <a:solidFill>
                  <a:schemeClr val="bg1">
                    <a:lumMod val="10000"/>
                  </a:schemeClr>
                </a:solidFill>
              </a:rPr>
              <a:t>July 11</a:t>
            </a:r>
            <a:r>
              <a:rPr lang="en-US" sz="3100" b="1" baseline="30000" dirty="0">
                <a:solidFill>
                  <a:schemeClr val="bg1">
                    <a:lumMod val="10000"/>
                  </a:schemeClr>
                </a:solidFill>
              </a:rPr>
              <a:t>th</a:t>
            </a:r>
            <a:r>
              <a:rPr lang="en-US" sz="3100" b="1" dirty="0">
                <a:solidFill>
                  <a:schemeClr val="bg1">
                    <a:lumMod val="10000"/>
                  </a:schemeClr>
                </a:solidFill>
              </a:rPr>
              <a:t>, 2010 at 2300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18796"/>
            <a:ext cx="9144000" cy="5739205"/>
          </a:xfrm>
        </p:spPr>
      </p:pic>
    </p:spTree>
    <p:extLst>
      <p:ext uri="{BB962C8B-B14F-4D97-AF65-F5344CB8AC3E}">
        <p14:creationId xmlns:p14="http://schemas.microsoft.com/office/powerpoint/2010/main" val="28651259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
            <a:ext cx="9144000" cy="1066798"/>
          </a:xfrm>
        </p:spPr>
        <p:txBody>
          <a:bodyPr>
            <a:normAutofit fontScale="90000"/>
          </a:bodyPr>
          <a:lstStyle/>
          <a:p>
            <a:pPr algn="ctr"/>
            <a:r>
              <a:rPr lang="en-US" sz="4900" b="1" dirty="0">
                <a:solidFill>
                  <a:schemeClr val="bg1">
                    <a:lumMod val="10000"/>
                  </a:schemeClr>
                </a:solidFill>
              </a:rPr>
              <a:t>LAPS </a:t>
            </a:r>
            <a:r>
              <a:rPr lang="en-US" sz="4900" b="1" dirty="0" smtClean="0">
                <a:solidFill>
                  <a:schemeClr val="bg1">
                    <a:lumMod val="10000"/>
                  </a:schemeClr>
                </a:solidFill>
              </a:rPr>
              <a:t>CAPE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a:t>
            </a:r>
            <a:r>
              <a:rPr lang="en-US" sz="3100" b="1" dirty="0" smtClean="0">
                <a:solidFill>
                  <a:schemeClr val="bg1">
                    <a:lumMod val="10000"/>
                  </a:schemeClr>
                </a:solidFill>
              </a:rPr>
              <a:t>12</a:t>
            </a:r>
            <a:r>
              <a:rPr lang="en-US" sz="3100" b="1" baseline="30000" dirty="0" smtClean="0">
                <a:solidFill>
                  <a:schemeClr val="bg1">
                    <a:lumMod val="10000"/>
                  </a:schemeClr>
                </a:solidFill>
              </a:rPr>
              <a:t>th</a:t>
            </a:r>
            <a:r>
              <a:rPr lang="en-US" sz="3100" b="1" dirty="0">
                <a:solidFill>
                  <a:schemeClr val="bg1">
                    <a:lumMod val="10000"/>
                  </a:schemeClr>
                </a:solidFill>
              </a:rPr>
              <a:t>, 2010 at </a:t>
            </a:r>
            <a:r>
              <a:rPr lang="en-US" sz="3100" b="1" dirty="0" smtClean="0">
                <a:solidFill>
                  <a:schemeClr val="bg1">
                    <a:lumMod val="10000"/>
                  </a:schemeClr>
                </a:solidFill>
              </a:rPr>
              <a:t>0000 </a:t>
            </a:r>
            <a:r>
              <a:rPr lang="en-US" sz="3100" b="1" dirty="0">
                <a:solidFill>
                  <a:schemeClr val="bg1">
                    <a:lumMod val="10000"/>
                  </a:schemeClr>
                </a:solidFill>
              </a:rPr>
              <a:t>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61826"/>
            <a:ext cx="9144000" cy="5696174"/>
          </a:xfrm>
        </p:spPr>
      </p:pic>
    </p:spTree>
    <p:extLst>
      <p:ext uri="{BB962C8B-B14F-4D97-AF65-F5344CB8AC3E}">
        <p14:creationId xmlns:p14="http://schemas.microsoft.com/office/powerpoint/2010/main" val="23296157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78946"/>
          </a:xfrm>
        </p:spPr>
        <p:txBody>
          <a:bodyPr>
            <a:normAutofit fontScale="90000"/>
          </a:bodyPr>
          <a:lstStyle/>
          <a:p>
            <a:pPr algn="ctr"/>
            <a:r>
              <a:rPr lang="en-US" sz="4900" b="1" dirty="0" smtClean="0">
                <a:solidFill>
                  <a:schemeClr val="bg1">
                    <a:lumMod val="10000"/>
                  </a:schemeClr>
                </a:solidFill>
              </a:rPr>
              <a:t>Iowa Environmental </a:t>
            </a:r>
            <a:r>
              <a:rPr lang="en-US" sz="4900" b="1" dirty="0" err="1" smtClean="0">
                <a:solidFill>
                  <a:schemeClr val="bg1">
                    <a:lumMod val="10000"/>
                  </a:schemeClr>
                </a:solidFill>
              </a:rPr>
              <a:t>Mesonet</a:t>
            </a:r>
            <a:r>
              <a:rPr lang="en-US" b="1" dirty="0" smtClean="0">
                <a:solidFill>
                  <a:schemeClr val="bg1">
                    <a:lumMod val="10000"/>
                  </a:schemeClr>
                </a:solidFill>
              </a:rPr>
              <a:t/>
            </a:r>
            <a:br>
              <a:rPr lang="en-US" b="1" dirty="0" smtClean="0">
                <a:solidFill>
                  <a:schemeClr val="bg1">
                    <a:lumMod val="10000"/>
                  </a:schemeClr>
                </a:solidFill>
              </a:rPr>
            </a:br>
            <a:r>
              <a:rPr lang="en-US" sz="3100" b="1" dirty="0" smtClean="0">
                <a:solidFill>
                  <a:schemeClr val="bg1">
                    <a:lumMod val="10000"/>
                  </a:schemeClr>
                </a:solidFill>
              </a:rPr>
              <a:t>Animation of Interactive Radar</a:t>
            </a:r>
            <a:endParaRPr lang="en-US" sz="3100" b="1" dirty="0">
              <a:solidFill>
                <a:schemeClr val="bg1">
                  <a:lumMod val="10000"/>
                </a:schemeClr>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40312"/>
            <a:ext cx="9144000" cy="5717689"/>
          </a:xfrm>
        </p:spPr>
      </p:pic>
    </p:spTree>
    <p:extLst>
      <p:ext uri="{BB962C8B-B14F-4D97-AF65-F5344CB8AC3E}">
        <p14:creationId xmlns:p14="http://schemas.microsoft.com/office/powerpoint/2010/main" val="11984465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6"/>
          </a:xfrm>
        </p:spPr>
        <p:txBody>
          <a:bodyPr>
            <a:normAutofit fontScale="90000"/>
          </a:bodyPr>
          <a:lstStyle/>
          <a:p>
            <a:pPr algn="ctr"/>
            <a:r>
              <a:rPr lang="en-US" sz="4900" b="1" dirty="0">
                <a:solidFill>
                  <a:schemeClr val="bg1">
                    <a:lumMod val="10000"/>
                  </a:schemeClr>
                </a:solidFill>
              </a:rPr>
              <a:t>LAPS CAPE</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July 12</a:t>
            </a:r>
            <a:r>
              <a:rPr lang="en-US" sz="3100" b="1" baseline="30000" dirty="0">
                <a:solidFill>
                  <a:schemeClr val="bg1">
                    <a:lumMod val="10000"/>
                  </a:schemeClr>
                </a:solidFill>
              </a:rPr>
              <a:t>th</a:t>
            </a:r>
            <a:r>
              <a:rPr lang="en-US" sz="3100" b="1" dirty="0">
                <a:solidFill>
                  <a:schemeClr val="bg1">
                    <a:lumMod val="10000"/>
                  </a:schemeClr>
                </a:solidFill>
              </a:rPr>
              <a:t>, 2010 at 0100 UTC</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29554"/>
            <a:ext cx="9144000" cy="5728448"/>
          </a:xfrm>
        </p:spPr>
      </p:pic>
    </p:spTree>
    <p:extLst>
      <p:ext uri="{BB962C8B-B14F-4D97-AF65-F5344CB8AC3E}">
        <p14:creationId xmlns:p14="http://schemas.microsoft.com/office/powerpoint/2010/main" val="30080215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37882"/>
          </a:xfrm>
        </p:spPr>
        <p:txBody>
          <a:bodyPr>
            <a:noAutofit/>
            <a:scene3d>
              <a:camera prst="orthographicFront">
                <a:rot lat="0" lon="21594000" rev="0"/>
              </a:camera>
              <a:lightRig rig="threePt" dir="t"/>
            </a:scene3d>
          </a:bodyPr>
          <a:lstStyle/>
          <a:p>
            <a:pPr algn="ctr"/>
            <a:r>
              <a:rPr lang="en-US" sz="4400" b="1" dirty="0">
                <a:solidFill>
                  <a:schemeClr val="bg1">
                    <a:lumMod val="10000"/>
                  </a:schemeClr>
                </a:solidFill>
              </a:rPr>
              <a:t>What Happened?</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51070"/>
            <a:ext cx="9143999" cy="5706932"/>
          </a:xfrm>
        </p:spPr>
      </p:pic>
    </p:spTree>
    <p:extLst>
      <p:ext uri="{BB962C8B-B14F-4D97-AF65-F5344CB8AC3E}">
        <p14:creationId xmlns:p14="http://schemas.microsoft.com/office/powerpoint/2010/main" val="42484349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570154"/>
          </a:xfrm>
        </p:spPr>
        <p:txBody>
          <a:bodyPr>
            <a:noAutofit/>
          </a:bodyPr>
          <a:lstStyle/>
          <a:p>
            <a:pPr algn="ctr"/>
            <a:r>
              <a:rPr lang="en-US" sz="4400" b="1" dirty="0">
                <a:solidFill>
                  <a:schemeClr val="bg1">
                    <a:lumMod val="10000"/>
                  </a:schemeClr>
                </a:solidFill>
              </a:rPr>
              <a:t>Rear Inflow Notch</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40312"/>
            <a:ext cx="9144000" cy="5717690"/>
          </a:xfrm>
        </p:spPr>
      </p:pic>
    </p:spTree>
    <p:extLst>
      <p:ext uri="{BB962C8B-B14F-4D97-AF65-F5344CB8AC3E}">
        <p14:creationId xmlns:p14="http://schemas.microsoft.com/office/powerpoint/2010/main" val="6809653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59398"/>
          </a:xfrm>
        </p:spPr>
        <p:txBody>
          <a:bodyPr>
            <a:noAutofit/>
          </a:bodyPr>
          <a:lstStyle/>
          <a:p>
            <a:pPr algn="ctr"/>
            <a:r>
              <a:rPr lang="en-US" sz="4400" b="1" dirty="0">
                <a:solidFill>
                  <a:schemeClr val="bg1">
                    <a:lumMod val="10000"/>
                  </a:schemeClr>
                </a:solidFill>
              </a:rPr>
              <a:t>Base Velocity Loop</a:t>
            </a:r>
          </a:p>
        </p:txBody>
      </p:sp>
      <p:pic>
        <p:nvPicPr>
          <p:cNvPr id="4" name="BV.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29554"/>
            <a:ext cx="9144000" cy="5728447"/>
          </a:xfrm>
          <a:prstGeom prst="rect">
            <a:avLst/>
          </a:prstGeom>
        </p:spPr>
      </p:pic>
    </p:spTree>
    <p:extLst>
      <p:ext uri="{BB962C8B-B14F-4D97-AF65-F5344CB8AC3E}">
        <p14:creationId xmlns:p14="http://schemas.microsoft.com/office/powerpoint/2010/main" val="6898284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16367"/>
          </a:xfrm>
        </p:spPr>
        <p:txBody>
          <a:bodyPr>
            <a:noAutofit/>
          </a:bodyPr>
          <a:lstStyle/>
          <a:p>
            <a:pPr algn="ctr"/>
            <a:r>
              <a:rPr lang="en-US" sz="4400" b="1" dirty="0">
                <a:solidFill>
                  <a:schemeClr val="bg1">
                    <a:lumMod val="10000"/>
                  </a:schemeClr>
                </a:solidFill>
              </a:rPr>
              <a:t>Base Reflectivity Loop</a:t>
            </a:r>
          </a:p>
        </p:txBody>
      </p:sp>
      <p:pic>
        <p:nvPicPr>
          <p:cNvPr id="4" name="ZR_loop.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29554"/>
            <a:ext cx="9144000" cy="5728447"/>
          </a:xfrm>
          <a:prstGeom prst="rect">
            <a:avLst/>
          </a:prstGeom>
        </p:spPr>
      </p:pic>
    </p:spTree>
    <p:extLst>
      <p:ext uri="{BB962C8B-B14F-4D97-AF65-F5344CB8AC3E}">
        <p14:creationId xmlns:p14="http://schemas.microsoft.com/office/powerpoint/2010/main" val="3040547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1028698"/>
          </a:xfrm>
        </p:spPr>
        <p:txBody>
          <a:bodyPr>
            <a:normAutofit fontScale="90000"/>
          </a:bodyPr>
          <a:lstStyle/>
          <a:p>
            <a:pPr algn="ctr"/>
            <a:r>
              <a:rPr lang="en-US" sz="4900" b="1" dirty="0">
                <a:solidFill>
                  <a:schemeClr val="bg1">
                    <a:lumMod val="10000"/>
                  </a:schemeClr>
                </a:solidFill>
              </a:rPr>
              <a:t>Base Velocity </a:t>
            </a:r>
            <a:r>
              <a:rPr lang="en-US" b="1" dirty="0">
                <a:solidFill>
                  <a:schemeClr val="bg1">
                    <a:lumMod val="10000"/>
                  </a:schemeClr>
                </a:solidFill>
              </a:rPr>
              <a:t/>
            </a:r>
            <a:br>
              <a:rPr lang="en-US" b="1" dirty="0">
                <a:solidFill>
                  <a:schemeClr val="bg1">
                    <a:lumMod val="10000"/>
                  </a:schemeClr>
                </a:solidFill>
              </a:rPr>
            </a:br>
            <a:r>
              <a:rPr lang="en-US" sz="3100" b="1" dirty="0">
                <a:solidFill>
                  <a:schemeClr val="bg1">
                    <a:lumMod val="10000"/>
                  </a:schemeClr>
                </a:solidFill>
              </a:rPr>
              <a:t>4 Panel Loop</a:t>
            </a:r>
          </a:p>
        </p:txBody>
      </p:sp>
      <p:pic>
        <p:nvPicPr>
          <p:cNvPr id="4" name="4PNLBV.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29554"/>
            <a:ext cx="9144000" cy="5728447"/>
          </a:xfrm>
          <a:prstGeom prst="rect">
            <a:avLst/>
          </a:prstGeom>
        </p:spPr>
      </p:pic>
    </p:spTree>
    <p:extLst>
      <p:ext uri="{BB962C8B-B14F-4D97-AF65-F5344CB8AC3E}">
        <p14:creationId xmlns:p14="http://schemas.microsoft.com/office/powerpoint/2010/main" val="1977839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83733"/>
          </a:xfrm>
        </p:spPr>
        <p:txBody>
          <a:bodyPr>
            <a:normAutofit fontScale="90000"/>
          </a:bodyPr>
          <a:lstStyle/>
          <a:p>
            <a:pPr algn="ctr"/>
            <a:r>
              <a:rPr lang="en-US" sz="4900" b="1" dirty="0">
                <a:solidFill>
                  <a:schemeClr val="bg1">
                    <a:lumMod val="10000"/>
                  </a:schemeClr>
                </a:solidFill>
              </a:rPr>
              <a:t>0.5 Degree</a:t>
            </a:r>
            <a:r>
              <a:rPr lang="en-US" sz="3200" dirty="0"/>
              <a:t/>
            </a:r>
            <a:br>
              <a:rPr lang="en-US" sz="3200" dirty="0"/>
            </a:br>
            <a:r>
              <a:rPr lang="en-US" sz="3100" b="1" dirty="0">
                <a:solidFill>
                  <a:schemeClr val="bg1">
                    <a:lumMod val="10000"/>
                  </a:schemeClr>
                </a:solidFill>
              </a:rPr>
              <a:t>Base Velocity Loop</a:t>
            </a:r>
          </a:p>
        </p:txBody>
      </p:sp>
      <p:pic>
        <p:nvPicPr>
          <p:cNvPr id="6" name="BV0.5Loop.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40312"/>
            <a:ext cx="9144000" cy="5717689"/>
          </a:xfrm>
          <a:prstGeom prst="rect">
            <a:avLst/>
          </a:prstGeom>
        </p:spPr>
      </p:pic>
    </p:spTree>
    <p:extLst>
      <p:ext uri="{BB962C8B-B14F-4D97-AF65-F5344CB8AC3E}">
        <p14:creationId xmlns:p14="http://schemas.microsoft.com/office/powerpoint/2010/main" val="3085107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49867"/>
          </a:xfrm>
        </p:spPr>
        <p:txBody>
          <a:bodyPr>
            <a:normAutofit fontScale="90000"/>
          </a:bodyPr>
          <a:lstStyle/>
          <a:p>
            <a:pPr algn="ctr"/>
            <a:r>
              <a:rPr lang="en-US" sz="4400" b="1" dirty="0" smtClean="0">
                <a:solidFill>
                  <a:schemeClr val="tx1"/>
                </a:solidFill>
              </a:rPr>
              <a:t>Estimated Actual Velocity</a:t>
            </a:r>
            <a:r>
              <a:rPr lang="en-US" sz="4400" dirty="0" smtClean="0"/>
              <a:t/>
            </a:r>
            <a:br>
              <a:rPr lang="en-US" sz="4400" dirty="0" smtClean="0"/>
            </a:br>
            <a:r>
              <a:rPr lang="en-US" sz="3100" b="1" dirty="0" smtClean="0">
                <a:solidFill>
                  <a:schemeClr val="tx1"/>
                </a:solidFill>
              </a:rPr>
              <a:t>Radar Assessment Tool</a:t>
            </a:r>
            <a:endParaRPr lang="en-US" sz="3100" b="1" dirty="0">
              <a:solidFill>
                <a:schemeClr val="tx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40312"/>
            <a:ext cx="9143999" cy="5717689"/>
          </a:xfrm>
          <a:scene3d>
            <a:camera prst="orthographicFront"/>
            <a:lightRig rig="threePt" dir="t"/>
          </a:scene3d>
          <a:sp3d>
            <a:bevelT w="25400"/>
            <a:bevelB w="25400"/>
          </a:sp3d>
        </p:spPr>
      </p:pic>
    </p:spTree>
    <p:extLst>
      <p:ext uri="{BB962C8B-B14F-4D97-AF65-F5344CB8AC3E}">
        <p14:creationId xmlns:p14="http://schemas.microsoft.com/office/powerpoint/2010/main" val="28227851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100666"/>
          </a:xfrm>
        </p:spPr>
        <p:txBody>
          <a:bodyPr>
            <a:normAutofit fontScale="90000"/>
          </a:bodyPr>
          <a:lstStyle/>
          <a:p>
            <a:pPr algn="ctr"/>
            <a:r>
              <a:rPr lang="en-US" sz="4900" b="1" dirty="0">
                <a:solidFill>
                  <a:schemeClr val="bg1">
                    <a:lumMod val="10000"/>
                  </a:schemeClr>
                </a:solidFill>
              </a:rPr>
              <a:t>GR2 Analyst</a:t>
            </a:r>
            <a:r>
              <a:rPr lang="en-US" dirty="0"/>
              <a:t/>
            </a:r>
            <a:br>
              <a:rPr lang="en-US" dirty="0"/>
            </a:br>
            <a:r>
              <a:rPr lang="en-US" sz="3100" b="1" dirty="0" err="1">
                <a:solidFill>
                  <a:schemeClr val="bg1">
                    <a:lumMod val="10000"/>
                  </a:schemeClr>
                </a:solidFill>
              </a:rPr>
              <a:t>Isosurface</a:t>
            </a:r>
            <a:r>
              <a:rPr lang="en-US" sz="3100" b="1" dirty="0">
                <a:solidFill>
                  <a:schemeClr val="bg1">
                    <a:lumMod val="10000"/>
                  </a:schemeClr>
                </a:solidFill>
              </a:rPr>
              <a:t> Viewpoint</a:t>
            </a:r>
          </a:p>
        </p:txBody>
      </p:sp>
      <p:pic>
        <p:nvPicPr>
          <p:cNvPr id="7" name="isosfcloop.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0" y="1118795"/>
            <a:ext cx="9144000" cy="5206701"/>
          </a:xfrm>
        </p:spPr>
      </p:pic>
    </p:spTree>
    <p:extLst>
      <p:ext uri="{BB962C8B-B14F-4D97-AF65-F5344CB8AC3E}">
        <p14:creationId xmlns:p14="http://schemas.microsoft.com/office/powerpoint/2010/main" val="7033235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066800"/>
          </a:xfrm>
        </p:spPr>
        <p:txBody>
          <a:bodyPr>
            <a:normAutofit fontScale="90000"/>
          </a:bodyPr>
          <a:lstStyle/>
          <a:p>
            <a:pPr algn="ctr"/>
            <a:r>
              <a:rPr lang="en-US" sz="4900" b="1" dirty="0">
                <a:solidFill>
                  <a:schemeClr val="bg1">
                    <a:lumMod val="10000"/>
                  </a:schemeClr>
                </a:solidFill>
              </a:rPr>
              <a:t>GR2 Analyst</a:t>
            </a:r>
            <a:r>
              <a:rPr lang="en-US" dirty="0"/>
              <a:t/>
            </a:r>
            <a:br>
              <a:rPr lang="en-US" dirty="0"/>
            </a:br>
            <a:r>
              <a:rPr lang="en-US" sz="3100" b="1" dirty="0">
                <a:solidFill>
                  <a:schemeClr val="bg1">
                    <a:lumMod val="10000"/>
                  </a:schemeClr>
                </a:solidFill>
              </a:rPr>
              <a:t>Lit Volume Viewpoint</a:t>
            </a:r>
          </a:p>
        </p:txBody>
      </p:sp>
      <p:pic>
        <p:nvPicPr>
          <p:cNvPr id="5" name="litvolumesoutheastperspective.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0" y="1151069"/>
            <a:ext cx="9144000" cy="5292763"/>
          </a:xfrm>
        </p:spPr>
      </p:pic>
    </p:spTree>
    <p:extLst>
      <p:ext uri="{BB962C8B-B14F-4D97-AF65-F5344CB8AC3E}">
        <p14:creationId xmlns:p14="http://schemas.microsoft.com/office/powerpoint/2010/main" val="41087792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387735"/>
          </a:xfrm>
        </p:spPr>
        <p:txBody>
          <a:bodyPr>
            <a:normAutofit fontScale="90000"/>
          </a:bodyPr>
          <a:lstStyle/>
          <a:p>
            <a:pPr algn="ctr"/>
            <a:r>
              <a:rPr lang="en-US" sz="4900" b="1" dirty="0" smtClean="0">
                <a:solidFill>
                  <a:schemeClr val="bg1">
                    <a:lumMod val="10000"/>
                  </a:schemeClr>
                </a:solidFill>
              </a:rPr>
              <a:t>GOES 13 Visible Satellite Loop</a:t>
            </a:r>
            <a:r>
              <a:rPr lang="en-US" b="1" dirty="0" smtClean="0">
                <a:solidFill>
                  <a:schemeClr val="bg1">
                    <a:lumMod val="10000"/>
                  </a:schemeClr>
                </a:solidFill>
              </a:rPr>
              <a:t/>
            </a:r>
            <a:br>
              <a:rPr lang="en-US" b="1" dirty="0" smtClean="0">
                <a:solidFill>
                  <a:schemeClr val="bg1">
                    <a:lumMod val="10000"/>
                  </a:schemeClr>
                </a:solidFill>
              </a:rPr>
            </a:br>
            <a:r>
              <a:rPr lang="en-US" sz="3100" b="1" dirty="0" smtClean="0">
                <a:solidFill>
                  <a:schemeClr val="bg1">
                    <a:lumMod val="10000"/>
                  </a:schemeClr>
                </a:solidFill>
              </a:rPr>
              <a:t>07/11/2000 UTC to 07/12/0055 UTC </a:t>
            </a:r>
            <a:r>
              <a:rPr lang="en-US" sz="3100" b="1" dirty="0" smtClean="0"/>
              <a:t/>
            </a:r>
            <a:br>
              <a:rPr lang="en-US" sz="3100" b="1" dirty="0" smtClean="0"/>
            </a:br>
            <a:endParaRPr lang="en-US" sz="3100"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51068"/>
            <a:ext cx="9144000" cy="5706932"/>
          </a:xfrm>
        </p:spPr>
      </p:pic>
    </p:spTree>
    <p:extLst>
      <p:ext uri="{BB962C8B-B14F-4D97-AF65-F5344CB8AC3E}">
        <p14:creationId xmlns:p14="http://schemas.microsoft.com/office/powerpoint/2010/main" val="924301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978946"/>
          </a:xfrm>
        </p:spPr>
        <p:txBody>
          <a:bodyPr>
            <a:normAutofit fontScale="90000"/>
          </a:bodyPr>
          <a:lstStyle/>
          <a:p>
            <a:pPr algn="ctr"/>
            <a:r>
              <a:rPr lang="en-US" sz="4900" b="1" dirty="0">
                <a:solidFill>
                  <a:schemeClr val="bg1">
                    <a:lumMod val="10000"/>
                  </a:schemeClr>
                </a:solidFill>
              </a:rPr>
              <a:t>Shelf Cloud near Gothenburg</a:t>
            </a:r>
            <a:r>
              <a:rPr lang="en-US" dirty="0"/>
              <a:t/>
            </a:r>
            <a:br>
              <a:rPr lang="en-US" dirty="0"/>
            </a:br>
            <a:r>
              <a:rPr lang="en-US" sz="3100" b="1" dirty="0">
                <a:solidFill>
                  <a:schemeClr val="bg1">
                    <a:lumMod val="10000"/>
                  </a:schemeClr>
                </a:solidFill>
              </a:rPr>
              <a:t>Photo credit: Trevor Tetley</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29554"/>
            <a:ext cx="9144000" cy="5728448"/>
          </a:xfrm>
          <a:scene3d>
            <a:camera prst="orthographicFront"/>
            <a:lightRig rig="threePt" dir="t"/>
          </a:scene3d>
          <a:sp3d>
            <a:bevelT w="25400"/>
            <a:bevelB w="25400"/>
          </a:sp3d>
        </p:spPr>
      </p:pic>
    </p:spTree>
    <p:extLst>
      <p:ext uri="{BB962C8B-B14F-4D97-AF65-F5344CB8AC3E}">
        <p14:creationId xmlns:p14="http://schemas.microsoft.com/office/powerpoint/2010/main" val="2251629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1976"/>
          </a:xfrm>
        </p:spPr>
        <p:txBody>
          <a:bodyPr>
            <a:normAutofit fontScale="90000"/>
          </a:bodyPr>
          <a:lstStyle/>
          <a:p>
            <a:pPr algn="ctr"/>
            <a:r>
              <a:rPr lang="en-US" sz="4900" b="1" dirty="0">
                <a:solidFill>
                  <a:schemeClr val="bg1">
                    <a:lumMod val="10000"/>
                  </a:schemeClr>
                </a:solidFill>
              </a:rPr>
              <a:t>Shelf Cloud </a:t>
            </a:r>
            <a:r>
              <a:rPr lang="en-US" sz="4900" b="1" dirty="0" smtClean="0">
                <a:solidFill>
                  <a:schemeClr val="bg1">
                    <a:lumMod val="10000"/>
                  </a:schemeClr>
                </a:solidFill>
              </a:rPr>
              <a:t>Approaches </a:t>
            </a:r>
            <a:r>
              <a:rPr lang="en-US" sz="4900" b="1" dirty="0">
                <a:solidFill>
                  <a:schemeClr val="bg1">
                    <a:lumMod val="10000"/>
                  </a:schemeClr>
                </a:solidFill>
              </a:rPr>
              <a:t>Gothenburg</a:t>
            </a:r>
            <a:r>
              <a:rPr lang="en-US" dirty="0"/>
              <a:t/>
            </a:r>
            <a:br>
              <a:rPr lang="en-US" dirty="0"/>
            </a:br>
            <a:r>
              <a:rPr lang="en-US" sz="3600" b="1" dirty="0">
                <a:solidFill>
                  <a:schemeClr val="bg1">
                    <a:lumMod val="10000"/>
                  </a:schemeClr>
                </a:solidFill>
              </a:rPr>
              <a:t>Photo credit: Trevor </a:t>
            </a:r>
            <a:r>
              <a:rPr lang="en-US" sz="3600" b="1" dirty="0" smtClean="0">
                <a:solidFill>
                  <a:schemeClr val="bg1">
                    <a:lumMod val="10000"/>
                  </a:schemeClr>
                </a:solidFill>
              </a:rPr>
              <a:t>Tetley</a:t>
            </a:r>
            <a:endParaRPr lang="en-US" sz="3100" b="1" dirty="0">
              <a:solidFill>
                <a:schemeClr val="bg1">
                  <a:lumMod val="10000"/>
                </a:schemeClr>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29554"/>
            <a:ext cx="9144000" cy="5728447"/>
          </a:xfrm>
          <a:scene3d>
            <a:camera prst="orthographicFront"/>
            <a:lightRig rig="threePt" dir="t"/>
          </a:scene3d>
          <a:sp3d>
            <a:bevelT w="25400"/>
            <a:bevelB w="25400"/>
          </a:sp3d>
        </p:spPr>
      </p:pic>
    </p:spTree>
    <p:extLst>
      <p:ext uri="{BB962C8B-B14F-4D97-AF65-F5344CB8AC3E}">
        <p14:creationId xmlns:p14="http://schemas.microsoft.com/office/powerpoint/2010/main" val="858514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602428"/>
          </a:xfrm>
        </p:spPr>
        <p:txBody>
          <a:bodyPr>
            <a:noAutofit/>
          </a:bodyPr>
          <a:lstStyle/>
          <a:p>
            <a:pPr algn="ctr"/>
            <a:r>
              <a:rPr lang="en-US" sz="4400" b="1" dirty="0">
                <a:solidFill>
                  <a:schemeClr val="bg1">
                    <a:lumMod val="10000"/>
                  </a:schemeClr>
                </a:solidFill>
              </a:rPr>
              <a:t>Site of 94 MPH Wind Gust</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18796"/>
            <a:ext cx="9144000" cy="5739205"/>
          </a:xfrm>
          <a:scene3d>
            <a:camera prst="orthographicFront"/>
            <a:lightRig rig="threePt" dir="t"/>
          </a:scene3d>
          <a:sp3d>
            <a:bevelT w="25400"/>
            <a:bevelB w="25400"/>
          </a:sp3d>
        </p:spPr>
      </p:pic>
    </p:spTree>
    <p:extLst>
      <p:ext uri="{BB962C8B-B14F-4D97-AF65-F5344CB8AC3E}">
        <p14:creationId xmlns:p14="http://schemas.microsoft.com/office/powerpoint/2010/main" val="17927400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57431"/>
          </a:xfrm>
        </p:spPr>
        <p:txBody>
          <a:bodyPr>
            <a:noAutofit/>
          </a:bodyPr>
          <a:lstStyle/>
          <a:p>
            <a:pPr algn="ctr"/>
            <a:r>
              <a:rPr lang="en-US" sz="4400" b="1" dirty="0">
                <a:solidFill>
                  <a:schemeClr val="bg1">
                    <a:lumMod val="10000"/>
                  </a:schemeClr>
                </a:solidFill>
              </a:rPr>
              <a:t>Date/Time of Peak Gust</a:t>
            </a:r>
            <a:r>
              <a:rPr lang="en-US" sz="2800" dirty="0"/>
              <a:t/>
            </a:r>
            <a:br>
              <a:rPr lang="en-US" sz="2800" dirty="0"/>
            </a:br>
            <a:r>
              <a:rPr lang="en-US" sz="2800" b="1" dirty="0" smtClean="0">
                <a:solidFill>
                  <a:schemeClr val="bg1">
                    <a:lumMod val="10000"/>
                  </a:schemeClr>
                </a:solidFill>
              </a:rPr>
              <a:t>Davis </a:t>
            </a:r>
            <a:r>
              <a:rPr lang="en-US" sz="2800" b="1" dirty="0">
                <a:solidFill>
                  <a:schemeClr val="bg1">
                    <a:lumMod val="10000"/>
                  </a:schemeClr>
                </a:solidFill>
              </a:rPr>
              <a:t>Vantage Pro 2</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72585"/>
            <a:ext cx="9143999" cy="5685415"/>
          </a:xfrm>
          <a:scene3d>
            <a:camera prst="orthographicFront"/>
            <a:lightRig rig="threePt" dir="t"/>
          </a:scene3d>
          <a:sp3d>
            <a:bevelT w="25400"/>
            <a:bevelB w="25400"/>
          </a:sp3d>
        </p:spPr>
      </p:pic>
    </p:spTree>
    <p:extLst>
      <p:ext uri="{BB962C8B-B14F-4D97-AF65-F5344CB8AC3E}">
        <p14:creationId xmlns:p14="http://schemas.microsoft.com/office/powerpoint/2010/main" val="7639843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00460"/>
          </a:xfrm>
        </p:spPr>
        <p:txBody>
          <a:bodyPr>
            <a:normAutofit fontScale="90000"/>
          </a:bodyPr>
          <a:lstStyle/>
          <a:p>
            <a:pPr algn="ctr"/>
            <a:r>
              <a:rPr lang="en-US" sz="4900" b="1" dirty="0">
                <a:solidFill>
                  <a:schemeClr val="bg1">
                    <a:lumMod val="10000"/>
                  </a:schemeClr>
                </a:solidFill>
              </a:rPr>
              <a:t>Crop Damage</a:t>
            </a:r>
            <a:r>
              <a:rPr lang="en-US" sz="4900" dirty="0"/>
              <a:t/>
            </a:r>
            <a:br>
              <a:rPr lang="en-US" sz="4900" dirty="0"/>
            </a:br>
            <a:r>
              <a:rPr lang="en-US" sz="3100" b="1" dirty="0">
                <a:solidFill>
                  <a:schemeClr val="bg1">
                    <a:lumMod val="10000"/>
                  </a:schemeClr>
                </a:solidFill>
              </a:rPr>
              <a:t>Photos courtesy of the Gothenburg Times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065008"/>
            <a:ext cx="4838219" cy="2786231"/>
          </a:xfrm>
          <a:scene3d>
            <a:camera prst="orthographicFront"/>
            <a:lightRig rig="threePt" dir="t"/>
          </a:scene3d>
          <a:sp3d>
            <a:bevelT w="25400"/>
            <a:bevelB w="25400"/>
          </a:sp3d>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7756" y="3829723"/>
            <a:ext cx="4916245" cy="3028279"/>
          </a:xfrm>
          <a:prstGeom prst="rect">
            <a:avLst/>
          </a:prstGeom>
          <a:scene3d>
            <a:camera prst="orthographicFront"/>
            <a:lightRig rig="threePt" dir="t"/>
          </a:scene3d>
          <a:sp3d>
            <a:bevelT w="25400"/>
            <a:bevelB w="25400"/>
          </a:sp3d>
        </p:spPr>
      </p:pic>
    </p:spTree>
    <p:extLst>
      <p:ext uri="{BB962C8B-B14F-4D97-AF65-F5344CB8AC3E}">
        <p14:creationId xmlns:p14="http://schemas.microsoft.com/office/powerpoint/2010/main" val="7759648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1"/>
            <a:ext cx="9143999" cy="897466"/>
          </a:xfrm>
        </p:spPr>
        <p:txBody>
          <a:bodyPr>
            <a:normAutofit fontScale="90000"/>
          </a:bodyPr>
          <a:lstStyle/>
          <a:p>
            <a:pPr algn="ctr"/>
            <a:r>
              <a:rPr lang="en-US" sz="4900" b="1" dirty="0">
                <a:solidFill>
                  <a:schemeClr val="bg1">
                    <a:lumMod val="10000"/>
                  </a:schemeClr>
                </a:solidFill>
              </a:rPr>
              <a:t>Shelf Cloud</a:t>
            </a:r>
            <a:r>
              <a:rPr lang="en-US" dirty="0"/>
              <a:t/>
            </a:r>
            <a:br>
              <a:rPr lang="en-US" dirty="0"/>
            </a:br>
            <a:r>
              <a:rPr lang="en-US" sz="2800" b="1" dirty="0">
                <a:solidFill>
                  <a:schemeClr val="bg1">
                    <a:lumMod val="10000"/>
                  </a:schemeClr>
                </a:solidFill>
              </a:rPr>
              <a:t>West of Lake </a:t>
            </a:r>
            <a:r>
              <a:rPr lang="en-US" sz="2800" b="1" dirty="0" smtClean="0">
                <a:solidFill>
                  <a:schemeClr val="bg1">
                    <a:lumMod val="10000"/>
                  </a:schemeClr>
                </a:solidFill>
              </a:rPr>
              <a:t>Helen, Gothenburg</a:t>
            </a:r>
            <a:r>
              <a:rPr lang="en-US" sz="2800" b="1" dirty="0">
                <a:solidFill>
                  <a:schemeClr val="bg1">
                    <a:lumMod val="10000"/>
                  </a:schemeClr>
                </a:solidFill>
              </a:rPr>
              <a:t>, NE</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18796"/>
            <a:ext cx="9144000" cy="5739205"/>
          </a:xfrm>
          <a:scene3d>
            <a:camera prst="orthographicFront"/>
            <a:lightRig rig="threePt" dir="t"/>
          </a:scene3d>
          <a:sp3d>
            <a:bevelT w="25400"/>
            <a:bevelB w="25400"/>
          </a:sp3d>
        </p:spPr>
      </p:pic>
    </p:spTree>
    <p:extLst>
      <p:ext uri="{BB962C8B-B14F-4D97-AF65-F5344CB8AC3E}">
        <p14:creationId xmlns:p14="http://schemas.microsoft.com/office/powerpoint/2010/main" val="18163421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548639"/>
          </a:xfrm>
        </p:spPr>
        <p:txBody>
          <a:bodyPr>
            <a:noAutofit/>
          </a:bodyPr>
          <a:lstStyle/>
          <a:p>
            <a:pPr algn="ctr"/>
            <a:r>
              <a:rPr lang="en-US" sz="4400" b="1" dirty="0">
                <a:solidFill>
                  <a:schemeClr val="bg1">
                    <a:lumMod val="10000"/>
                  </a:schemeClr>
                </a:solidFill>
              </a:rPr>
              <a:t>Hail Examples at Gothenburg</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 y="1129554"/>
            <a:ext cx="9143999" cy="5728447"/>
          </a:xfrm>
          <a:scene3d>
            <a:camera prst="orthographicFront"/>
            <a:lightRig rig="threePt" dir="t"/>
          </a:scene3d>
          <a:sp3d>
            <a:bevelT w="25400"/>
            <a:bevelB w="25400"/>
          </a:sp3d>
        </p:spPr>
      </p:pic>
    </p:spTree>
    <p:extLst>
      <p:ext uri="{BB962C8B-B14F-4D97-AF65-F5344CB8AC3E}">
        <p14:creationId xmlns:p14="http://schemas.microsoft.com/office/powerpoint/2010/main" val="10007166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69111" y="671876"/>
            <a:ext cx="3242765" cy="1171429"/>
          </a:xfrm>
          <a:scene3d>
            <a:camera prst="orthographicFront"/>
            <a:lightRig rig="threePt" dir="t"/>
          </a:scene3d>
          <a:sp3d>
            <a:bevelT w="25400"/>
            <a:bevelB w="25400"/>
          </a:sp3d>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2920" y="1799711"/>
            <a:ext cx="3152381" cy="3258579"/>
          </a:xfrm>
          <a:prstGeom prst="rect">
            <a:avLst/>
          </a:prstGeom>
          <a:scene3d>
            <a:camera prst="orthographicFront"/>
            <a:lightRig rig="threePt" dir="t"/>
          </a:scene3d>
          <a:sp3d>
            <a:bevelT w="25400"/>
            <a:bevelB w="25400"/>
          </a:sp3d>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5300" y="1799711"/>
            <a:ext cx="3171429" cy="3277666"/>
          </a:xfrm>
          <a:prstGeom prst="rect">
            <a:avLst/>
          </a:prstGeom>
          <a:scene3d>
            <a:camera prst="orthographicFront"/>
            <a:lightRig rig="threePt" dir="t"/>
          </a:scene3d>
          <a:sp3d>
            <a:bevelT w="25400"/>
            <a:bevelB w="25400"/>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9838" y="4733366"/>
            <a:ext cx="2428572" cy="2124635"/>
          </a:xfrm>
          <a:prstGeom prst="rect">
            <a:avLst/>
          </a:prstGeom>
          <a:scene3d>
            <a:camera prst="orthographicFront"/>
            <a:lightRig rig="threePt" dir="t"/>
          </a:scene3d>
          <a:sp3d>
            <a:bevelT w="25400"/>
            <a:bevelB w="25400"/>
          </a:sp3d>
        </p:spPr>
      </p:pic>
    </p:spTree>
    <p:extLst>
      <p:ext uri="{BB962C8B-B14F-4D97-AF65-F5344CB8AC3E}">
        <p14:creationId xmlns:p14="http://schemas.microsoft.com/office/powerpoint/2010/main" val="7908942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609598"/>
          </a:xfrm>
        </p:spPr>
        <p:txBody>
          <a:bodyPr>
            <a:noAutofit/>
          </a:bodyPr>
          <a:lstStyle/>
          <a:p>
            <a:pPr algn="ctr"/>
            <a:r>
              <a:rPr lang="en-US" sz="4400" b="1" dirty="0">
                <a:solidFill>
                  <a:schemeClr val="bg1">
                    <a:lumMod val="10000"/>
                  </a:schemeClr>
                </a:solidFill>
              </a:rPr>
              <a:t>Conclusions</a:t>
            </a:r>
          </a:p>
        </p:txBody>
      </p:sp>
      <p:sp>
        <p:nvSpPr>
          <p:cNvPr id="3" name="Content Placeholder 2"/>
          <p:cNvSpPr>
            <a:spLocks noGrp="1"/>
          </p:cNvSpPr>
          <p:nvPr>
            <p:ph idx="1"/>
          </p:nvPr>
        </p:nvSpPr>
        <p:spPr>
          <a:xfrm>
            <a:off x="0" y="1202266"/>
            <a:ext cx="9144000" cy="5655733"/>
          </a:xfrm>
        </p:spPr>
        <p:txBody>
          <a:bodyPr>
            <a:normAutofit fontScale="92500" lnSpcReduction="20000"/>
          </a:bodyPr>
          <a:lstStyle/>
          <a:p>
            <a:r>
              <a:rPr lang="en-US" sz="3000" b="1" dirty="0" smtClean="0"/>
              <a:t>Sufficient </a:t>
            </a:r>
            <a:r>
              <a:rPr lang="en-US" sz="3000" b="1" dirty="0"/>
              <a:t>CAPE values around </a:t>
            </a:r>
            <a:r>
              <a:rPr lang="en-US" sz="3000" b="1" dirty="0" smtClean="0"/>
              <a:t>2000 </a:t>
            </a:r>
            <a:r>
              <a:rPr lang="en-US" sz="3000" b="1" dirty="0"/>
              <a:t>to 2500 J/KG</a:t>
            </a:r>
            <a:r>
              <a:rPr lang="en-US" sz="3000" b="1"/>
              <a:t>, </a:t>
            </a:r>
            <a:r>
              <a:rPr lang="en-US" sz="3000" b="1" smtClean="0"/>
              <a:t>and </a:t>
            </a:r>
            <a:r>
              <a:rPr lang="en-US" sz="3000" b="1" dirty="0"/>
              <a:t>relatively low wet bulb zero/freezing level heights aided severe weather </a:t>
            </a:r>
            <a:r>
              <a:rPr lang="en-US" sz="3000" b="1" dirty="0" smtClean="0"/>
              <a:t>development.</a:t>
            </a:r>
          </a:p>
          <a:p>
            <a:r>
              <a:rPr lang="en-US" sz="3000" b="1" dirty="0"/>
              <a:t>A mid level short wave interacted with the moist &amp; unstable environment </a:t>
            </a:r>
            <a:r>
              <a:rPr lang="en-US" sz="3000" b="1" dirty="0" smtClean="0"/>
              <a:t>to help create </a:t>
            </a:r>
            <a:r>
              <a:rPr lang="en-US" sz="3000" b="1" dirty="0"/>
              <a:t>severe </a:t>
            </a:r>
            <a:r>
              <a:rPr lang="en-US" sz="3000" b="1" dirty="0" smtClean="0"/>
              <a:t>thunderstorms.</a:t>
            </a:r>
          </a:p>
          <a:p>
            <a:r>
              <a:rPr lang="en-US" sz="3000" b="1" dirty="0" smtClean="0"/>
              <a:t>Approximate 40 </a:t>
            </a:r>
            <a:r>
              <a:rPr lang="en-US" sz="3000" b="1" dirty="0"/>
              <a:t>KT west to northwest flow at 500 MB with </a:t>
            </a:r>
            <a:r>
              <a:rPr lang="en-US" sz="3000" b="1" dirty="0" smtClean="0"/>
              <a:t>the presence </a:t>
            </a:r>
            <a:r>
              <a:rPr lang="en-US" sz="3000" b="1" dirty="0"/>
              <a:t>of straight line hodographs at both LBF and </a:t>
            </a:r>
            <a:r>
              <a:rPr lang="en-US" sz="3000" b="1" dirty="0" smtClean="0"/>
              <a:t>TOP, supported splitting cells. </a:t>
            </a:r>
            <a:endParaRPr lang="en-US" sz="3000" b="1" dirty="0"/>
          </a:p>
          <a:p>
            <a:r>
              <a:rPr lang="en-US" sz="3000" b="1" dirty="0"/>
              <a:t>An outflow boundary cut off inflow to the supercell, with a rapid collapse seen in radar and satellite loops, echo top decrease, and VIL/DVIL values.</a:t>
            </a:r>
          </a:p>
          <a:p>
            <a:r>
              <a:rPr lang="en-US" sz="3000" b="1" dirty="0"/>
              <a:t>Violent winds and hail wreaked havoc in eastern Lincoln and northwestern Dawson </a:t>
            </a:r>
            <a:r>
              <a:rPr lang="en-US" sz="3000" b="1" dirty="0" smtClean="0"/>
              <a:t>counties</a:t>
            </a:r>
            <a:r>
              <a:rPr lang="en-US" sz="3000" b="1" dirty="0"/>
              <a:t>.</a:t>
            </a:r>
            <a:endParaRPr lang="en-US" sz="3000" b="1" dirty="0" smtClean="0"/>
          </a:p>
          <a:p>
            <a:endParaRPr lang="en-US" dirty="0"/>
          </a:p>
        </p:txBody>
      </p:sp>
    </p:spTree>
    <p:extLst>
      <p:ext uri="{BB962C8B-B14F-4D97-AF65-F5344CB8AC3E}">
        <p14:creationId xmlns:p14="http://schemas.microsoft.com/office/powerpoint/2010/main" val="396567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2889"/>
            <a:ext cx="9144000" cy="4948518"/>
          </a:xfrm>
        </p:spPr>
        <p:txBody>
          <a:bodyPr>
            <a:normAutofit/>
          </a:bodyPr>
          <a:lstStyle/>
          <a:p>
            <a:r>
              <a:rPr lang="en-US" sz="2800" b="1" dirty="0" smtClean="0"/>
              <a:t>High </a:t>
            </a:r>
            <a:r>
              <a:rPr lang="en-US" sz="2800" b="1" dirty="0" err="1" smtClean="0"/>
              <a:t>dewpoints</a:t>
            </a:r>
            <a:r>
              <a:rPr lang="en-US" sz="2800" b="1" dirty="0" smtClean="0"/>
              <a:t> pooled near the frontal boundary. Surface equivalent potential temperatures (theta-e) values, were very high along the track of the supercell that produced the bow echo. </a:t>
            </a:r>
          </a:p>
          <a:p>
            <a:r>
              <a:rPr lang="en-US" sz="2800" b="1" dirty="0" smtClean="0"/>
              <a:t>The bow echo moved along the 850 and 700 MB thermal gradient, along or just north of the theta-e axis. </a:t>
            </a:r>
          </a:p>
          <a:p>
            <a:pPr marL="0" indent="0">
              <a:buNone/>
            </a:pPr>
            <a:endParaRPr lang="en-US" dirty="0"/>
          </a:p>
        </p:txBody>
      </p:sp>
    </p:spTree>
    <p:extLst>
      <p:ext uri="{BB962C8B-B14F-4D97-AF65-F5344CB8AC3E}">
        <p14:creationId xmlns:p14="http://schemas.microsoft.com/office/powerpoint/2010/main" val="128823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334"/>
            <a:ext cx="8229600" cy="634701"/>
          </a:xfrm>
        </p:spPr>
        <p:txBody>
          <a:bodyPr>
            <a:noAutofit/>
          </a:bodyPr>
          <a:lstStyle/>
          <a:p>
            <a:pPr algn="ctr"/>
            <a:r>
              <a:rPr lang="en-US" sz="4400" b="1" dirty="0">
                <a:solidFill>
                  <a:schemeClr val="bg1">
                    <a:lumMod val="10000"/>
                  </a:schemeClr>
                </a:solidFill>
              </a:rPr>
              <a:t>Satellite Imagery Caveat</a:t>
            </a:r>
          </a:p>
        </p:txBody>
      </p:sp>
      <p:sp>
        <p:nvSpPr>
          <p:cNvPr id="3" name="Content Placeholder 2"/>
          <p:cNvSpPr>
            <a:spLocks noGrp="1"/>
          </p:cNvSpPr>
          <p:nvPr>
            <p:ph idx="1"/>
          </p:nvPr>
        </p:nvSpPr>
        <p:spPr/>
        <p:txBody>
          <a:bodyPr/>
          <a:lstStyle/>
          <a:p>
            <a:r>
              <a:rPr lang="en-US" sz="2800" dirty="0"/>
              <a:t>Because of full disk scans (and other satellite duties) going on around the 0000 UTC time period)  - there will not be a full set of imagery.  The visible loop thus has a gap between 11/2340 UTC and 12/0055 UTC.</a:t>
            </a:r>
          </a:p>
          <a:p>
            <a:r>
              <a:rPr lang="en-US" sz="2800" dirty="0"/>
              <a:t>This satellite loop was provided from the NOAA CLASS server, courtesy of Jeff Braun from CIRA at Colorado State University.</a:t>
            </a:r>
          </a:p>
          <a:p>
            <a:endParaRPr lang="en-US" dirty="0"/>
          </a:p>
        </p:txBody>
      </p:sp>
    </p:spTree>
    <p:extLst>
      <p:ext uri="{BB962C8B-B14F-4D97-AF65-F5344CB8AC3E}">
        <p14:creationId xmlns:p14="http://schemas.microsoft.com/office/powerpoint/2010/main" val="192269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
            <a:ext cx="9144000" cy="505608"/>
          </a:xfrm>
        </p:spPr>
        <p:txBody>
          <a:bodyPr>
            <a:noAutofit/>
          </a:bodyPr>
          <a:lstStyle/>
          <a:p>
            <a:pPr algn="ctr"/>
            <a:r>
              <a:rPr lang="en-US" sz="4400" b="1" dirty="0">
                <a:solidFill>
                  <a:schemeClr val="bg1">
                    <a:lumMod val="10000"/>
                  </a:schemeClr>
                </a:solidFill>
              </a:rPr>
              <a:t>IR Satellite Loop</a:t>
            </a:r>
          </a:p>
        </p:txBody>
      </p:sp>
      <p:pic>
        <p:nvPicPr>
          <p:cNvPr id="4" name="IRLoop.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29554"/>
            <a:ext cx="9144000" cy="5728447"/>
          </a:xfrm>
          <a:prstGeom prst="rect">
            <a:avLst/>
          </a:prstGeom>
        </p:spPr>
      </p:pic>
    </p:spTree>
    <p:extLst>
      <p:ext uri="{BB962C8B-B14F-4D97-AF65-F5344CB8AC3E}">
        <p14:creationId xmlns:p14="http://schemas.microsoft.com/office/powerpoint/2010/main" val="35975086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
            <a:ext cx="8229600" cy="602427"/>
          </a:xfrm>
        </p:spPr>
        <p:txBody>
          <a:bodyPr>
            <a:noAutofit/>
          </a:bodyPr>
          <a:lstStyle/>
          <a:p>
            <a:pPr algn="ctr"/>
            <a:r>
              <a:rPr lang="en-US" sz="4400" b="1" dirty="0">
                <a:solidFill>
                  <a:schemeClr val="bg1">
                    <a:lumMod val="10000"/>
                  </a:schemeClr>
                </a:solidFill>
              </a:rPr>
              <a:t>Visible Satellite Loop</a:t>
            </a:r>
          </a:p>
        </p:txBody>
      </p:sp>
      <p:pic>
        <p:nvPicPr>
          <p:cNvPr id="6" name="visibleloop.wmv">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cstate="print"/>
          <a:stretch>
            <a:fillRect/>
          </a:stretch>
        </p:blipFill>
        <p:spPr>
          <a:xfrm>
            <a:off x="0" y="1134533"/>
            <a:ext cx="9144000" cy="5723467"/>
          </a:xfrm>
          <a:prstGeom prst="rect">
            <a:avLst/>
          </a:prstGeom>
        </p:spPr>
      </p:pic>
    </p:spTree>
    <p:extLst>
      <p:ext uri="{BB962C8B-B14F-4D97-AF65-F5344CB8AC3E}">
        <p14:creationId xmlns:p14="http://schemas.microsoft.com/office/powerpoint/2010/main" val="19255500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1" cy="989704"/>
          </a:xfrm>
        </p:spPr>
        <p:txBody>
          <a:bodyPr>
            <a:normAutofit fontScale="90000"/>
          </a:bodyPr>
          <a:lstStyle/>
          <a:p>
            <a:pPr algn="ctr"/>
            <a:r>
              <a:rPr lang="en-US" b="1" dirty="0">
                <a:solidFill>
                  <a:schemeClr val="bg1">
                    <a:lumMod val="10000"/>
                  </a:schemeClr>
                </a:solidFill>
              </a:rPr>
              <a:t>Environmental Cues</a:t>
            </a:r>
            <a:br>
              <a:rPr lang="en-US" b="1" dirty="0">
                <a:solidFill>
                  <a:schemeClr val="bg1">
                    <a:lumMod val="10000"/>
                  </a:schemeClr>
                </a:solidFill>
              </a:rPr>
            </a:br>
            <a:endParaRPr lang="en-US" sz="3100" b="1" dirty="0">
              <a:solidFill>
                <a:schemeClr val="bg1">
                  <a:lumMod val="10000"/>
                </a:schemeClr>
              </a:solidFill>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 y="1118796"/>
            <a:ext cx="9143999" cy="5739206"/>
          </a:xfrm>
        </p:spPr>
      </p:pic>
    </p:spTree>
    <p:extLst>
      <p:ext uri="{BB962C8B-B14F-4D97-AF65-F5344CB8AC3E}">
        <p14:creationId xmlns:p14="http://schemas.microsoft.com/office/powerpoint/2010/main" val="1282408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4249"/>
          </a:xfrm>
        </p:spPr>
        <p:txBody>
          <a:bodyPr>
            <a:normAutofit fontScale="90000"/>
          </a:bodyPr>
          <a:lstStyle/>
          <a:p>
            <a:pPr algn="ctr"/>
            <a:r>
              <a:rPr lang="en-US" sz="4900" b="1" dirty="0">
                <a:solidFill>
                  <a:schemeClr val="bg1">
                    <a:lumMod val="10000"/>
                  </a:schemeClr>
                </a:solidFill>
              </a:rPr>
              <a:t>DCAPE</a:t>
            </a:r>
            <a:r>
              <a:rPr lang="en-US" dirty="0"/>
              <a:t/>
            </a:r>
            <a:br>
              <a:rPr lang="en-US" dirty="0"/>
            </a:br>
            <a:r>
              <a:rPr lang="en-US" sz="3100" dirty="0">
                <a:solidFill>
                  <a:schemeClr val="tx1"/>
                </a:solidFill>
              </a:rPr>
              <a:t>Downdraft Convective Available Potential Energy</a:t>
            </a:r>
          </a:p>
        </p:txBody>
      </p:sp>
      <p:sp>
        <p:nvSpPr>
          <p:cNvPr id="3" name="Content Placeholder 2"/>
          <p:cNvSpPr>
            <a:spLocks noGrp="1"/>
          </p:cNvSpPr>
          <p:nvPr>
            <p:ph idx="1"/>
          </p:nvPr>
        </p:nvSpPr>
        <p:spPr>
          <a:xfrm>
            <a:off x="0" y="1570617"/>
            <a:ext cx="9144000" cy="4753984"/>
          </a:xfrm>
        </p:spPr>
        <p:txBody>
          <a:bodyPr>
            <a:normAutofit fontScale="77500" lnSpcReduction="20000"/>
          </a:bodyPr>
          <a:lstStyle/>
          <a:p>
            <a:r>
              <a:rPr lang="en-US" sz="2800" dirty="0"/>
              <a:t>For Convective Gust Potential, compare conventional values with those computed from Downdraft Convective Available Potential Energy (DCAPE). This provides an improved first order estimate of maximum downdraft speed and thunderstorm gust strength (see </a:t>
            </a:r>
            <a:r>
              <a:rPr lang="en-US" sz="2800" dirty="0" err="1"/>
              <a:t>Doswell</a:t>
            </a:r>
            <a:r>
              <a:rPr lang="en-US" sz="2800" dirty="0"/>
              <a:t> 1993, Gilmore and Wicker 1998, Evans and </a:t>
            </a:r>
            <a:r>
              <a:rPr lang="en-US" sz="2800" dirty="0" err="1"/>
              <a:t>Doswell</a:t>
            </a:r>
            <a:r>
              <a:rPr lang="en-US" sz="2800" dirty="0"/>
              <a:t> 2000</a:t>
            </a:r>
            <a:r>
              <a:rPr lang="en-US" sz="2800" dirty="0" smtClean="0"/>
              <a:t>)</a:t>
            </a:r>
          </a:p>
          <a:p>
            <a:r>
              <a:rPr lang="en-US" sz="2800" dirty="0"/>
              <a:t>DCAPE is typically calculated as the total amount of negative buoyancy between the level of minimum theta-w (most negatively buoyant air parcel in a saturated downdraft) and the surface. The maximum downward velocity is then computed as the negative square root </a:t>
            </a:r>
            <a:r>
              <a:rPr lang="en-US" sz="2800" dirty="0" smtClean="0"/>
              <a:t>of</a:t>
            </a:r>
            <a:br>
              <a:rPr lang="en-US" sz="2800" dirty="0" smtClean="0"/>
            </a:br>
            <a:r>
              <a:rPr lang="en-US" sz="2800" dirty="0" smtClean="0"/>
              <a:t>(</a:t>
            </a:r>
            <a:r>
              <a:rPr lang="en-US" sz="2800" dirty="0"/>
              <a:t>2 x DCAPE). Maximum outflow gust strength is, to a first approximation, equal to the computed maximum downdraft </a:t>
            </a:r>
            <a:r>
              <a:rPr lang="en-US" sz="2800" dirty="0" smtClean="0"/>
              <a:t>speed.</a:t>
            </a:r>
          </a:p>
          <a:p>
            <a:r>
              <a:rPr lang="en-US" sz="2800" b="1" dirty="0"/>
              <a:t>An estimate of the kinetic energy available to a downdraft parcel due to negative buoyancy, </a:t>
            </a:r>
            <a:r>
              <a:rPr lang="en-US" sz="2800" b="1" dirty="0" smtClean="0"/>
              <a:t>DCAPE may </a:t>
            </a:r>
            <a:r>
              <a:rPr lang="en-US" sz="2800" b="1" dirty="0"/>
              <a:t>be an important parameter in assessing the potential for damaging straight line winds and for determining low-level supercell structure.</a:t>
            </a:r>
          </a:p>
          <a:p>
            <a:endParaRPr lang="en-US" sz="1800" dirty="0"/>
          </a:p>
        </p:txBody>
      </p:sp>
    </p:spTree>
    <p:extLst>
      <p:ext uri="{BB962C8B-B14F-4D97-AF65-F5344CB8AC3E}">
        <p14:creationId xmlns:p14="http://schemas.microsoft.com/office/powerpoint/2010/main" val="304719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rgbClr val="F2F2F2"/>
      </a:lt1>
      <a:dk2>
        <a:srgbClr val="04617B"/>
      </a:dk2>
      <a:lt2>
        <a:srgbClr val="FFE9C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5276</TotalTime>
  <Words>526</Words>
  <Application>Microsoft Office PowerPoint</Application>
  <PresentationFormat>On-screen Show (4:3)</PresentationFormat>
  <Paragraphs>67</Paragraphs>
  <Slides>49</Slides>
  <Notes>3</Notes>
  <HiddenSlides>0</HiddenSlides>
  <MMClips>8</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Flow</vt:lpstr>
      <vt:lpstr>Examination of a  Collapsing HP Supercell</vt:lpstr>
      <vt:lpstr>Overview</vt:lpstr>
      <vt:lpstr>Iowa Environmental Mesonet Animation of Interactive Radar</vt:lpstr>
      <vt:lpstr>GOES 13 Visible Satellite Loop 07/11/2000 UTC to 07/12/0055 UTC  </vt:lpstr>
      <vt:lpstr>Satellite Imagery Caveat</vt:lpstr>
      <vt:lpstr>IR Satellite Loop</vt:lpstr>
      <vt:lpstr>Visible Satellite Loop</vt:lpstr>
      <vt:lpstr>Environmental Cues </vt:lpstr>
      <vt:lpstr>DCAPE Downdraft Convective Available Potential Energy</vt:lpstr>
      <vt:lpstr>Surface Data July 11th, 2010 at 2300 UTC</vt:lpstr>
      <vt:lpstr>LAPS Dewpoints 2300 UTC</vt:lpstr>
      <vt:lpstr>LAPS Dewpoints 0000 UTC</vt:lpstr>
      <vt:lpstr>LAPS Dewpoints 0100 UTC</vt:lpstr>
      <vt:lpstr>RTMA 0000 UTC</vt:lpstr>
      <vt:lpstr>RTMA 0100 UTC</vt:lpstr>
      <vt:lpstr>850 MB Analysis 07/12/00 UTC</vt:lpstr>
      <vt:lpstr>700 MB Analysis 07/12/00 UTC</vt:lpstr>
      <vt:lpstr>500 MB Analysis 07/12/00 UTC</vt:lpstr>
      <vt:lpstr>300 MB Analysis 07/12/00 UTC</vt:lpstr>
      <vt:lpstr>200 MB Analysis 07/12/00 UTC</vt:lpstr>
      <vt:lpstr>LAPS Theta-E July 11th, 2010 at 2300 UTC</vt:lpstr>
      <vt:lpstr>LAPS Theta-E July 12th, 2010 at 0000 UTC</vt:lpstr>
      <vt:lpstr>LAPS Theta-E July 12th, 2010 at 0100 UTC</vt:lpstr>
      <vt:lpstr>LAPS Theta-E July 12th, 2010 at 0200 UTC</vt:lpstr>
      <vt:lpstr>LAPS Theta-E Convergence July 11th, 2010 at 2300 UTC</vt:lpstr>
      <vt:lpstr>LAPS Theta-E Convergence July 12th, 2010 at 0000 UTC</vt:lpstr>
      <vt:lpstr>LAPS Theta-E Convergence July 12th, 2010 at 0100 UTC</vt:lpstr>
      <vt:lpstr>LAPS CAPE July 11th, 2010 at 2300 UTC</vt:lpstr>
      <vt:lpstr>LAPS CAPE July 12th, 2010 at 0000 UTC</vt:lpstr>
      <vt:lpstr>LAPS CAPE July 12th, 2010 at 0100 UTC</vt:lpstr>
      <vt:lpstr>What Happened?</vt:lpstr>
      <vt:lpstr>Rear Inflow Notch</vt:lpstr>
      <vt:lpstr>Base Velocity Loop</vt:lpstr>
      <vt:lpstr>Base Reflectivity Loop</vt:lpstr>
      <vt:lpstr>Base Velocity  4 Panel Loop</vt:lpstr>
      <vt:lpstr>0.5 Degree Base Velocity Loop</vt:lpstr>
      <vt:lpstr>Estimated Actual Velocity Radar Assessment Tool</vt:lpstr>
      <vt:lpstr>GR2 Analyst Isosurface Viewpoint</vt:lpstr>
      <vt:lpstr>GR2 Analyst Lit Volume Viewpoint</vt:lpstr>
      <vt:lpstr>Shelf Cloud near Gothenburg Photo credit: Trevor Tetley</vt:lpstr>
      <vt:lpstr>Shelf Cloud Approaches Gothenburg Photo credit: Trevor Tetley</vt:lpstr>
      <vt:lpstr>Site of 94 MPH Wind Gust</vt:lpstr>
      <vt:lpstr>Date/Time of Peak Gust Davis Vantage Pro 2</vt:lpstr>
      <vt:lpstr>Crop Damage Photos courtesy of the Gothenburg Times</vt:lpstr>
      <vt:lpstr>Shelf Cloud West of Lake Helen, Gothenburg, NE</vt:lpstr>
      <vt:lpstr>Hail Examples at Gothenburg</vt:lpstr>
      <vt:lpstr>PowerPoint Presentation</vt:lpstr>
      <vt:lpstr>Conclusions</vt:lpstr>
      <vt:lpstr>PowerPoint Presentation</vt:lpstr>
    </vt:vector>
  </TitlesOfParts>
  <Company>NWS/NOAA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Examination of a Collapsing HP Supercell</dc:title>
  <dc:creator>Steve Carmel</dc:creator>
  <cp:lastModifiedBy>Steven J. Carmel</cp:lastModifiedBy>
  <cp:revision>368</cp:revision>
  <cp:lastPrinted>1999-11-15T21:20:23Z</cp:lastPrinted>
  <dcterms:created xsi:type="dcterms:W3CDTF">1999-11-15T21:24:44Z</dcterms:created>
  <dcterms:modified xsi:type="dcterms:W3CDTF">2010-08-08T12:42:03Z</dcterms:modified>
</cp:coreProperties>
</file>