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2" r:id="rId2"/>
    <p:sldId id="296" r:id="rId3"/>
    <p:sldId id="298" r:id="rId4"/>
    <p:sldId id="299" r:id="rId5"/>
    <p:sldId id="300" r:id="rId6"/>
    <p:sldId id="294" r:id="rId7"/>
    <p:sldId id="301" r:id="rId8"/>
    <p:sldId id="308" r:id="rId9"/>
    <p:sldId id="30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8"/>
    <a:srgbClr val="002850"/>
    <a:srgbClr val="003366"/>
    <a:srgbClr val="000066"/>
    <a:srgbClr val="4D4D4D"/>
    <a:srgbClr val="5F5F5F"/>
    <a:srgbClr val="77777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9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2EBB23-3BCA-4AE3-A7A1-208BB83E2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889E2-F553-4C59-ABEC-7CB6314E4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2587D-3FF2-4E5F-9054-20FCBB52FBE2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FEA6-8445-493C-88E5-1BBC50CEC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C97B-BC18-4807-A1E2-2526118E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C14F-093F-4514-9EAE-A7E3C53B7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A70F-035E-41AF-9037-A8D06C1C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0CA3-9351-4939-95AB-260212B2D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05F9-B620-4033-B746-137AA6CE9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B79F-EEAB-4E35-A363-2AE9A8210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E669-8C53-4BAF-B1F9-1FD3B3181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61D41-16C7-4AF4-B7E5-FA2D1B5FD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AE0D-7052-4DFA-99F2-2E7E1DB15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AC9E0-9A82-47BD-91D3-491225211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5BBF05-C6FC-4D35-93C3-15B32961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  <a:cs typeface="Calibri" pitchFamily="34" charset="0"/>
              </a:rPr>
              <a:t>Historical Perspective on the Dust Bowl Drought in the Central United States</a:t>
            </a:r>
            <a:br>
              <a:rPr lang="en-US" sz="3600" b="1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200" b="1" smtClean="0">
                <a:solidFill>
                  <a:schemeClr val="bg1"/>
                </a:solidFill>
                <a:cs typeface="Calibri" pitchFamily="34" charset="0"/>
              </a:rPr>
              <a:t>Dr. Dorian J. Burnette, Department of Geosciences, University of Arkansas</a:t>
            </a: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990600" y="61833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19</a:t>
            </a:r>
            <a:r>
              <a:rPr lang="en-US" b="1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Century “Environmental Crisis” (West 1995)</a:t>
            </a:r>
          </a:p>
        </p:txBody>
      </p:sp>
      <p:pic>
        <p:nvPicPr>
          <p:cNvPr id="2052" name="Picture 13" descr="EnvironmentalCris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1625"/>
            <a:ext cx="71405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1"/>
                </a:solidFill>
              </a:rPr>
              <a:t>Precipitation Stations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304800" y="4495800"/>
            <a:ext cx="8534400" cy="16002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Five primary stations augmented with surrounding station data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Reconstruct back to 1850 when at least two station clusters were available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34400" cy="35868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Assessing Precipitation Data Quality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5105400" y="838200"/>
            <a:ext cx="3733800" cy="51816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Ideal = negative </a:t>
            </a:r>
            <a:r>
              <a:rPr lang="en-US" sz="2000" b="1" dirty="0" smtClean="0">
                <a:solidFill>
                  <a:schemeClr val="bg1"/>
                </a:solidFill>
              </a:rPr>
              <a:t>exponential </a:t>
            </a:r>
            <a:r>
              <a:rPr lang="en-US" sz="2000" b="1" dirty="0" smtClean="0">
                <a:solidFill>
                  <a:schemeClr val="bg1"/>
                </a:solidFill>
              </a:rPr>
              <a:t>curve (Daly </a:t>
            </a:r>
            <a:r>
              <a:rPr lang="en-US" sz="2000" b="1" dirty="0" smtClean="0">
                <a:solidFill>
                  <a:schemeClr val="bg1"/>
                </a:solidFill>
              </a:rPr>
              <a:t>et al. 2007)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Truncation of light amounts = undercount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Spikes </a:t>
            </a:r>
            <a:r>
              <a:rPr lang="en-US" sz="2000" b="1" dirty="0" smtClean="0">
                <a:solidFill>
                  <a:schemeClr val="bg1"/>
                </a:solidFill>
              </a:rPr>
              <a:t>= “5/10 </a:t>
            </a:r>
            <a:r>
              <a:rPr lang="en-US" sz="2000" b="1" dirty="0" smtClean="0">
                <a:solidFill>
                  <a:schemeClr val="bg1"/>
                </a:solidFill>
              </a:rPr>
              <a:t>bias</a:t>
            </a:r>
            <a:r>
              <a:rPr lang="en-US" sz="2000" b="1" dirty="0" smtClean="0">
                <a:solidFill>
                  <a:schemeClr val="bg1"/>
                </a:solidFill>
              </a:rPr>
              <a:t>”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Threshold analysis = undercount minimized </a:t>
            </a:r>
            <a:r>
              <a:rPr lang="en-US" sz="2000" b="1" dirty="0" smtClean="0">
                <a:solidFill>
                  <a:schemeClr val="bg1"/>
                </a:solidFill>
              </a:rPr>
              <a:t>for </a:t>
            </a:r>
            <a:r>
              <a:rPr lang="en-US" sz="2000" b="1" dirty="0" smtClean="0">
                <a:solidFill>
                  <a:schemeClr val="bg1"/>
                </a:solidFill>
              </a:rPr>
              <a:t>totals </a:t>
            </a:r>
            <a:r>
              <a:rPr lang="en-US" sz="2000" b="1" dirty="0" smtClean="0">
                <a:solidFill>
                  <a:schemeClr val="bg1"/>
                </a:solidFill>
              </a:rPr>
              <a:t>≥ 0.50 inches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14400"/>
            <a:ext cx="4724400" cy="57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Raw vs. Adjusted Precipitation Totals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5257800" y="914400"/>
            <a:ext cx="3810000" cy="56388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Undercount bias appears prior to 1925, so data from 1850-1924 were adjusted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Adjustment =</a:t>
            </a:r>
          </a:p>
          <a:p>
            <a:pPr lvl="1"/>
            <a:r>
              <a:rPr lang="en-US" sz="1800" b="1" dirty="0" smtClean="0">
                <a:solidFill>
                  <a:schemeClr val="bg1"/>
                </a:solidFill>
              </a:rPr>
              <a:t>Use precipitation totals </a:t>
            </a:r>
            <a:r>
              <a:rPr lang="en-US" sz="1800" b="1" dirty="0">
                <a:solidFill>
                  <a:schemeClr val="bg1"/>
                </a:solidFill>
              </a:rPr>
              <a:t>≥</a:t>
            </a:r>
            <a:r>
              <a:rPr lang="en-US" sz="1800" b="1" dirty="0" smtClean="0">
                <a:solidFill>
                  <a:schemeClr val="bg1"/>
                </a:solidFill>
              </a:rPr>
              <a:t> 0.50 inches (“Half-Inch Threshold”)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E</a:t>
            </a:r>
            <a:r>
              <a:rPr lang="en-US" sz="1800" b="1" dirty="0" smtClean="0">
                <a:solidFill>
                  <a:schemeClr val="bg1"/>
                </a:solidFill>
              </a:rPr>
              <a:t>stimate the missing amount between below 0.50 inches based on an average of the modern observations at each station</a:t>
            </a:r>
          </a:p>
          <a:p>
            <a:pPr lvl="1"/>
            <a:r>
              <a:rPr lang="en-US" sz="1800" b="1" dirty="0" smtClean="0">
                <a:solidFill>
                  <a:schemeClr val="bg1"/>
                </a:solidFill>
              </a:rPr>
              <a:t>Add estimate to the “Half-Inch Threshold”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55" y="914400"/>
            <a:ext cx="499292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Reconstructed Precipitation Totals for Kansas/Missouri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99" y="1165225"/>
            <a:ext cx="4928214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486400" y="28956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Summer Totals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1860-64 = 158.85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1910-14 = 156.72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1933-37 = 135.99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1952-56 = 163.42 mm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486400" y="46482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Growing Season Totals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1860-64 = 405.13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1910-14 = 413.56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1933-37 = 408.13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1952-56 = 424.23 mm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7848600" y="1143000"/>
            <a:ext cx="60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848600" y="2895600"/>
            <a:ext cx="60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848600" y="4648200"/>
            <a:ext cx="60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486400" y="11430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Spring Totals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1860-64 = 246.28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1910-14 = 256.84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1933-37 = 272.14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1952-56 = 260.81 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Growing Season Temperatures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6943017" y="914400"/>
            <a:ext cx="2124783" cy="220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Burnette</a:t>
            </a:r>
            <a:r>
              <a:rPr lang="en-US" sz="2000" b="1" dirty="0" smtClean="0">
                <a:solidFill>
                  <a:schemeClr val="bg1"/>
                </a:solidFill>
              </a:rPr>
              <a:t> et al. (2010), </a:t>
            </a:r>
            <a:r>
              <a:rPr lang="en-US" sz="2000" b="1" i="1" dirty="0" smtClean="0">
                <a:solidFill>
                  <a:schemeClr val="bg1"/>
                </a:solidFill>
              </a:rPr>
              <a:t>Journal of Climate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923310"/>
            <a:ext cx="6508563" cy="38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48768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Potential evapotranspiration computed from reconstructed temperature data using </a:t>
            </a:r>
            <a:r>
              <a:rPr lang="en-US" sz="2000" b="1" dirty="0" err="1" smtClean="0">
                <a:solidFill>
                  <a:schemeClr val="bg1"/>
                </a:solidFill>
              </a:rPr>
              <a:t>Thornthwaite’s</a:t>
            </a:r>
            <a:r>
              <a:rPr lang="en-US" sz="2000" b="1" dirty="0" smtClean="0">
                <a:solidFill>
                  <a:schemeClr val="bg1"/>
                </a:solidFill>
              </a:rPr>
              <a:t> method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Effective Moisture Estimate = precipitation – potential evapotranspiration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Effective Moisture transformed into anomalies by subtracting the seasonal median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Effective Moisture Reconstruction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8" y="838200"/>
            <a:ext cx="600165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096000" y="23622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Summer Anomaly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1860-64 =   -51.00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1910-14 =   -48.94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1933-37 = -112.47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1952-56 =   -52.68 mm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096000" y="39624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Growing Season Anomaly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1860-64 = -141.87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1910-14 = -127.43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1933-37 = -181.83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1952-56 = -129.76 mm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8458200" y="762000"/>
            <a:ext cx="60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8458200" y="2362200"/>
            <a:ext cx="60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8458200" y="3962400"/>
            <a:ext cx="60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</a:t>
            </a:r>
          </a:p>
          <a:p>
            <a:pPr marL="0" indent="0" algn="r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</a:t>
            </a:r>
          </a:p>
          <a:p>
            <a:pPr marL="0" indent="0" algn="r"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096000" y="7620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Spring Anomaly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1860-64 =   -90.87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1910-14 =   -78.49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1933-37 =   -69.36 mm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1952-56 =   -77.08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1"/>
                </a:solidFill>
              </a:rPr>
              <a:t>Tree-Ring PDSI 1860s vs. 1930s</a:t>
            </a: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3"/>
          <p:cNvSpPr>
            <a:spLocks noGrp="1"/>
          </p:cNvSpPr>
          <p:nvPr>
            <p:ph idx="1"/>
          </p:nvPr>
        </p:nvSpPr>
        <p:spPr>
          <a:xfrm>
            <a:off x="838200" y="5410200"/>
            <a:ext cx="7467600" cy="1219200"/>
          </a:xfrm>
        </p:spPr>
        <p:txBody>
          <a:bodyPr/>
          <a:lstStyle/>
          <a:p>
            <a:r>
              <a:rPr lang="en-US" sz="2000" b="1" smtClean="0">
                <a:solidFill>
                  <a:schemeClr val="bg1"/>
                </a:solidFill>
              </a:rPr>
              <a:t>Study area on the edge of the two intense droughts </a:t>
            </a:r>
          </a:p>
          <a:p>
            <a:r>
              <a:rPr lang="en-US" sz="2000" b="1" smtClean="0">
                <a:solidFill>
                  <a:schemeClr val="bg1"/>
                </a:solidFill>
              </a:rPr>
              <a:t>Both droughts similar in magnitude but differ in coverage area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" y="106680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Acknowledgements: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NSF Doctoral Dissertation Research Improvement Grant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Dissertation Committee: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Dr. David Stahle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Dr. Malcolm Cleaveland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Dr. Cary Mock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Dr. Elliott West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Dr. Ed Cook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57200" y="4038600"/>
            <a:ext cx="358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E-Mail: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djburne@uark.edu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16000"/>
            <a:ext cx="45910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4038600" y="4419600"/>
            <a:ext cx="471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Dust Storm over Midland, TX, 20 February 1894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 Library of Congress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57200" y="4800600"/>
            <a:ext cx="609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Website: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www.djburnette.com/research/kansas/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422</Words>
  <Application>Microsoft Office PowerPoint</Application>
  <PresentationFormat>On-screen Show (4:3)</PresentationFormat>
  <Paragraphs>102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Historical Perspective on the Dust Bowl Drought in the Central United States Dr. Dorian J. Burnette, Department of Geosciences, University of Arkansas</vt:lpstr>
      <vt:lpstr>Precipitation Stations</vt:lpstr>
      <vt:lpstr>Assessing Precipitation Data Quality</vt:lpstr>
      <vt:lpstr>Raw vs. Adjusted Precipitation Totals</vt:lpstr>
      <vt:lpstr>Reconstructed Precipitation Totals for Kansas/Missouri</vt:lpstr>
      <vt:lpstr>Growing Season Temperatures</vt:lpstr>
      <vt:lpstr>Effective Moisture Reconstruction</vt:lpstr>
      <vt:lpstr>Tree-Ring PDSI 1860s vs. 1930s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Perspective on the Dust Bowl Drought in the Central United States</dc:title>
  <dc:creator>Dorian J. Burnette</dc:creator>
  <cp:lastModifiedBy>Dorian J. Burnette</cp:lastModifiedBy>
  <cp:revision>281</cp:revision>
  <dcterms:created xsi:type="dcterms:W3CDTF">2006-04-20T17:59:37Z</dcterms:created>
  <dcterms:modified xsi:type="dcterms:W3CDTF">2010-08-10T21:54:51Z</dcterms:modified>
</cp:coreProperties>
</file>