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tags/tag8.xml" ContentType="application/vnd.openxmlformats-officedocument.presentationml.tags+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tags/tag16.xml" ContentType="application/vnd.openxmlformats-officedocument.presentationml.tags+xml"/>
  <Override PartName="/ppt/notesSlides/notesSlide41.xml" ContentType="application/vnd.openxmlformats-officedocument.presentationml.notesSlide+xml"/>
  <Override PartName="/ppt/tags/tag27.xml" ContentType="application/vnd.openxmlformats-officedocument.presentationml.tags+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7.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s/slide55.xml" ContentType="application/vnd.openxmlformats-officedocument.presentationml.slide+xml"/>
  <Override PartName="/ppt/tags/tag5.xml" ContentType="application/vnd.openxmlformats-officedocument.presentationml.tags+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tags/tag35.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13.xml" ContentType="application/vnd.openxmlformats-officedocument.presentationml.tags+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tags/tag29.xml" ContentType="application/vnd.openxmlformats-officedocument.presentationml.tags+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Masters/slideMaster2.xml" ContentType="application/vnd.openxmlformats-officedocument.presentationml.slideMaster+xml"/>
  <Override PartName="/ppt/slides/slide57.xml" ContentType="application/vnd.openxmlformats-officedocument.presentationml.slide+xml"/>
  <Override PartName="/ppt/slideLayouts/slideLayout67.xml" ContentType="application/vnd.openxmlformats-officedocument.presentationml.slideLayout+xml"/>
  <Override PartName="/ppt/theme/theme4.xml" ContentType="application/vnd.openxmlformats-officedocument.theme+xml"/>
  <Override PartName="/ppt/slideLayouts/slideLayout109.xml" ContentType="application/vnd.openxmlformats-officedocument.presentationml.slideLayout+xml"/>
  <Override PartName="/ppt/tags/tag7.xml" ContentType="application/vnd.openxmlformats-officedocument.presentationml.tags+xml"/>
  <Override PartName="/ppt/notesSlides/notesSlide1.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26.xml" ContentType="application/vnd.openxmlformats-officedocument.presentationml.tags+xml"/>
  <Override PartName="/ppt/tags/tag15.xml" ContentType="application/vnd.openxmlformats-officedocument.presentationml.tags+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33.xml" ContentType="application/vnd.openxmlformats-officedocument.presentationml.tags+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tags/tag1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ags/tag28.xml" ContentType="application/vnd.openxmlformats-officedocument.presentationml.tags+xml"/>
  <Override PartName="/ppt/slides/slide40.xml" ContentType="application/vnd.openxmlformats-officedocument.presentationml.slide+xml"/>
  <Override PartName="/ppt/slideLayouts/slideLayout50.xml" ContentType="application/vnd.openxmlformats-officedocument.presentationml.slideLayout+xml"/>
  <Override PartName="/ppt/tags/tag17.xml" ContentType="application/vnd.openxmlformats-officedocument.presentationml.tags+xml"/>
  <Override PartName="/ppt/notesSlides/notesSlide42.xml" ContentType="application/vnd.openxmlformats-officedocument.presentationml.notesSlide+xml"/>
  <Override PartName="/ppt/slideMasters/slideMaster9.xml" ContentType="application/vnd.openxmlformats-officedocument.presentationml.slideMaster+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tags/tag31.xml" ContentType="application/vnd.openxmlformats-officedocument.presentationml.tags+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tags/tag36.xml" ContentType="application/vnd.openxmlformats-officedocument.presentationml.tags+xml"/>
  <Override PartName="/ppt/slideLayouts/slideLayout100.xml" ContentType="application/vnd.openxmlformats-officedocument.presentationml.slideLayout+xml"/>
  <Override PartName="/ppt/tags/tag14.xml" ContentType="application/vnd.openxmlformats-officedocument.presentationml.tags+xml"/>
  <Override PartName="/ppt/tags/tag25.xml" ContentType="application/vnd.openxmlformats-officedocument.presentationml.tags+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53.xml" ContentType="application/vnd.openxmlformats-officedocument.presentationml.slide+xml"/>
  <Default Extension="jpeg" ContentType="image/jpeg"/>
  <Override PartName="/ppt/tags/tag3.xml" ContentType="application/vnd.openxmlformats-officedocument.presentationml.tags+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73" r:id="rId2"/>
    <p:sldMasterId id="2147483696" r:id="rId3"/>
    <p:sldMasterId id="2147483715" r:id="rId4"/>
    <p:sldMasterId id="2147483734" r:id="rId5"/>
    <p:sldMasterId id="2147483753" r:id="rId6"/>
    <p:sldMasterId id="2147483772" r:id="rId7"/>
    <p:sldMasterId id="2147483791" r:id="rId8"/>
    <p:sldMasterId id="2147483795" r:id="rId9"/>
  </p:sldMasterIdLst>
  <p:notesMasterIdLst>
    <p:notesMasterId r:id="rId88"/>
  </p:notesMasterIdLst>
  <p:handoutMasterIdLst>
    <p:handoutMasterId r:id="rId89"/>
  </p:handoutMasterIdLst>
  <p:sldIdLst>
    <p:sldId id="448" r:id="rId10"/>
    <p:sldId id="513" r:id="rId11"/>
    <p:sldId id="477" r:id="rId12"/>
    <p:sldId id="500" r:id="rId13"/>
    <p:sldId id="501" r:id="rId14"/>
    <p:sldId id="503" r:id="rId15"/>
    <p:sldId id="481" r:id="rId16"/>
    <p:sldId id="537" r:id="rId17"/>
    <p:sldId id="536" r:id="rId18"/>
    <p:sldId id="449" r:id="rId19"/>
    <p:sldId id="450" r:id="rId20"/>
    <p:sldId id="491" r:id="rId21"/>
    <p:sldId id="492" r:id="rId22"/>
    <p:sldId id="275" r:id="rId23"/>
    <p:sldId id="276" r:id="rId24"/>
    <p:sldId id="282" r:id="rId25"/>
    <p:sldId id="488" r:id="rId26"/>
    <p:sldId id="489" r:id="rId27"/>
    <p:sldId id="274" r:id="rId28"/>
    <p:sldId id="349" r:id="rId29"/>
    <p:sldId id="350" r:id="rId30"/>
    <p:sldId id="490" r:id="rId31"/>
    <p:sldId id="268" r:id="rId32"/>
    <p:sldId id="505" r:id="rId33"/>
    <p:sldId id="506" r:id="rId34"/>
    <p:sldId id="507" r:id="rId35"/>
    <p:sldId id="508" r:id="rId36"/>
    <p:sldId id="509" r:id="rId37"/>
    <p:sldId id="510" r:id="rId38"/>
    <p:sldId id="267" r:id="rId39"/>
    <p:sldId id="271" r:id="rId40"/>
    <p:sldId id="354" r:id="rId41"/>
    <p:sldId id="482" r:id="rId42"/>
    <p:sldId id="357" r:id="rId43"/>
    <p:sldId id="297" r:id="rId44"/>
    <p:sldId id="462" r:id="rId45"/>
    <p:sldId id="440" r:id="rId46"/>
    <p:sldId id="292" r:id="rId47"/>
    <p:sldId id="339" r:id="rId48"/>
    <p:sldId id="341" r:id="rId49"/>
    <p:sldId id="514" r:id="rId50"/>
    <p:sldId id="527" r:id="rId51"/>
    <p:sldId id="528" r:id="rId52"/>
    <p:sldId id="529" r:id="rId53"/>
    <p:sldId id="494" r:id="rId54"/>
    <p:sldId id="495" r:id="rId55"/>
    <p:sldId id="512" r:id="rId56"/>
    <p:sldId id="515" r:id="rId57"/>
    <p:sldId id="530" r:id="rId58"/>
    <p:sldId id="531" r:id="rId59"/>
    <p:sldId id="532" r:id="rId60"/>
    <p:sldId id="533" r:id="rId61"/>
    <p:sldId id="534" r:id="rId62"/>
    <p:sldId id="535" r:id="rId63"/>
    <p:sldId id="526" r:id="rId64"/>
    <p:sldId id="525" r:id="rId65"/>
    <p:sldId id="483" r:id="rId66"/>
    <p:sldId id="479" r:id="rId67"/>
    <p:sldId id="516" r:id="rId68"/>
    <p:sldId id="452" r:id="rId69"/>
    <p:sldId id="460" r:id="rId70"/>
    <p:sldId id="461" r:id="rId71"/>
    <p:sldId id="486" r:id="rId72"/>
    <p:sldId id="487" r:id="rId73"/>
    <p:sldId id="478" r:id="rId74"/>
    <p:sldId id="498" r:id="rId75"/>
    <p:sldId id="499" r:id="rId76"/>
    <p:sldId id="502" r:id="rId77"/>
    <p:sldId id="493" r:id="rId78"/>
    <p:sldId id="496" r:id="rId79"/>
    <p:sldId id="485" r:id="rId80"/>
    <p:sldId id="517" r:id="rId81"/>
    <p:sldId id="518" r:id="rId82"/>
    <p:sldId id="519" r:id="rId83"/>
    <p:sldId id="521" r:id="rId84"/>
    <p:sldId id="522" r:id="rId85"/>
    <p:sldId id="523" r:id="rId86"/>
    <p:sldId id="504" r:id="rId87"/>
  </p:sldIdLst>
  <p:sldSz cx="9144000" cy="6858000" type="screen4x3"/>
  <p:notesSz cx="6858000" cy="9144000"/>
  <p:custDataLst>
    <p:tags r:id="rId90"/>
  </p:custDataLst>
  <p:defaultTextStyle>
    <a:defPPr>
      <a:defRPr lang="en-US"/>
    </a:defPPr>
    <a:lvl1pPr algn="l" rtl="0" fontAlgn="base">
      <a:spcBef>
        <a:spcPct val="0"/>
      </a:spcBef>
      <a:spcAft>
        <a:spcPct val="0"/>
      </a:spcAft>
      <a:defRPr sz="2400" kern="1200">
        <a:solidFill>
          <a:schemeClr val="accent2"/>
        </a:solidFill>
        <a:latin typeface="Myriad Pro"/>
        <a:ea typeface="+mn-ea"/>
        <a:cs typeface="+mn-cs"/>
      </a:defRPr>
    </a:lvl1pPr>
    <a:lvl2pPr marL="457200" algn="l" rtl="0" fontAlgn="base">
      <a:spcBef>
        <a:spcPct val="0"/>
      </a:spcBef>
      <a:spcAft>
        <a:spcPct val="0"/>
      </a:spcAft>
      <a:defRPr sz="2400" kern="1200">
        <a:solidFill>
          <a:schemeClr val="accent2"/>
        </a:solidFill>
        <a:latin typeface="Myriad Pro"/>
        <a:ea typeface="+mn-ea"/>
        <a:cs typeface="+mn-cs"/>
      </a:defRPr>
    </a:lvl2pPr>
    <a:lvl3pPr marL="914400" algn="l" rtl="0" fontAlgn="base">
      <a:spcBef>
        <a:spcPct val="0"/>
      </a:spcBef>
      <a:spcAft>
        <a:spcPct val="0"/>
      </a:spcAft>
      <a:defRPr sz="2400" kern="1200">
        <a:solidFill>
          <a:schemeClr val="accent2"/>
        </a:solidFill>
        <a:latin typeface="Myriad Pro"/>
        <a:ea typeface="+mn-ea"/>
        <a:cs typeface="+mn-cs"/>
      </a:defRPr>
    </a:lvl3pPr>
    <a:lvl4pPr marL="1371600" algn="l" rtl="0" fontAlgn="base">
      <a:spcBef>
        <a:spcPct val="0"/>
      </a:spcBef>
      <a:spcAft>
        <a:spcPct val="0"/>
      </a:spcAft>
      <a:defRPr sz="2400" kern="1200">
        <a:solidFill>
          <a:schemeClr val="accent2"/>
        </a:solidFill>
        <a:latin typeface="Myriad Pro"/>
        <a:ea typeface="+mn-ea"/>
        <a:cs typeface="+mn-cs"/>
      </a:defRPr>
    </a:lvl4pPr>
    <a:lvl5pPr marL="1828800" algn="l" rtl="0" fontAlgn="base">
      <a:spcBef>
        <a:spcPct val="0"/>
      </a:spcBef>
      <a:spcAft>
        <a:spcPct val="0"/>
      </a:spcAft>
      <a:defRPr sz="2400" kern="1200">
        <a:solidFill>
          <a:schemeClr val="accent2"/>
        </a:solidFill>
        <a:latin typeface="Myriad Pro"/>
        <a:ea typeface="+mn-ea"/>
        <a:cs typeface="+mn-cs"/>
      </a:defRPr>
    </a:lvl5pPr>
    <a:lvl6pPr marL="2286000" algn="l" defTabSz="914400" rtl="0" eaLnBrk="1" latinLnBrk="0" hangingPunct="1">
      <a:defRPr sz="2400" kern="1200">
        <a:solidFill>
          <a:schemeClr val="accent2"/>
        </a:solidFill>
        <a:latin typeface="Myriad Pro"/>
        <a:ea typeface="+mn-ea"/>
        <a:cs typeface="+mn-cs"/>
      </a:defRPr>
    </a:lvl6pPr>
    <a:lvl7pPr marL="2743200" algn="l" defTabSz="914400" rtl="0" eaLnBrk="1" latinLnBrk="0" hangingPunct="1">
      <a:defRPr sz="2400" kern="1200">
        <a:solidFill>
          <a:schemeClr val="accent2"/>
        </a:solidFill>
        <a:latin typeface="Myriad Pro"/>
        <a:ea typeface="+mn-ea"/>
        <a:cs typeface="+mn-cs"/>
      </a:defRPr>
    </a:lvl7pPr>
    <a:lvl8pPr marL="3200400" algn="l" defTabSz="914400" rtl="0" eaLnBrk="1" latinLnBrk="0" hangingPunct="1">
      <a:defRPr sz="2400" kern="1200">
        <a:solidFill>
          <a:schemeClr val="accent2"/>
        </a:solidFill>
        <a:latin typeface="Myriad Pro"/>
        <a:ea typeface="+mn-ea"/>
        <a:cs typeface="+mn-cs"/>
      </a:defRPr>
    </a:lvl8pPr>
    <a:lvl9pPr marL="3657600" algn="l" defTabSz="914400" rtl="0" eaLnBrk="1" latinLnBrk="0" hangingPunct="1">
      <a:defRPr sz="2400" kern="1200">
        <a:solidFill>
          <a:schemeClr val="accent2"/>
        </a:solidFill>
        <a:latin typeface="Myriad Pro"/>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FFCC"/>
    <a:srgbClr val="0033CC"/>
    <a:srgbClr val="0000FF"/>
    <a:srgbClr val="000066"/>
    <a:srgbClr val="FF9900"/>
    <a:srgbClr val="FFFF99"/>
    <a:srgbClr val="FFAF5F"/>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4786" autoAdjust="0"/>
    <p:restoredTop sz="95099" autoAdjust="0"/>
  </p:normalViewPr>
  <p:slideViewPr>
    <p:cSldViewPr>
      <p:cViewPr varScale="1">
        <p:scale>
          <a:sx n="83" d="100"/>
          <a:sy n="83" d="100"/>
        </p:scale>
        <p:origin x="-137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6732"/>
    </p:cViewPr>
  </p:sorterViewPr>
  <p:gridSpacing cx="58989913" cy="58989913"/>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tags" Target="tags/tag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Donb\Documents\122409_KOKC_ob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scatterChart>
        <c:scatterStyle val="lineMarker"/>
        <c:ser>
          <c:idx val="0"/>
          <c:order val="0"/>
          <c:tx>
            <c:strRef>
              <c:f>Sheet1!$B$1</c:f>
              <c:strCache>
                <c:ptCount val="1"/>
                <c:pt idx="0">
                  <c:v>Snow Fall (in)</c:v>
                </c:pt>
              </c:strCache>
            </c:strRef>
          </c:tx>
          <c:spPr>
            <a:ln>
              <a:solidFill>
                <a:schemeClr val="bg1"/>
              </a:solidFill>
            </a:ln>
          </c:spPr>
          <c:marker>
            <c:spPr>
              <a:solidFill>
                <a:schemeClr val="bg1"/>
              </a:solidFill>
            </c:spPr>
          </c:marker>
          <c:xVal>
            <c:numRef>
              <c:f>Sheet1!$A$2:$A$17</c:f>
              <c:numCache>
                <c:formatCode>0</c:formatCode>
                <c:ptCount val="16"/>
                <c:pt idx="0">
                  <c:v>6</c:v>
                </c:pt>
                <c:pt idx="1">
                  <c:v>7</c:v>
                </c:pt>
                <c:pt idx="2">
                  <c:v>8</c:v>
                </c:pt>
                <c:pt idx="3">
                  <c:v>9</c:v>
                </c:pt>
                <c:pt idx="4">
                  <c:v>10</c:v>
                </c:pt>
                <c:pt idx="5">
                  <c:v>11</c:v>
                </c:pt>
                <c:pt idx="6">
                  <c:v>12</c:v>
                </c:pt>
                <c:pt idx="7">
                  <c:v>13</c:v>
                </c:pt>
                <c:pt idx="8">
                  <c:v>14</c:v>
                </c:pt>
                <c:pt idx="9">
                  <c:v>15</c:v>
                </c:pt>
                <c:pt idx="10">
                  <c:v>16</c:v>
                </c:pt>
                <c:pt idx="11">
                  <c:v>17</c:v>
                </c:pt>
                <c:pt idx="12">
                  <c:v>18</c:v>
                </c:pt>
                <c:pt idx="13">
                  <c:v>19</c:v>
                </c:pt>
                <c:pt idx="14">
                  <c:v>20</c:v>
                </c:pt>
                <c:pt idx="15">
                  <c:v>21</c:v>
                </c:pt>
              </c:numCache>
            </c:numRef>
          </c:xVal>
          <c:yVal>
            <c:numRef>
              <c:f>Sheet1!$B$2:$B$17</c:f>
              <c:numCache>
                <c:formatCode>0</c:formatCode>
                <c:ptCount val="16"/>
                <c:pt idx="0">
                  <c:v>0</c:v>
                </c:pt>
                <c:pt idx="1">
                  <c:v>0</c:v>
                </c:pt>
                <c:pt idx="2">
                  <c:v>0</c:v>
                </c:pt>
                <c:pt idx="3">
                  <c:v>0</c:v>
                </c:pt>
                <c:pt idx="4">
                  <c:v>0</c:v>
                </c:pt>
                <c:pt idx="5">
                  <c:v>0</c:v>
                </c:pt>
                <c:pt idx="6">
                  <c:v>1</c:v>
                </c:pt>
                <c:pt idx="7">
                  <c:v>2</c:v>
                </c:pt>
                <c:pt idx="8">
                  <c:v>3</c:v>
                </c:pt>
                <c:pt idx="9">
                  <c:v>2</c:v>
                </c:pt>
                <c:pt idx="10">
                  <c:v>2</c:v>
                </c:pt>
                <c:pt idx="11">
                  <c:v>1</c:v>
                </c:pt>
                <c:pt idx="12">
                  <c:v>1</c:v>
                </c:pt>
                <c:pt idx="13">
                  <c:v>1</c:v>
                </c:pt>
                <c:pt idx="14">
                  <c:v>1</c:v>
                </c:pt>
                <c:pt idx="15">
                  <c:v>0</c:v>
                </c:pt>
              </c:numCache>
            </c:numRef>
          </c:yVal>
        </c:ser>
        <c:ser>
          <c:idx val="1"/>
          <c:order val="1"/>
          <c:tx>
            <c:strRef>
              <c:f>Sheet1!$C$1</c:f>
              <c:strCache>
                <c:ptCount val="1"/>
                <c:pt idx="0">
                  <c:v>Accum Snow (in)</c:v>
                </c:pt>
              </c:strCache>
            </c:strRef>
          </c:tx>
          <c:spPr>
            <a:ln>
              <a:solidFill>
                <a:schemeClr val="tx2">
                  <a:lumMod val="50000"/>
                </a:schemeClr>
              </a:solidFill>
            </a:ln>
          </c:spPr>
          <c:marker>
            <c:spPr>
              <a:solidFill>
                <a:schemeClr val="tx2">
                  <a:lumMod val="50000"/>
                </a:schemeClr>
              </a:solidFill>
              <a:ln>
                <a:solidFill>
                  <a:schemeClr val="tx2">
                    <a:lumMod val="50000"/>
                  </a:schemeClr>
                </a:solidFill>
              </a:ln>
            </c:spPr>
          </c:marker>
          <c:xVal>
            <c:numRef>
              <c:f>Sheet1!$A$2:$A$17</c:f>
              <c:numCache>
                <c:formatCode>0</c:formatCode>
                <c:ptCount val="16"/>
                <c:pt idx="0">
                  <c:v>6</c:v>
                </c:pt>
                <c:pt idx="1">
                  <c:v>7</c:v>
                </c:pt>
                <c:pt idx="2">
                  <c:v>8</c:v>
                </c:pt>
                <c:pt idx="3">
                  <c:v>9</c:v>
                </c:pt>
                <c:pt idx="4">
                  <c:v>10</c:v>
                </c:pt>
                <c:pt idx="5">
                  <c:v>11</c:v>
                </c:pt>
                <c:pt idx="6">
                  <c:v>12</c:v>
                </c:pt>
                <c:pt idx="7">
                  <c:v>13</c:v>
                </c:pt>
                <c:pt idx="8">
                  <c:v>14</c:v>
                </c:pt>
                <c:pt idx="9">
                  <c:v>15</c:v>
                </c:pt>
                <c:pt idx="10">
                  <c:v>16</c:v>
                </c:pt>
                <c:pt idx="11">
                  <c:v>17</c:v>
                </c:pt>
                <c:pt idx="12">
                  <c:v>18</c:v>
                </c:pt>
                <c:pt idx="13">
                  <c:v>19</c:v>
                </c:pt>
                <c:pt idx="14">
                  <c:v>20</c:v>
                </c:pt>
                <c:pt idx="15">
                  <c:v>21</c:v>
                </c:pt>
              </c:numCache>
            </c:numRef>
          </c:xVal>
          <c:yVal>
            <c:numRef>
              <c:f>Sheet1!$C$2:$C$17</c:f>
              <c:numCache>
                <c:formatCode>0</c:formatCode>
                <c:ptCount val="16"/>
                <c:pt idx="0">
                  <c:v>0</c:v>
                </c:pt>
                <c:pt idx="1">
                  <c:v>0</c:v>
                </c:pt>
                <c:pt idx="2">
                  <c:v>0</c:v>
                </c:pt>
                <c:pt idx="3">
                  <c:v>0</c:v>
                </c:pt>
                <c:pt idx="4">
                  <c:v>0</c:v>
                </c:pt>
                <c:pt idx="5">
                  <c:v>0</c:v>
                </c:pt>
                <c:pt idx="6">
                  <c:v>1</c:v>
                </c:pt>
                <c:pt idx="7">
                  <c:v>3</c:v>
                </c:pt>
                <c:pt idx="8">
                  <c:v>6</c:v>
                </c:pt>
                <c:pt idx="9">
                  <c:v>8</c:v>
                </c:pt>
                <c:pt idx="10">
                  <c:v>10</c:v>
                </c:pt>
                <c:pt idx="11">
                  <c:v>11</c:v>
                </c:pt>
                <c:pt idx="12">
                  <c:v>12</c:v>
                </c:pt>
                <c:pt idx="13">
                  <c:v>13</c:v>
                </c:pt>
                <c:pt idx="14">
                  <c:v>14</c:v>
                </c:pt>
                <c:pt idx="15">
                  <c:v>14</c:v>
                </c:pt>
              </c:numCache>
            </c:numRef>
          </c:yVal>
        </c:ser>
        <c:ser>
          <c:idx val="2"/>
          <c:order val="2"/>
          <c:tx>
            <c:strRef>
              <c:f>Sheet1!$E$1</c:f>
              <c:strCache>
                <c:ptCount val="1"/>
                <c:pt idx="0">
                  <c:v>Pk Wnd (kt)</c:v>
                </c:pt>
              </c:strCache>
            </c:strRef>
          </c:tx>
          <c:xVal>
            <c:numRef>
              <c:f>Sheet1!$A$2:$A$17</c:f>
              <c:numCache>
                <c:formatCode>0</c:formatCode>
                <c:ptCount val="16"/>
                <c:pt idx="0">
                  <c:v>6</c:v>
                </c:pt>
                <c:pt idx="1">
                  <c:v>7</c:v>
                </c:pt>
                <c:pt idx="2">
                  <c:v>8</c:v>
                </c:pt>
                <c:pt idx="3">
                  <c:v>9</c:v>
                </c:pt>
                <c:pt idx="4">
                  <c:v>10</c:v>
                </c:pt>
                <c:pt idx="5">
                  <c:v>11</c:v>
                </c:pt>
                <c:pt idx="6">
                  <c:v>12</c:v>
                </c:pt>
                <c:pt idx="7">
                  <c:v>13</c:v>
                </c:pt>
                <c:pt idx="8">
                  <c:v>14</c:v>
                </c:pt>
                <c:pt idx="9">
                  <c:v>15</c:v>
                </c:pt>
                <c:pt idx="10">
                  <c:v>16</c:v>
                </c:pt>
                <c:pt idx="11">
                  <c:v>17</c:v>
                </c:pt>
                <c:pt idx="12">
                  <c:v>18</c:v>
                </c:pt>
                <c:pt idx="13">
                  <c:v>19</c:v>
                </c:pt>
                <c:pt idx="14">
                  <c:v>20</c:v>
                </c:pt>
                <c:pt idx="15">
                  <c:v>21</c:v>
                </c:pt>
              </c:numCache>
            </c:numRef>
          </c:xVal>
          <c:yVal>
            <c:numRef>
              <c:f>Sheet1!$E$2:$E$17</c:f>
              <c:numCache>
                <c:formatCode>0</c:formatCode>
                <c:ptCount val="16"/>
                <c:pt idx="0">
                  <c:v>40</c:v>
                </c:pt>
                <c:pt idx="1">
                  <c:v>41</c:v>
                </c:pt>
                <c:pt idx="2">
                  <c:v>38</c:v>
                </c:pt>
                <c:pt idx="3">
                  <c:v>47</c:v>
                </c:pt>
                <c:pt idx="4">
                  <c:v>44</c:v>
                </c:pt>
                <c:pt idx="5">
                  <c:v>48</c:v>
                </c:pt>
                <c:pt idx="6">
                  <c:v>51</c:v>
                </c:pt>
                <c:pt idx="7">
                  <c:v>52</c:v>
                </c:pt>
                <c:pt idx="8">
                  <c:v>54</c:v>
                </c:pt>
                <c:pt idx="9">
                  <c:v>47</c:v>
                </c:pt>
                <c:pt idx="10">
                  <c:v>44</c:v>
                </c:pt>
                <c:pt idx="11">
                  <c:v>43</c:v>
                </c:pt>
                <c:pt idx="12">
                  <c:v>44</c:v>
                </c:pt>
                <c:pt idx="13">
                  <c:v>45</c:v>
                </c:pt>
                <c:pt idx="14">
                  <c:v>46</c:v>
                </c:pt>
                <c:pt idx="15">
                  <c:v>42</c:v>
                </c:pt>
              </c:numCache>
            </c:numRef>
          </c:yVal>
        </c:ser>
        <c:ser>
          <c:idx val="3"/>
          <c:order val="3"/>
          <c:tx>
            <c:strRef>
              <c:f>Sheet1!$F$1</c:f>
              <c:strCache>
                <c:ptCount val="1"/>
                <c:pt idx="0">
                  <c:v>Temp (F)</c:v>
                </c:pt>
              </c:strCache>
            </c:strRef>
          </c:tx>
          <c:xVal>
            <c:numRef>
              <c:f>Sheet1!$A$2:$A$17</c:f>
              <c:numCache>
                <c:formatCode>0</c:formatCode>
                <c:ptCount val="16"/>
                <c:pt idx="0">
                  <c:v>6</c:v>
                </c:pt>
                <c:pt idx="1">
                  <c:v>7</c:v>
                </c:pt>
                <c:pt idx="2">
                  <c:v>8</c:v>
                </c:pt>
                <c:pt idx="3">
                  <c:v>9</c:v>
                </c:pt>
                <c:pt idx="4">
                  <c:v>10</c:v>
                </c:pt>
                <c:pt idx="5">
                  <c:v>11</c:v>
                </c:pt>
                <c:pt idx="6">
                  <c:v>12</c:v>
                </c:pt>
                <c:pt idx="7">
                  <c:v>13</c:v>
                </c:pt>
                <c:pt idx="8">
                  <c:v>14</c:v>
                </c:pt>
                <c:pt idx="9">
                  <c:v>15</c:v>
                </c:pt>
                <c:pt idx="10">
                  <c:v>16</c:v>
                </c:pt>
                <c:pt idx="11">
                  <c:v>17</c:v>
                </c:pt>
                <c:pt idx="12">
                  <c:v>18</c:v>
                </c:pt>
                <c:pt idx="13">
                  <c:v>19</c:v>
                </c:pt>
                <c:pt idx="14">
                  <c:v>20</c:v>
                </c:pt>
                <c:pt idx="15">
                  <c:v>21</c:v>
                </c:pt>
              </c:numCache>
            </c:numRef>
          </c:xVal>
          <c:yVal>
            <c:numRef>
              <c:f>Sheet1!$F$2:$F$17</c:f>
              <c:numCache>
                <c:formatCode>General</c:formatCode>
                <c:ptCount val="16"/>
                <c:pt idx="0">
                  <c:v>34</c:v>
                </c:pt>
                <c:pt idx="1">
                  <c:v>33</c:v>
                </c:pt>
                <c:pt idx="2">
                  <c:v>32</c:v>
                </c:pt>
                <c:pt idx="3">
                  <c:v>31</c:v>
                </c:pt>
                <c:pt idx="4">
                  <c:v>28</c:v>
                </c:pt>
                <c:pt idx="5">
                  <c:v>26</c:v>
                </c:pt>
                <c:pt idx="6" formatCode="0">
                  <c:v>23</c:v>
                </c:pt>
                <c:pt idx="7" formatCode="0">
                  <c:v>23</c:v>
                </c:pt>
                <c:pt idx="8" formatCode="0">
                  <c:v>23</c:v>
                </c:pt>
                <c:pt idx="9" formatCode="0">
                  <c:v>23</c:v>
                </c:pt>
                <c:pt idx="10" formatCode="0">
                  <c:v>24</c:v>
                </c:pt>
                <c:pt idx="11" formatCode="0">
                  <c:v>24</c:v>
                </c:pt>
                <c:pt idx="12" formatCode="0">
                  <c:v>23</c:v>
                </c:pt>
                <c:pt idx="13" formatCode="0">
                  <c:v>23</c:v>
                </c:pt>
                <c:pt idx="14" formatCode="0">
                  <c:v>23</c:v>
                </c:pt>
                <c:pt idx="15" formatCode="0">
                  <c:v>22</c:v>
                </c:pt>
              </c:numCache>
            </c:numRef>
          </c:yVal>
        </c:ser>
        <c:axId val="82821504"/>
        <c:axId val="82823424"/>
      </c:scatterChart>
      <c:valAx>
        <c:axId val="82821504"/>
        <c:scaling>
          <c:orientation val="minMax"/>
          <c:max val="21"/>
          <c:min val="6"/>
        </c:scaling>
        <c:axPos val="b"/>
        <c:majorGridlines/>
        <c:minorGridlines/>
        <c:title>
          <c:tx>
            <c:rich>
              <a:bodyPr/>
              <a:lstStyle/>
              <a:p>
                <a:pPr>
                  <a:defRPr/>
                </a:pPr>
                <a:r>
                  <a:rPr lang="en-US" sz="1400" baseline="0"/>
                  <a:t>Time (CST)</a:t>
                </a:r>
              </a:p>
            </c:rich>
          </c:tx>
        </c:title>
        <c:numFmt formatCode="0" sourceLinked="1"/>
        <c:tickLblPos val="nextTo"/>
        <c:txPr>
          <a:bodyPr/>
          <a:lstStyle/>
          <a:p>
            <a:pPr>
              <a:defRPr sz="1200" baseline="0"/>
            </a:pPr>
            <a:endParaRPr lang="en-US"/>
          </a:p>
        </c:txPr>
        <c:crossAx val="82823424"/>
        <c:crosses val="autoZero"/>
        <c:crossBetween val="midCat"/>
        <c:majorUnit val="1"/>
        <c:minorUnit val="1"/>
      </c:valAx>
      <c:valAx>
        <c:axId val="82823424"/>
        <c:scaling>
          <c:orientation val="minMax"/>
          <c:max val="54"/>
          <c:min val="0"/>
        </c:scaling>
        <c:axPos val="l"/>
        <c:majorGridlines/>
        <c:minorGridlines/>
        <c:numFmt formatCode="0" sourceLinked="1"/>
        <c:minorTickMark val="in"/>
        <c:tickLblPos val="nextTo"/>
        <c:txPr>
          <a:bodyPr/>
          <a:lstStyle/>
          <a:p>
            <a:pPr>
              <a:defRPr sz="1150" baseline="0"/>
            </a:pPr>
            <a:endParaRPr lang="en-US"/>
          </a:p>
        </c:txPr>
        <c:crossAx val="82821504"/>
        <c:crosses val="autoZero"/>
        <c:crossBetween val="midCat"/>
        <c:majorUnit val="10"/>
        <c:minorUnit val="2"/>
      </c:valAx>
      <c:spPr>
        <a:noFill/>
        <a:ln w="25400">
          <a:noFill/>
        </a:ln>
      </c:spPr>
    </c:plotArea>
    <c:legend>
      <c:legendPos val="r"/>
      <c:txPr>
        <a:bodyPr/>
        <a:lstStyle/>
        <a:p>
          <a:pPr>
            <a:defRPr sz="1300" baseline="0"/>
          </a:pPr>
          <a:endParaRPr lang="en-US"/>
        </a:p>
      </c:txPr>
    </c:legend>
    <c:plotVisOnly val="1"/>
  </c:chart>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png"/></Relationships>
</file>

<file path=ppt/drawings/drawing1.xml><?xml version="1.0" encoding="utf-8"?>
<c:userShapes xmlns:c="http://schemas.openxmlformats.org/drawingml/2006/chart">
  <cdr:relSizeAnchor xmlns:cdr="http://schemas.openxmlformats.org/drawingml/2006/chartDrawing">
    <cdr:from>
      <cdr:x>0.04394</cdr:x>
      <cdr:y>0.59631</cdr:y>
    </cdr:from>
    <cdr:to>
      <cdr:x>0.80516</cdr:x>
      <cdr:y>0.63061</cdr:y>
    </cdr:to>
    <cdr:sp macro="" textlink="">
      <cdr:nvSpPr>
        <cdr:cNvPr id="2" name="TextBox 1"/>
        <cdr:cNvSpPr txBox="1"/>
      </cdr:nvSpPr>
      <cdr:spPr>
        <a:xfrm xmlns:a="http://schemas.openxmlformats.org/drawingml/2006/main">
          <a:off x="381000" y="3743739"/>
          <a:ext cx="6601239" cy="2153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0.04011</cdr:x>
      <cdr:y>0.58311</cdr:y>
    </cdr:from>
    <cdr:to>
      <cdr:x>0.06495</cdr:x>
      <cdr:y>0.61082</cdr:y>
    </cdr:to>
    <cdr:sp macro="" textlink="">
      <cdr:nvSpPr>
        <cdr:cNvPr id="3" name="TextBox 2"/>
        <cdr:cNvSpPr txBox="1"/>
      </cdr:nvSpPr>
      <cdr:spPr>
        <a:xfrm xmlns:a="http://schemas.openxmlformats.org/drawingml/2006/main">
          <a:off x="347870" y="3660913"/>
          <a:ext cx="215348" cy="1739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0.03438</cdr:x>
      <cdr:y>0.59499</cdr:y>
    </cdr:from>
    <cdr:to>
      <cdr:x>0.8042</cdr:x>
      <cdr:y>0.62929</cdr:y>
    </cdr:to>
    <cdr:sp macro="" textlink="">
      <cdr:nvSpPr>
        <cdr:cNvPr id="4" name="TextBox 3"/>
        <cdr:cNvSpPr txBox="1"/>
      </cdr:nvSpPr>
      <cdr:spPr>
        <a:xfrm xmlns:a="http://schemas.openxmlformats.org/drawingml/2006/main">
          <a:off x="298174" y="3735456"/>
          <a:ext cx="6675783" cy="2153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t> R-           R-          ZR-       ZR-        IP-         IP</a:t>
          </a:r>
          <a:r>
            <a:rPr lang="en-US" sz="1100" baseline="0"/>
            <a:t>           S+         S+         S+          S+         S+          S+         S            S-           BS</a:t>
          </a:r>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5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bg1"/>
                </a:solidFill>
              </a:defRPr>
            </a:lvl1pPr>
          </a:lstStyle>
          <a:p>
            <a:pPr>
              <a:defRPr/>
            </a:pPr>
            <a:endParaRPr lang="en-US"/>
          </a:p>
        </p:txBody>
      </p:sp>
      <p:sp>
        <p:nvSpPr>
          <p:cNvPr id="166502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pPr>
              <a:defRPr/>
            </a:pPr>
            <a:fld id="{6CE5ECE4-9FDB-4C9B-8C04-CDB74F018881}" type="datetimeFigureOut">
              <a:rPr lang="en-US"/>
              <a:pPr>
                <a:defRPr/>
              </a:pPr>
              <a:t>8/11/2010</a:t>
            </a:fld>
            <a:endParaRPr lang="en-US"/>
          </a:p>
        </p:txBody>
      </p:sp>
      <p:sp>
        <p:nvSpPr>
          <p:cNvPr id="166502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bg1"/>
                </a:solidFill>
              </a:defRPr>
            </a:lvl1pPr>
          </a:lstStyle>
          <a:p>
            <a:pPr>
              <a:defRPr/>
            </a:pPr>
            <a:endParaRPr lang="en-US"/>
          </a:p>
        </p:txBody>
      </p:sp>
      <p:sp>
        <p:nvSpPr>
          <p:cNvPr id="166502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bg1"/>
                </a:solidFill>
              </a:defRPr>
            </a:lvl1pPr>
          </a:lstStyle>
          <a:p>
            <a:pPr>
              <a:defRPr/>
            </a:pPr>
            <a:fld id="{E68C5A4F-7C49-4D84-8DB8-4916776893D2}"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200">
                <a:solidFill>
                  <a:schemeClr val="tx1"/>
                </a:solidFill>
                <a:effectLst/>
                <a:latin typeface="Times New Roman" pitchFamily="18" charset="0"/>
              </a:defRPr>
            </a:lvl1pPr>
          </a:lstStyle>
          <a:p>
            <a:pPr>
              <a:defRPr/>
            </a:pPr>
            <a:endParaRPr lang="en-US"/>
          </a:p>
        </p:txBody>
      </p:sp>
      <p:sp>
        <p:nvSpPr>
          <p:cNvPr id="491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FontTx/>
              <a:buNone/>
              <a:defRPr sz="1200">
                <a:solidFill>
                  <a:schemeClr val="tx1"/>
                </a:solidFill>
                <a:effectLst/>
                <a:latin typeface="Times New Roman" pitchFamily="18" charset="0"/>
              </a:defRPr>
            </a:lvl1pPr>
          </a:lstStyle>
          <a:p>
            <a:pPr>
              <a:defRPr/>
            </a:pPr>
            <a:endParaRPr lang="en-US"/>
          </a:p>
        </p:txBody>
      </p:sp>
      <p:sp>
        <p:nvSpPr>
          <p:cNvPr id="161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FontTx/>
              <a:buNone/>
              <a:defRPr sz="1200">
                <a:solidFill>
                  <a:schemeClr val="tx1"/>
                </a:solidFill>
                <a:effectLst/>
                <a:latin typeface="Times New Roman" pitchFamily="18" charset="0"/>
              </a:defRPr>
            </a:lvl1pPr>
          </a:lstStyle>
          <a:p>
            <a:pPr>
              <a:defRPr/>
            </a:pPr>
            <a:endParaRPr lang="en-US"/>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solidFill>
                  <a:schemeClr val="tx1"/>
                </a:solidFill>
                <a:effectLst/>
                <a:latin typeface="Times New Roman" pitchFamily="18" charset="0"/>
              </a:defRPr>
            </a:lvl1pPr>
          </a:lstStyle>
          <a:p>
            <a:pPr>
              <a:defRPr/>
            </a:pPr>
            <a:fld id="{C0545308-47A7-4F8A-AAE7-6CF64787CE0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p>
            <a:fld id="{3F4838B7-4F43-44BB-AEA8-B7800F1D4C7A}" type="slidenum">
              <a:rPr lang="en-US" smtClean="0"/>
              <a:pPr/>
              <a:t>1</a:t>
            </a:fld>
            <a:endParaRPr lang="en-US" smtClean="0"/>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2273" name="Rectangle 7"/>
          <p:cNvSpPr>
            <a:spLocks noGrp="1" noChangeArrowheads="1"/>
          </p:cNvSpPr>
          <p:nvPr>
            <p:ph type="sldNum" sz="quarter" idx="5"/>
          </p:nvPr>
        </p:nvSpPr>
        <p:spPr>
          <a:noFill/>
        </p:spPr>
        <p:txBody>
          <a:bodyPr/>
          <a:lstStyle/>
          <a:p>
            <a:fld id="{41E50402-200B-49F9-80B8-0D2038093B40}" type="slidenum">
              <a:rPr lang="en-US" smtClean="0"/>
              <a:pPr/>
              <a:t>11</a:t>
            </a:fld>
            <a:endParaRPr lang="en-US" smtClean="0"/>
          </a:p>
        </p:txBody>
      </p:sp>
      <p:sp>
        <p:nvSpPr>
          <p:cNvPr id="1462274" name="Rectangle 2"/>
          <p:cNvSpPr>
            <a:spLocks noGrp="1" noRot="1" noChangeAspect="1" noChangeArrowheads="1" noTextEdit="1"/>
          </p:cNvSpPr>
          <p:nvPr>
            <p:ph type="sldImg"/>
          </p:nvPr>
        </p:nvSpPr>
        <p:spPr>
          <a:ln/>
        </p:spPr>
      </p:sp>
      <p:sp>
        <p:nvSpPr>
          <p:cNvPr id="146227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1" name="Slide Image Placeholder 1"/>
          <p:cNvSpPr>
            <a:spLocks noGrp="1" noRot="1" noChangeAspect="1"/>
          </p:cNvSpPr>
          <p:nvPr>
            <p:ph type="sldImg"/>
          </p:nvPr>
        </p:nvSpPr>
        <p:spPr>
          <a:ln/>
        </p:spPr>
      </p:sp>
      <p:sp>
        <p:nvSpPr>
          <p:cNvPr id="1464322" name="Notes Placeholder 2"/>
          <p:cNvSpPr>
            <a:spLocks noGrp="1"/>
          </p:cNvSpPr>
          <p:nvPr>
            <p:ph type="body" idx="1"/>
          </p:nvPr>
        </p:nvSpPr>
        <p:spPr>
          <a:noFill/>
          <a:ln/>
        </p:spPr>
        <p:txBody>
          <a:bodyPr/>
          <a:lstStyle/>
          <a:p>
            <a:pPr eaLnBrk="1" hangingPunct="1"/>
            <a:r>
              <a:rPr lang="en-US" smtClean="0"/>
              <a:t>The differential reflectivity is a measure of the log of the ratio of the horizontal to vertical power returns in a pulse volume.  Its values range from -4 to 8 in units of decibels (dB).  In AWIPS and the literature, differential reflectivity is abbreviated as ZDR.  </a:t>
            </a:r>
          </a:p>
          <a:p>
            <a:endParaRPr lang="en-US" smtClean="0"/>
          </a:p>
        </p:txBody>
      </p:sp>
      <p:sp>
        <p:nvSpPr>
          <p:cNvPr id="1464323" name="Slide Number Placeholder 3"/>
          <p:cNvSpPr>
            <a:spLocks noGrp="1"/>
          </p:cNvSpPr>
          <p:nvPr>
            <p:ph type="sldNum" sz="quarter" idx="5"/>
          </p:nvPr>
        </p:nvSpPr>
        <p:spPr>
          <a:noFill/>
        </p:spPr>
        <p:txBody>
          <a:bodyPr/>
          <a:lstStyle/>
          <a:p>
            <a:fld id="{EA65D53D-DE58-40D7-BAAB-11E64A1F3612}" type="slidenum">
              <a:rPr lang="en-US" smtClean="0"/>
              <a:pPr/>
              <a:t>12</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369" name="Slide Image Placeholder 1"/>
          <p:cNvSpPr>
            <a:spLocks noGrp="1" noRot="1" noChangeAspect="1"/>
          </p:cNvSpPr>
          <p:nvPr>
            <p:ph type="sldImg"/>
          </p:nvPr>
        </p:nvSpPr>
        <p:spPr>
          <a:ln/>
        </p:spPr>
      </p:sp>
      <p:sp>
        <p:nvSpPr>
          <p:cNvPr id="1466370" name="Notes Placeholder 2"/>
          <p:cNvSpPr>
            <a:spLocks noGrp="1"/>
          </p:cNvSpPr>
          <p:nvPr>
            <p:ph type="body" idx="1"/>
          </p:nvPr>
        </p:nvSpPr>
        <p:spPr>
          <a:noFill/>
          <a:ln/>
        </p:spPr>
        <p:txBody>
          <a:bodyPr/>
          <a:lstStyle/>
          <a:p>
            <a:r>
              <a:rPr lang="en-US" smtClean="0"/>
              <a:t>This chart here summarizes the general physical interpretation of differential reflectivity.  For spherical hydrometeors such as drizzle drops, the power returned from both the horizontal and vertical pulses are approximately equal.  This leads to a ratio of horizontal to vertical powers of approximately 1.  The log of this ratio is therefore zero, which means ZDR is approximately 0 dB.  The same logic can be applied for the horizontally and vertically oriented columns.  Horizontally oriented hydrometeors such as rain drops will have positive ZDRs, while vertically oriented hydrometeors such as vertically oriented ice crystals will have negative ZDRs.  </a:t>
            </a:r>
          </a:p>
        </p:txBody>
      </p:sp>
      <p:sp>
        <p:nvSpPr>
          <p:cNvPr id="1466371" name="Slide Number Placeholder 3"/>
          <p:cNvSpPr>
            <a:spLocks noGrp="1"/>
          </p:cNvSpPr>
          <p:nvPr>
            <p:ph type="sldNum" sz="quarter" idx="5"/>
          </p:nvPr>
        </p:nvSpPr>
        <p:spPr>
          <a:noFill/>
        </p:spPr>
        <p:txBody>
          <a:bodyPr/>
          <a:lstStyle/>
          <a:p>
            <a:fld id="{9AFF1C54-EAF8-4089-B37C-DE325F7D15A7}" type="slidenum">
              <a:rPr lang="en-US" smtClean="0"/>
              <a:pPr/>
              <a:t>13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8417" name="Rectangle 7"/>
          <p:cNvSpPr>
            <a:spLocks noGrp="1" noChangeArrowheads="1"/>
          </p:cNvSpPr>
          <p:nvPr>
            <p:ph type="sldNum" sz="quarter" idx="5"/>
          </p:nvPr>
        </p:nvSpPr>
        <p:spPr>
          <a:noFill/>
        </p:spPr>
        <p:txBody>
          <a:bodyPr/>
          <a:lstStyle/>
          <a:p>
            <a:fld id="{B9938A54-CB83-4F2A-B894-B2A9438740DC}" type="slidenum">
              <a:rPr lang="en-US" smtClean="0"/>
              <a:pPr/>
              <a:t>14</a:t>
            </a:fld>
            <a:endParaRPr lang="en-US" smtClean="0"/>
          </a:p>
        </p:txBody>
      </p:sp>
      <p:sp>
        <p:nvSpPr>
          <p:cNvPr id="1468418" name="Rectangle 2"/>
          <p:cNvSpPr>
            <a:spLocks noGrp="1" noRot="1" noChangeAspect="1" noChangeArrowheads="1" noTextEdit="1"/>
          </p:cNvSpPr>
          <p:nvPr>
            <p:ph type="sldImg"/>
          </p:nvPr>
        </p:nvSpPr>
        <p:spPr>
          <a:ln/>
        </p:spPr>
      </p:sp>
      <p:sp>
        <p:nvSpPr>
          <p:cNvPr id="14684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0465" name="Rectangle 7"/>
          <p:cNvSpPr>
            <a:spLocks noGrp="1" noChangeArrowheads="1"/>
          </p:cNvSpPr>
          <p:nvPr>
            <p:ph type="sldNum" sz="quarter" idx="5"/>
          </p:nvPr>
        </p:nvSpPr>
        <p:spPr>
          <a:noFill/>
        </p:spPr>
        <p:txBody>
          <a:bodyPr/>
          <a:lstStyle/>
          <a:p>
            <a:fld id="{CBF6F450-701B-49A4-BC1D-79A586045D84}" type="slidenum">
              <a:rPr lang="en-US" smtClean="0"/>
              <a:pPr/>
              <a:t>15</a:t>
            </a:fld>
            <a:endParaRPr lang="en-US" smtClean="0"/>
          </a:p>
        </p:txBody>
      </p:sp>
      <p:sp>
        <p:nvSpPr>
          <p:cNvPr id="1470466" name="Rectangle 2"/>
          <p:cNvSpPr>
            <a:spLocks noGrp="1" noRot="1" noChangeAspect="1" noChangeArrowheads="1" noTextEdit="1"/>
          </p:cNvSpPr>
          <p:nvPr>
            <p:ph type="sldImg"/>
          </p:nvPr>
        </p:nvSpPr>
        <p:spPr>
          <a:ln/>
        </p:spPr>
      </p:sp>
      <p:sp>
        <p:nvSpPr>
          <p:cNvPr id="147046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2513" name="Rectangle 7"/>
          <p:cNvSpPr>
            <a:spLocks noGrp="1" noChangeArrowheads="1"/>
          </p:cNvSpPr>
          <p:nvPr>
            <p:ph type="sldNum" sz="quarter" idx="5"/>
          </p:nvPr>
        </p:nvSpPr>
        <p:spPr>
          <a:noFill/>
        </p:spPr>
        <p:txBody>
          <a:bodyPr/>
          <a:lstStyle/>
          <a:p>
            <a:fld id="{224241FC-D96D-4EB8-A50D-4961B7BD67DD}" type="slidenum">
              <a:rPr lang="en-US" smtClean="0"/>
              <a:pPr/>
              <a:t>16</a:t>
            </a:fld>
            <a:endParaRPr lang="en-US" smtClean="0"/>
          </a:p>
        </p:txBody>
      </p:sp>
      <p:sp>
        <p:nvSpPr>
          <p:cNvPr id="1472514" name="Rectangle 2"/>
          <p:cNvSpPr>
            <a:spLocks noGrp="1" noRot="1" noChangeAspect="1" noChangeArrowheads="1" noTextEdit="1"/>
          </p:cNvSpPr>
          <p:nvPr>
            <p:ph type="sldImg"/>
          </p:nvPr>
        </p:nvSpPr>
        <p:spPr>
          <a:ln/>
        </p:spPr>
      </p:sp>
      <p:sp>
        <p:nvSpPr>
          <p:cNvPr id="14725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61" name="Slide Image Placeholder 1"/>
          <p:cNvSpPr>
            <a:spLocks noGrp="1" noRot="1" noChangeAspect="1"/>
          </p:cNvSpPr>
          <p:nvPr>
            <p:ph type="sldImg"/>
          </p:nvPr>
        </p:nvSpPr>
        <p:spPr>
          <a:ln/>
        </p:spPr>
      </p:sp>
      <p:sp>
        <p:nvSpPr>
          <p:cNvPr id="1474562" name="Notes Placeholder 2"/>
          <p:cNvSpPr>
            <a:spLocks noGrp="1"/>
          </p:cNvSpPr>
          <p:nvPr>
            <p:ph type="body" idx="1"/>
          </p:nvPr>
        </p:nvSpPr>
        <p:spPr>
          <a:noFill/>
          <a:ln/>
        </p:spPr>
        <p:txBody>
          <a:bodyPr/>
          <a:lstStyle/>
          <a:p>
            <a:pPr eaLnBrk="1" hangingPunct="1"/>
            <a:r>
              <a:rPr lang="en-US" smtClean="0"/>
              <a:t>The correlation coefficient is a measure of how similarly the horizontally and vertically polarized waves are behaving within a pulse volume.  Its values can range from 0 to 1 and have no units.  In AWIPS, this variable is referred to as CC, but in the literature it will be referred to as rhoHV.      </a:t>
            </a:r>
          </a:p>
          <a:p>
            <a:endParaRPr lang="en-US" smtClean="0"/>
          </a:p>
        </p:txBody>
      </p:sp>
      <p:sp>
        <p:nvSpPr>
          <p:cNvPr id="1474563" name="Slide Number Placeholder 3"/>
          <p:cNvSpPr>
            <a:spLocks noGrp="1"/>
          </p:cNvSpPr>
          <p:nvPr>
            <p:ph type="sldNum" sz="quarter" idx="5"/>
          </p:nvPr>
        </p:nvSpPr>
        <p:spPr>
          <a:noFill/>
        </p:spPr>
        <p:txBody>
          <a:bodyPr/>
          <a:lstStyle/>
          <a:p>
            <a:fld id="{6EA9CF85-3412-428D-9498-2F0C034A6212}" type="slidenum">
              <a:rPr lang="en-US" smtClean="0"/>
              <a:pPr/>
              <a:t>17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609" name="Slide Image Placeholder 1"/>
          <p:cNvSpPr>
            <a:spLocks noGrp="1" noRot="1" noChangeAspect="1"/>
          </p:cNvSpPr>
          <p:nvPr>
            <p:ph type="sldImg"/>
          </p:nvPr>
        </p:nvSpPr>
        <p:spPr>
          <a:ln/>
        </p:spPr>
      </p:sp>
      <p:sp>
        <p:nvSpPr>
          <p:cNvPr id="1476610" name="Notes Placeholder 2"/>
          <p:cNvSpPr>
            <a:spLocks noGrp="1"/>
          </p:cNvSpPr>
          <p:nvPr>
            <p:ph type="body" idx="1"/>
          </p:nvPr>
        </p:nvSpPr>
        <p:spPr>
          <a:noFill/>
          <a:ln/>
        </p:spPr>
        <p:txBody>
          <a:bodyPr/>
          <a:lstStyle/>
          <a:p>
            <a:endParaRPr lang="en-US" smtClean="0"/>
          </a:p>
        </p:txBody>
      </p:sp>
      <p:sp>
        <p:nvSpPr>
          <p:cNvPr id="1476611" name="Slide Number Placeholder 3"/>
          <p:cNvSpPr>
            <a:spLocks noGrp="1"/>
          </p:cNvSpPr>
          <p:nvPr>
            <p:ph type="sldNum" sz="quarter" idx="5"/>
          </p:nvPr>
        </p:nvSpPr>
        <p:spPr>
          <a:noFill/>
        </p:spPr>
        <p:txBody>
          <a:bodyPr/>
          <a:lstStyle/>
          <a:p>
            <a:fld id="{62971C78-9939-48BF-BD5A-E26383AD6568}" type="slidenum">
              <a:rPr lang="en-US" smtClean="0"/>
              <a:pPr/>
              <a:t>18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8657" name="Rectangle 7"/>
          <p:cNvSpPr>
            <a:spLocks noGrp="1" noChangeArrowheads="1"/>
          </p:cNvSpPr>
          <p:nvPr>
            <p:ph type="sldNum" sz="quarter" idx="5"/>
          </p:nvPr>
        </p:nvSpPr>
        <p:spPr>
          <a:noFill/>
        </p:spPr>
        <p:txBody>
          <a:bodyPr/>
          <a:lstStyle/>
          <a:p>
            <a:fld id="{0037AE24-E600-4B49-9E03-195510D6242E}" type="slidenum">
              <a:rPr lang="en-US" smtClean="0"/>
              <a:pPr/>
              <a:t>19</a:t>
            </a:fld>
            <a:endParaRPr lang="en-US" smtClean="0"/>
          </a:p>
        </p:txBody>
      </p:sp>
      <p:sp>
        <p:nvSpPr>
          <p:cNvPr id="1478658" name="Rectangle 2"/>
          <p:cNvSpPr>
            <a:spLocks noGrp="1" noRot="1" noChangeAspect="1" noChangeArrowheads="1" noTextEdit="1"/>
          </p:cNvSpPr>
          <p:nvPr>
            <p:ph type="sldImg"/>
          </p:nvPr>
        </p:nvSpPr>
        <p:spPr>
          <a:ln/>
        </p:spPr>
      </p:sp>
      <p:sp>
        <p:nvSpPr>
          <p:cNvPr id="147865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0705" name="Rectangle 7"/>
          <p:cNvSpPr>
            <a:spLocks noGrp="1" noChangeArrowheads="1"/>
          </p:cNvSpPr>
          <p:nvPr>
            <p:ph type="sldNum" sz="quarter" idx="5"/>
          </p:nvPr>
        </p:nvSpPr>
        <p:spPr>
          <a:noFill/>
        </p:spPr>
        <p:txBody>
          <a:bodyPr/>
          <a:lstStyle/>
          <a:p>
            <a:fld id="{54FF06B6-0D38-4C71-8865-6407D23201C8}" type="slidenum">
              <a:rPr lang="en-US" smtClean="0"/>
              <a:pPr/>
              <a:t>20</a:t>
            </a:fld>
            <a:endParaRPr lang="en-US" smtClean="0"/>
          </a:p>
        </p:txBody>
      </p:sp>
      <p:sp>
        <p:nvSpPr>
          <p:cNvPr id="1480706" name="Rectangle 2"/>
          <p:cNvSpPr>
            <a:spLocks noGrp="1" noRot="1" noChangeAspect="1" noChangeArrowheads="1" noTextEdit="1"/>
          </p:cNvSpPr>
          <p:nvPr>
            <p:ph type="sldImg"/>
          </p:nvPr>
        </p:nvSpPr>
        <p:spPr>
          <a:ln/>
        </p:spPr>
      </p:sp>
      <p:sp>
        <p:nvSpPr>
          <p:cNvPr id="148070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a:ln/>
        </p:spPr>
      </p:sp>
      <p:sp>
        <p:nvSpPr>
          <p:cNvPr id="166914" name="Notes Placeholder 2"/>
          <p:cNvSpPr>
            <a:spLocks noGrp="1"/>
          </p:cNvSpPr>
          <p:nvPr>
            <p:ph type="body" idx="1"/>
          </p:nvPr>
        </p:nvSpPr>
        <p:spPr>
          <a:noFill/>
          <a:ln/>
        </p:spPr>
        <p:txBody>
          <a:bodyPr/>
          <a:lstStyle/>
          <a:p>
            <a:endParaRPr lang="en-US" smtClean="0"/>
          </a:p>
        </p:txBody>
      </p:sp>
      <p:sp>
        <p:nvSpPr>
          <p:cNvPr id="16691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26C4F45-D51A-4FF8-B8CF-5D651CFC057F}" type="slidenum">
              <a:rPr lang="en-US" sz="1200">
                <a:solidFill>
                  <a:schemeClr val="tx1"/>
                </a:solidFill>
                <a:latin typeface="Times New Roman" pitchFamily="18" charset="0"/>
              </a:rPr>
              <a:pPr algn="r"/>
              <a:t>2</a:t>
            </a:fld>
            <a:endParaRPr lang="en-US" sz="1200">
              <a:solidFill>
                <a:schemeClr val="tx1"/>
              </a:solidFill>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2753" name="Rectangle 7"/>
          <p:cNvSpPr>
            <a:spLocks noGrp="1" noChangeArrowheads="1"/>
          </p:cNvSpPr>
          <p:nvPr>
            <p:ph type="sldNum" sz="quarter" idx="5"/>
          </p:nvPr>
        </p:nvSpPr>
        <p:spPr>
          <a:noFill/>
        </p:spPr>
        <p:txBody>
          <a:bodyPr/>
          <a:lstStyle/>
          <a:p>
            <a:fld id="{04D51703-66E7-4F72-9B55-58EF0B6AEAC3}" type="slidenum">
              <a:rPr lang="en-US" smtClean="0"/>
              <a:pPr/>
              <a:t>21</a:t>
            </a:fld>
            <a:endParaRPr lang="en-US" smtClean="0"/>
          </a:p>
        </p:txBody>
      </p:sp>
      <p:sp>
        <p:nvSpPr>
          <p:cNvPr id="1482754" name="Rectangle 2"/>
          <p:cNvSpPr>
            <a:spLocks noGrp="1" noRot="1" noChangeAspect="1" noChangeArrowheads="1" noTextEdit="1"/>
          </p:cNvSpPr>
          <p:nvPr>
            <p:ph type="sldImg"/>
          </p:nvPr>
        </p:nvSpPr>
        <p:spPr>
          <a:ln/>
        </p:spPr>
      </p:sp>
      <p:sp>
        <p:nvSpPr>
          <p:cNvPr id="14827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49" name="Rectangle 7"/>
          <p:cNvSpPr>
            <a:spLocks noGrp="1" noChangeArrowheads="1"/>
          </p:cNvSpPr>
          <p:nvPr>
            <p:ph type="sldNum" sz="quarter" idx="5"/>
          </p:nvPr>
        </p:nvSpPr>
        <p:spPr>
          <a:noFill/>
        </p:spPr>
        <p:txBody>
          <a:bodyPr/>
          <a:lstStyle/>
          <a:p>
            <a:fld id="{9D001C15-0DF7-4459-9D8A-3F16B3F2691F}" type="slidenum">
              <a:rPr lang="en-US" smtClean="0"/>
              <a:pPr/>
              <a:t>23</a:t>
            </a:fld>
            <a:endParaRPr lang="en-US" smtClean="0"/>
          </a:p>
        </p:txBody>
      </p:sp>
      <p:sp>
        <p:nvSpPr>
          <p:cNvPr id="1486850" name="Rectangle 2"/>
          <p:cNvSpPr>
            <a:spLocks noGrp="1" noRot="1" noChangeAspect="1" noChangeArrowheads="1" noTextEdit="1"/>
          </p:cNvSpPr>
          <p:nvPr>
            <p:ph type="sldImg"/>
          </p:nvPr>
        </p:nvSpPr>
        <p:spPr>
          <a:ln/>
        </p:spPr>
      </p:sp>
      <p:sp>
        <p:nvSpPr>
          <p:cNvPr id="148685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897" name="Rectangle 2"/>
          <p:cNvSpPr>
            <a:spLocks noGrp="1" noRot="1" noChangeAspect="1" noChangeArrowheads="1" noTextEdit="1"/>
          </p:cNvSpPr>
          <p:nvPr>
            <p:ph type="sldImg"/>
          </p:nvPr>
        </p:nvSpPr>
        <p:spPr>
          <a:ln/>
        </p:spPr>
      </p:sp>
      <p:sp>
        <p:nvSpPr>
          <p:cNvPr id="148889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0945" name="Rectangle 2"/>
          <p:cNvSpPr>
            <a:spLocks noGrp="1" noRot="1" noChangeAspect="1" noChangeArrowheads="1" noTextEdit="1"/>
          </p:cNvSpPr>
          <p:nvPr>
            <p:ph type="sldImg"/>
          </p:nvPr>
        </p:nvSpPr>
        <p:spPr>
          <a:ln/>
        </p:spPr>
      </p:sp>
      <p:sp>
        <p:nvSpPr>
          <p:cNvPr id="149094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3" name="Rectangle 2"/>
          <p:cNvSpPr>
            <a:spLocks noGrp="1" noRot="1" noChangeAspect="1" noChangeArrowheads="1" noTextEdit="1"/>
          </p:cNvSpPr>
          <p:nvPr>
            <p:ph type="sldImg"/>
          </p:nvPr>
        </p:nvSpPr>
        <p:spPr>
          <a:ln/>
        </p:spPr>
      </p:sp>
      <p:sp>
        <p:nvSpPr>
          <p:cNvPr id="149299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41" name="Rectangle 2"/>
          <p:cNvSpPr>
            <a:spLocks noGrp="1" noRot="1" noChangeAspect="1" noChangeArrowheads="1" noTextEdit="1"/>
          </p:cNvSpPr>
          <p:nvPr>
            <p:ph type="sldImg"/>
          </p:nvPr>
        </p:nvSpPr>
        <p:spPr>
          <a:ln/>
        </p:spPr>
      </p:sp>
      <p:sp>
        <p:nvSpPr>
          <p:cNvPr id="149504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7089" name="Rectangle 2"/>
          <p:cNvSpPr>
            <a:spLocks noGrp="1" noRot="1" noChangeAspect="1" noChangeArrowheads="1" noTextEdit="1"/>
          </p:cNvSpPr>
          <p:nvPr>
            <p:ph type="sldImg"/>
          </p:nvPr>
        </p:nvSpPr>
        <p:spPr>
          <a:ln/>
        </p:spPr>
      </p:sp>
      <p:sp>
        <p:nvSpPr>
          <p:cNvPr id="149709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9137" name="Rectangle 2"/>
          <p:cNvSpPr>
            <a:spLocks noGrp="1" noRot="1" noChangeAspect="1" noChangeArrowheads="1" noTextEdit="1"/>
          </p:cNvSpPr>
          <p:nvPr>
            <p:ph type="sldImg"/>
          </p:nvPr>
        </p:nvSpPr>
        <p:spPr>
          <a:ln/>
        </p:spPr>
      </p:sp>
      <p:sp>
        <p:nvSpPr>
          <p:cNvPr id="149913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1185" name="Rectangle 7"/>
          <p:cNvSpPr>
            <a:spLocks noGrp="1" noChangeArrowheads="1"/>
          </p:cNvSpPr>
          <p:nvPr>
            <p:ph type="sldNum" sz="quarter" idx="5"/>
          </p:nvPr>
        </p:nvSpPr>
        <p:spPr>
          <a:noFill/>
        </p:spPr>
        <p:txBody>
          <a:bodyPr/>
          <a:lstStyle/>
          <a:p>
            <a:fld id="{E117803E-E053-4BE6-A4E2-6DA33FD0DAAB}" type="slidenum">
              <a:rPr lang="en-US" smtClean="0"/>
              <a:pPr/>
              <a:t>30</a:t>
            </a:fld>
            <a:endParaRPr lang="en-US" smtClean="0"/>
          </a:p>
        </p:txBody>
      </p:sp>
      <p:sp>
        <p:nvSpPr>
          <p:cNvPr id="1501186" name="Rectangle 2"/>
          <p:cNvSpPr>
            <a:spLocks noGrp="1" noRot="1" noChangeAspect="1" noChangeArrowheads="1" noTextEdit="1"/>
          </p:cNvSpPr>
          <p:nvPr>
            <p:ph type="sldImg"/>
          </p:nvPr>
        </p:nvSpPr>
        <p:spPr>
          <a:ln/>
        </p:spPr>
      </p:sp>
      <p:sp>
        <p:nvSpPr>
          <p:cNvPr id="1501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233" name="Rectangle 7"/>
          <p:cNvSpPr>
            <a:spLocks noGrp="1" noChangeArrowheads="1"/>
          </p:cNvSpPr>
          <p:nvPr>
            <p:ph type="sldNum" sz="quarter" idx="5"/>
          </p:nvPr>
        </p:nvSpPr>
        <p:spPr>
          <a:noFill/>
        </p:spPr>
        <p:txBody>
          <a:bodyPr/>
          <a:lstStyle/>
          <a:p>
            <a:fld id="{F58CC4C9-8073-4D79-8B71-BC65D40A8D4E}" type="slidenum">
              <a:rPr lang="en-US" smtClean="0"/>
              <a:pPr/>
              <a:t>31</a:t>
            </a:fld>
            <a:endParaRPr lang="en-US" smtClean="0"/>
          </a:p>
        </p:txBody>
      </p:sp>
      <p:sp>
        <p:nvSpPr>
          <p:cNvPr id="1503234" name="Rectangle 2"/>
          <p:cNvSpPr>
            <a:spLocks noGrp="1" noRot="1" noChangeAspect="1" noChangeArrowheads="1" noTextEdit="1"/>
          </p:cNvSpPr>
          <p:nvPr>
            <p:ph type="sldImg"/>
          </p:nvPr>
        </p:nvSpPr>
        <p:spPr>
          <a:ln/>
        </p:spPr>
      </p:sp>
      <p:sp>
        <p:nvSpPr>
          <p:cNvPr id="1503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Rot="1" noChangeAspect="1" noChangeArrowheads="1" noTextEdit="1"/>
          </p:cNvSpPr>
          <p:nvPr>
            <p:ph type="sldImg"/>
          </p:nvPr>
        </p:nvSpPr>
        <p:spPr>
          <a:ln/>
        </p:spPr>
      </p:sp>
      <p:sp>
        <p:nvSpPr>
          <p:cNvPr id="16998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305" name="Slide Image Placeholder 1"/>
          <p:cNvSpPr>
            <a:spLocks noGrp="1" noRot="1" noChangeAspect="1"/>
          </p:cNvSpPr>
          <p:nvPr>
            <p:ph type="sldImg"/>
          </p:nvPr>
        </p:nvSpPr>
        <p:spPr>
          <a:ln/>
        </p:spPr>
      </p:sp>
      <p:sp>
        <p:nvSpPr>
          <p:cNvPr id="1506306" name="Notes Placeholder 2"/>
          <p:cNvSpPr>
            <a:spLocks noGrp="1"/>
          </p:cNvSpPr>
          <p:nvPr>
            <p:ph type="body" idx="1"/>
          </p:nvPr>
        </p:nvSpPr>
        <p:spPr>
          <a:noFill/>
          <a:ln/>
        </p:spPr>
        <p:txBody>
          <a:bodyPr/>
          <a:lstStyle/>
          <a:p>
            <a:endParaRPr lang="en-US" smtClean="0"/>
          </a:p>
        </p:txBody>
      </p:sp>
      <p:sp>
        <p:nvSpPr>
          <p:cNvPr id="1506307" name="Slide Number Placeholder 3"/>
          <p:cNvSpPr>
            <a:spLocks noGrp="1"/>
          </p:cNvSpPr>
          <p:nvPr>
            <p:ph type="sldNum" sz="quarter" idx="5"/>
          </p:nvPr>
        </p:nvSpPr>
        <p:spPr>
          <a:noFill/>
        </p:spPr>
        <p:txBody>
          <a:bodyPr/>
          <a:lstStyle/>
          <a:p>
            <a:fld id="{0D6CA6AF-64FF-4C30-8A79-9D60966A5B2F}" type="slidenum">
              <a:rPr lang="en-US" smtClean="0"/>
              <a:pPr/>
              <a:t>33</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353" name="Rectangle 7"/>
          <p:cNvSpPr>
            <a:spLocks noGrp="1" noChangeArrowheads="1"/>
          </p:cNvSpPr>
          <p:nvPr>
            <p:ph type="sldNum" sz="quarter" idx="5"/>
          </p:nvPr>
        </p:nvSpPr>
        <p:spPr>
          <a:noFill/>
        </p:spPr>
        <p:txBody>
          <a:bodyPr/>
          <a:lstStyle/>
          <a:p>
            <a:fld id="{9D45800E-8B58-4E55-8B87-2250E1303976}" type="slidenum">
              <a:rPr lang="en-US" smtClean="0"/>
              <a:pPr/>
              <a:t>34</a:t>
            </a:fld>
            <a:endParaRPr lang="en-US" smtClean="0"/>
          </a:p>
        </p:txBody>
      </p:sp>
      <p:sp>
        <p:nvSpPr>
          <p:cNvPr id="1508354" name="Rectangle 2"/>
          <p:cNvSpPr>
            <a:spLocks noGrp="1" noRot="1" noChangeAspect="1" noChangeArrowheads="1" noTextEdit="1"/>
          </p:cNvSpPr>
          <p:nvPr>
            <p:ph type="sldImg"/>
          </p:nvPr>
        </p:nvSpPr>
        <p:spPr>
          <a:ln/>
        </p:spPr>
      </p:sp>
      <p:sp>
        <p:nvSpPr>
          <p:cNvPr id="15083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401" name="Rectangle 7"/>
          <p:cNvSpPr>
            <a:spLocks noGrp="1" noChangeArrowheads="1"/>
          </p:cNvSpPr>
          <p:nvPr>
            <p:ph type="sldNum" sz="quarter" idx="5"/>
          </p:nvPr>
        </p:nvSpPr>
        <p:spPr>
          <a:noFill/>
        </p:spPr>
        <p:txBody>
          <a:bodyPr/>
          <a:lstStyle/>
          <a:p>
            <a:fld id="{13AD552B-91F8-44A6-A6FA-D48DD517C48A}" type="slidenum">
              <a:rPr lang="en-US" smtClean="0"/>
              <a:pPr/>
              <a:t>35</a:t>
            </a:fld>
            <a:endParaRPr lang="en-US" smtClean="0"/>
          </a:p>
        </p:txBody>
      </p:sp>
      <p:sp>
        <p:nvSpPr>
          <p:cNvPr id="1510402" name="Rectangle 2"/>
          <p:cNvSpPr>
            <a:spLocks noGrp="1" noRot="1" noChangeAspect="1" noChangeArrowheads="1" noTextEdit="1"/>
          </p:cNvSpPr>
          <p:nvPr>
            <p:ph type="sldImg"/>
          </p:nvPr>
        </p:nvSpPr>
        <p:spPr>
          <a:ln/>
        </p:spPr>
      </p:sp>
      <p:sp>
        <p:nvSpPr>
          <p:cNvPr id="151040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449" name="Rectangle 7"/>
          <p:cNvSpPr>
            <a:spLocks noGrp="1" noChangeArrowheads="1"/>
          </p:cNvSpPr>
          <p:nvPr>
            <p:ph type="sldNum" sz="quarter" idx="5"/>
          </p:nvPr>
        </p:nvSpPr>
        <p:spPr>
          <a:noFill/>
        </p:spPr>
        <p:txBody>
          <a:bodyPr/>
          <a:lstStyle/>
          <a:p>
            <a:fld id="{BB73B12E-0239-4575-8BFC-C45E7920017F}" type="slidenum">
              <a:rPr lang="en-US" smtClean="0"/>
              <a:pPr/>
              <a:t>36</a:t>
            </a:fld>
            <a:endParaRPr lang="en-US" smtClean="0"/>
          </a:p>
        </p:txBody>
      </p:sp>
      <p:sp>
        <p:nvSpPr>
          <p:cNvPr id="1512450" name="Rectangle 2"/>
          <p:cNvSpPr>
            <a:spLocks noGrp="1" noRot="1" noChangeAspect="1" noChangeArrowheads="1" noTextEdit="1"/>
          </p:cNvSpPr>
          <p:nvPr>
            <p:ph type="sldImg"/>
          </p:nvPr>
        </p:nvSpPr>
        <p:spPr>
          <a:ln/>
        </p:spPr>
      </p:sp>
      <p:sp>
        <p:nvSpPr>
          <p:cNvPr id="151245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21" name="Rectangle 7"/>
          <p:cNvSpPr>
            <a:spLocks noGrp="1" noChangeArrowheads="1"/>
          </p:cNvSpPr>
          <p:nvPr>
            <p:ph type="sldNum" sz="quarter" idx="5"/>
          </p:nvPr>
        </p:nvSpPr>
        <p:spPr>
          <a:noFill/>
        </p:spPr>
        <p:txBody>
          <a:bodyPr/>
          <a:lstStyle/>
          <a:p>
            <a:fld id="{D71FB041-2021-40C6-B122-A91B69BE9EDB}" type="slidenum">
              <a:rPr lang="en-US" smtClean="0"/>
              <a:pPr/>
              <a:t>38</a:t>
            </a:fld>
            <a:endParaRPr lang="en-US" smtClean="0"/>
          </a:p>
        </p:txBody>
      </p:sp>
      <p:sp>
        <p:nvSpPr>
          <p:cNvPr id="1515522" name="Rectangle 2"/>
          <p:cNvSpPr>
            <a:spLocks noGrp="1" noRot="1" noChangeAspect="1" noChangeArrowheads="1" noTextEdit="1"/>
          </p:cNvSpPr>
          <p:nvPr>
            <p:ph type="sldImg"/>
          </p:nvPr>
        </p:nvSpPr>
        <p:spPr>
          <a:ln/>
        </p:spPr>
      </p:sp>
      <p:sp>
        <p:nvSpPr>
          <p:cNvPr id="15155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69" name="Rectangle 7"/>
          <p:cNvSpPr>
            <a:spLocks noGrp="1" noChangeArrowheads="1"/>
          </p:cNvSpPr>
          <p:nvPr>
            <p:ph type="sldNum" sz="quarter" idx="5"/>
          </p:nvPr>
        </p:nvSpPr>
        <p:spPr>
          <a:noFill/>
        </p:spPr>
        <p:txBody>
          <a:bodyPr/>
          <a:lstStyle/>
          <a:p>
            <a:fld id="{921D5CA9-6D03-4D2A-9BA1-5F68033D97EB}" type="slidenum">
              <a:rPr lang="en-US" smtClean="0"/>
              <a:pPr/>
              <a:t>39</a:t>
            </a:fld>
            <a:endParaRPr lang="en-US" smtClean="0"/>
          </a:p>
        </p:txBody>
      </p:sp>
      <p:sp>
        <p:nvSpPr>
          <p:cNvPr id="1517570" name="Rectangle 2"/>
          <p:cNvSpPr>
            <a:spLocks noGrp="1" noRot="1" noChangeAspect="1" noChangeArrowheads="1" noTextEdit="1"/>
          </p:cNvSpPr>
          <p:nvPr>
            <p:ph type="sldImg"/>
          </p:nvPr>
        </p:nvSpPr>
        <p:spPr>
          <a:ln/>
        </p:spPr>
      </p:sp>
      <p:sp>
        <p:nvSpPr>
          <p:cNvPr id="151757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7" name="Rectangle 7"/>
          <p:cNvSpPr>
            <a:spLocks noGrp="1" noChangeArrowheads="1"/>
          </p:cNvSpPr>
          <p:nvPr>
            <p:ph type="sldNum" sz="quarter" idx="5"/>
          </p:nvPr>
        </p:nvSpPr>
        <p:spPr>
          <a:noFill/>
        </p:spPr>
        <p:txBody>
          <a:bodyPr/>
          <a:lstStyle/>
          <a:p>
            <a:fld id="{1198412C-C28F-4501-8714-8B81ECA6FE5A}" type="slidenum">
              <a:rPr lang="en-US" smtClean="0"/>
              <a:pPr/>
              <a:t>40</a:t>
            </a:fld>
            <a:endParaRPr lang="en-US" smtClean="0"/>
          </a:p>
        </p:txBody>
      </p:sp>
      <p:sp>
        <p:nvSpPr>
          <p:cNvPr id="1519618" name="Rectangle 2"/>
          <p:cNvSpPr>
            <a:spLocks noGrp="1" noRot="1" noChangeAspect="1" noChangeArrowheads="1" noTextEdit="1"/>
          </p:cNvSpPr>
          <p:nvPr>
            <p:ph type="sldImg"/>
          </p:nvPr>
        </p:nvSpPr>
        <p:spPr>
          <a:ln/>
        </p:spPr>
      </p:sp>
      <p:sp>
        <p:nvSpPr>
          <p:cNvPr id="15196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1665" name="Slide Image Placeholder 1"/>
          <p:cNvSpPr>
            <a:spLocks noGrp="1" noRot="1" noChangeAspect="1" noTextEdit="1"/>
          </p:cNvSpPr>
          <p:nvPr>
            <p:ph type="sldImg"/>
          </p:nvPr>
        </p:nvSpPr>
        <p:spPr>
          <a:ln/>
        </p:spPr>
      </p:sp>
      <p:sp>
        <p:nvSpPr>
          <p:cNvPr id="1521666" name="Notes Placeholder 2"/>
          <p:cNvSpPr>
            <a:spLocks noGrp="1"/>
          </p:cNvSpPr>
          <p:nvPr>
            <p:ph type="body" idx="1"/>
          </p:nvPr>
        </p:nvSpPr>
        <p:spPr>
          <a:noFill/>
          <a:ln/>
        </p:spPr>
        <p:txBody>
          <a:bodyPr/>
          <a:lstStyle/>
          <a:p>
            <a:endParaRPr lang="en-US" smtClean="0"/>
          </a:p>
        </p:txBody>
      </p:sp>
      <p:sp>
        <p:nvSpPr>
          <p:cNvPr id="152166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B921BBB-EE58-4135-9493-0326AA542951}" type="slidenum">
              <a:rPr lang="en-US" sz="1200">
                <a:solidFill>
                  <a:schemeClr val="tx1"/>
                </a:solidFill>
                <a:latin typeface="Times New Roman" pitchFamily="18" charset="0"/>
              </a:rPr>
              <a:pPr algn="r"/>
              <a:t>41</a:t>
            </a:fld>
            <a:endParaRPr lang="en-US" sz="1200">
              <a:solidFill>
                <a:schemeClr val="tx1"/>
              </a:solidFill>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8833" name="Rectangle 2"/>
          <p:cNvSpPr>
            <a:spLocks noGrp="1" noRot="1" noChangeAspect="1" noChangeArrowheads="1" noTextEdit="1"/>
          </p:cNvSpPr>
          <p:nvPr>
            <p:ph type="sldImg"/>
          </p:nvPr>
        </p:nvSpPr>
        <p:spPr>
          <a:ln/>
        </p:spPr>
      </p:sp>
      <p:sp>
        <p:nvSpPr>
          <p:cNvPr id="152883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049" name="Slide Image Placeholder 1"/>
          <p:cNvSpPr>
            <a:spLocks noGrp="1" noRot="1" noChangeAspect="1"/>
          </p:cNvSpPr>
          <p:nvPr>
            <p:ph type="sldImg"/>
          </p:nvPr>
        </p:nvSpPr>
        <p:spPr>
          <a:ln/>
        </p:spPr>
      </p:sp>
      <p:sp>
        <p:nvSpPr>
          <p:cNvPr id="1538050" name="Notes Placeholder 2"/>
          <p:cNvSpPr>
            <a:spLocks noGrp="1"/>
          </p:cNvSpPr>
          <p:nvPr>
            <p:ph type="body" idx="1"/>
          </p:nvPr>
        </p:nvSpPr>
        <p:spPr>
          <a:noFill/>
          <a:ln/>
        </p:spPr>
        <p:txBody>
          <a:bodyPr/>
          <a:lstStyle/>
          <a:p>
            <a:endParaRPr lang="en-US" smtClean="0"/>
          </a:p>
        </p:txBody>
      </p:sp>
      <p:sp>
        <p:nvSpPr>
          <p:cNvPr id="1538051" name="Slide Number Placeholder 3"/>
          <p:cNvSpPr>
            <a:spLocks noGrp="1"/>
          </p:cNvSpPr>
          <p:nvPr>
            <p:ph type="sldNum" sz="quarter" idx="5"/>
          </p:nvPr>
        </p:nvSpPr>
        <p:spPr>
          <a:noFill/>
        </p:spPr>
        <p:txBody>
          <a:bodyPr/>
          <a:lstStyle/>
          <a:p>
            <a:fld id="{3FE15536-D42D-4CCD-ABAD-1D0195D027CD}" type="slidenum">
              <a:rPr lang="en-US" smtClean="0"/>
              <a:pPr/>
              <a:t>55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Rot="1" noChangeAspect="1" noChangeArrowheads="1" noTextEdit="1"/>
          </p:cNvSpPr>
          <p:nvPr>
            <p:ph type="sldImg"/>
          </p:nvPr>
        </p:nvSpPr>
        <p:spPr>
          <a:ln/>
        </p:spPr>
      </p:sp>
      <p:sp>
        <p:nvSpPr>
          <p:cNvPr id="17203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121" name="Slide Image Placeholder 1"/>
          <p:cNvSpPr>
            <a:spLocks noGrp="1" noRot="1" noChangeAspect="1"/>
          </p:cNvSpPr>
          <p:nvPr>
            <p:ph type="sldImg"/>
          </p:nvPr>
        </p:nvSpPr>
        <p:spPr>
          <a:ln/>
        </p:spPr>
      </p:sp>
      <p:sp>
        <p:nvSpPr>
          <p:cNvPr id="1541122" name="Notes Placeholder 2"/>
          <p:cNvSpPr>
            <a:spLocks noGrp="1"/>
          </p:cNvSpPr>
          <p:nvPr>
            <p:ph type="body" idx="1"/>
          </p:nvPr>
        </p:nvSpPr>
        <p:spPr>
          <a:noFill/>
          <a:ln/>
        </p:spPr>
        <p:txBody>
          <a:bodyPr/>
          <a:lstStyle/>
          <a:p>
            <a:endParaRPr lang="en-US" smtClean="0"/>
          </a:p>
        </p:txBody>
      </p:sp>
      <p:sp>
        <p:nvSpPr>
          <p:cNvPr id="1541123" name="Slide Number Placeholder 3"/>
          <p:cNvSpPr>
            <a:spLocks noGrp="1"/>
          </p:cNvSpPr>
          <p:nvPr>
            <p:ph type="sldNum" sz="quarter" idx="5"/>
          </p:nvPr>
        </p:nvSpPr>
        <p:spPr>
          <a:noFill/>
        </p:spPr>
        <p:txBody>
          <a:bodyPr/>
          <a:lstStyle/>
          <a:p>
            <a:fld id="{8FFDD8A6-1C61-42A8-A690-BB110CFF687C}" type="slidenum">
              <a:rPr lang="en-US" smtClean="0"/>
              <a:pPr/>
              <a:t>57</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17" name="Rectangle 7"/>
          <p:cNvSpPr>
            <a:spLocks noGrp="1" noChangeArrowheads="1"/>
          </p:cNvSpPr>
          <p:nvPr>
            <p:ph type="sldNum" sz="quarter" idx="5"/>
          </p:nvPr>
        </p:nvSpPr>
        <p:spPr>
          <a:noFill/>
        </p:spPr>
        <p:txBody>
          <a:bodyPr/>
          <a:lstStyle/>
          <a:p>
            <a:fld id="{EE06657B-3BF7-4FEC-98D6-B27A746D7A22}" type="slidenum">
              <a:rPr lang="en-US" smtClean="0"/>
              <a:pPr/>
              <a:t>60</a:t>
            </a:fld>
            <a:endParaRPr lang="en-US" smtClean="0"/>
          </a:p>
        </p:txBody>
      </p:sp>
      <p:sp>
        <p:nvSpPr>
          <p:cNvPr id="1545218" name="Rectangle 2"/>
          <p:cNvSpPr>
            <a:spLocks noGrp="1" noRot="1" noChangeAspect="1" noChangeArrowheads="1" noTextEdit="1"/>
          </p:cNvSpPr>
          <p:nvPr>
            <p:ph type="sldImg"/>
          </p:nvPr>
        </p:nvSpPr>
        <p:spPr>
          <a:ln/>
        </p:spPr>
      </p:sp>
      <p:sp>
        <p:nvSpPr>
          <p:cNvPr id="15452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313" name="Rectangle 7"/>
          <p:cNvSpPr>
            <a:spLocks noGrp="1" noChangeArrowheads="1"/>
          </p:cNvSpPr>
          <p:nvPr>
            <p:ph type="sldNum" sz="quarter" idx="5"/>
          </p:nvPr>
        </p:nvSpPr>
        <p:spPr>
          <a:noFill/>
        </p:spPr>
        <p:txBody>
          <a:bodyPr/>
          <a:lstStyle/>
          <a:p>
            <a:fld id="{42841F1C-0408-434D-B489-C809E0026838}" type="slidenum">
              <a:rPr lang="en-US" smtClean="0"/>
              <a:pPr/>
              <a:t>63</a:t>
            </a:fld>
            <a:endParaRPr lang="en-US" smtClean="0"/>
          </a:p>
        </p:txBody>
      </p:sp>
      <p:sp>
        <p:nvSpPr>
          <p:cNvPr id="1549314" name="Rectangle 2"/>
          <p:cNvSpPr>
            <a:spLocks noGrp="1" noRot="1" noChangeAspect="1" noChangeArrowheads="1" noTextEdit="1"/>
          </p:cNvSpPr>
          <p:nvPr>
            <p:ph type="sldImg"/>
          </p:nvPr>
        </p:nvSpPr>
        <p:spPr>
          <a:ln/>
        </p:spPr>
      </p:sp>
      <p:sp>
        <p:nvSpPr>
          <p:cNvPr id="15493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1361" name="Rectangle 7"/>
          <p:cNvSpPr>
            <a:spLocks noGrp="1" noChangeArrowheads="1"/>
          </p:cNvSpPr>
          <p:nvPr>
            <p:ph type="sldNum" sz="quarter" idx="5"/>
          </p:nvPr>
        </p:nvSpPr>
        <p:spPr>
          <a:noFill/>
        </p:spPr>
        <p:txBody>
          <a:bodyPr/>
          <a:lstStyle/>
          <a:p>
            <a:fld id="{D2494AF0-F16B-4848-A127-8F9D89DFEC15}" type="slidenum">
              <a:rPr lang="en-US" smtClean="0"/>
              <a:pPr/>
              <a:t>64</a:t>
            </a:fld>
            <a:endParaRPr lang="en-US" smtClean="0"/>
          </a:p>
        </p:txBody>
      </p:sp>
      <p:sp>
        <p:nvSpPr>
          <p:cNvPr id="1551362" name="Rectangle 2"/>
          <p:cNvSpPr>
            <a:spLocks noGrp="1" noRot="1" noChangeAspect="1" noChangeArrowheads="1" noTextEdit="1"/>
          </p:cNvSpPr>
          <p:nvPr>
            <p:ph type="sldImg"/>
          </p:nvPr>
        </p:nvSpPr>
        <p:spPr>
          <a:ln/>
        </p:spPr>
      </p:sp>
      <p:sp>
        <p:nvSpPr>
          <p:cNvPr id="15513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409" name="Slide Image Placeholder 1"/>
          <p:cNvSpPr>
            <a:spLocks noGrp="1" noRot="1" noChangeAspect="1"/>
          </p:cNvSpPr>
          <p:nvPr>
            <p:ph type="sldImg"/>
          </p:nvPr>
        </p:nvSpPr>
        <p:spPr>
          <a:ln/>
        </p:spPr>
      </p:sp>
      <p:sp>
        <p:nvSpPr>
          <p:cNvPr id="1553410" name="Notes Placeholder 2"/>
          <p:cNvSpPr>
            <a:spLocks noGrp="1"/>
          </p:cNvSpPr>
          <p:nvPr>
            <p:ph type="body" idx="1"/>
          </p:nvPr>
        </p:nvSpPr>
        <p:spPr>
          <a:noFill/>
          <a:ln/>
        </p:spPr>
        <p:txBody>
          <a:bodyPr/>
          <a:lstStyle/>
          <a:p>
            <a:endParaRPr lang="en-US" smtClean="0"/>
          </a:p>
        </p:txBody>
      </p:sp>
      <p:sp>
        <p:nvSpPr>
          <p:cNvPr id="1553411" name="Slide Number Placeholder 3"/>
          <p:cNvSpPr>
            <a:spLocks noGrp="1"/>
          </p:cNvSpPr>
          <p:nvPr>
            <p:ph type="sldNum" sz="quarter" idx="5"/>
          </p:nvPr>
        </p:nvSpPr>
        <p:spPr>
          <a:noFill/>
        </p:spPr>
        <p:txBody>
          <a:bodyPr/>
          <a:lstStyle/>
          <a:p>
            <a:fld id="{7CF4419C-7874-494D-AC57-65DB052A69C1}" type="slidenum">
              <a:rPr lang="en-US" smtClean="0"/>
              <a:pPr/>
              <a:t>65</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5457" name="Rectangle 2"/>
          <p:cNvSpPr>
            <a:spLocks noGrp="1" noRot="1" noChangeAspect="1" noChangeArrowheads="1" noTextEdit="1"/>
          </p:cNvSpPr>
          <p:nvPr>
            <p:ph type="sldImg"/>
          </p:nvPr>
        </p:nvSpPr>
        <p:spPr>
          <a:ln/>
        </p:spPr>
      </p:sp>
      <p:sp>
        <p:nvSpPr>
          <p:cNvPr id="155545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7505" name="Rectangle 2"/>
          <p:cNvSpPr>
            <a:spLocks noGrp="1" noRot="1" noChangeAspect="1" noChangeArrowheads="1" noTextEdit="1"/>
          </p:cNvSpPr>
          <p:nvPr>
            <p:ph type="sldImg"/>
          </p:nvPr>
        </p:nvSpPr>
        <p:spPr>
          <a:ln/>
        </p:spPr>
      </p:sp>
      <p:sp>
        <p:nvSpPr>
          <p:cNvPr id="155750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9553" name="Rectangle 2"/>
          <p:cNvSpPr>
            <a:spLocks noGrp="1" noRot="1" noChangeAspect="1" noChangeArrowheads="1" noTextEdit="1"/>
          </p:cNvSpPr>
          <p:nvPr>
            <p:ph type="sldImg"/>
          </p:nvPr>
        </p:nvSpPr>
        <p:spPr>
          <a:ln/>
        </p:spPr>
      </p:sp>
      <p:sp>
        <p:nvSpPr>
          <p:cNvPr id="155955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3649" name="Slide Image Placeholder 1"/>
          <p:cNvSpPr>
            <a:spLocks noGrp="1" noRot="1" noChangeAspect="1"/>
          </p:cNvSpPr>
          <p:nvPr>
            <p:ph type="sldImg"/>
          </p:nvPr>
        </p:nvSpPr>
        <p:spPr>
          <a:ln/>
        </p:spPr>
      </p:sp>
      <p:sp>
        <p:nvSpPr>
          <p:cNvPr id="1563650" name="Notes Placeholder 2"/>
          <p:cNvSpPr>
            <a:spLocks noGrp="1"/>
          </p:cNvSpPr>
          <p:nvPr>
            <p:ph type="body" idx="1"/>
          </p:nvPr>
        </p:nvSpPr>
        <p:spPr>
          <a:noFill/>
          <a:ln/>
        </p:spPr>
        <p:txBody>
          <a:bodyPr/>
          <a:lstStyle/>
          <a:p>
            <a:endParaRPr lang="en-US" smtClean="0"/>
          </a:p>
        </p:txBody>
      </p:sp>
      <p:sp>
        <p:nvSpPr>
          <p:cNvPr id="1563651" name="Slide Number Placeholder 3"/>
          <p:cNvSpPr>
            <a:spLocks noGrp="1"/>
          </p:cNvSpPr>
          <p:nvPr>
            <p:ph type="sldNum" sz="quarter" idx="5"/>
          </p:nvPr>
        </p:nvSpPr>
        <p:spPr>
          <a:noFill/>
        </p:spPr>
        <p:txBody>
          <a:bodyPr/>
          <a:lstStyle/>
          <a:p>
            <a:fld id="{052B6216-E412-43BD-8320-CDFA0D22D245}" type="slidenum">
              <a:rPr lang="en-US" smtClean="0"/>
              <a:pPr/>
              <a:t>71</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5697" name="Slide Image Placeholder 1"/>
          <p:cNvSpPr>
            <a:spLocks noGrp="1" noRot="1" noChangeAspect="1" noTextEdit="1"/>
          </p:cNvSpPr>
          <p:nvPr>
            <p:ph type="sldImg"/>
          </p:nvPr>
        </p:nvSpPr>
        <p:spPr>
          <a:ln/>
        </p:spPr>
      </p:sp>
      <p:sp>
        <p:nvSpPr>
          <p:cNvPr id="1565698" name="Notes Placeholder 2"/>
          <p:cNvSpPr>
            <a:spLocks noGrp="1"/>
          </p:cNvSpPr>
          <p:nvPr>
            <p:ph type="body" idx="1"/>
          </p:nvPr>
        </p:nvSpPr>
        <p:spPr>
          <a:noFill/>
          <a:ln/>
        </p:spPr>
        <p:txBody>
          <a:bodyPr/>
          <a:lstStyle/>
          <a:p>
            <a:endParaRPr lang="en-US" smtClean="0"/>
          </a:p>
        </p:txBody>
      </p:sp>
      <p:sp>
        <p:nvSpPr>
          <p:cNvPr id="156569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8609467-3582-4D5B-935C-9525280059AB}" type="slidenum">
              <a:rPr lang="en-US" sz="1200">
                <a:solidFill>
                  <a:schemeClr val="tx1"/>
                </a:solidFill>
                <a:latin typeface="Times New Roman" pitchFamily="18" charset="0"/>
              </a:rPr>
              <a:pPr algn="r"/>
              <a:t>72</a:t>
            </a:fld>
            <a:endParaRPr lang="en-US" sz="1200">
              <a:solidFill>
                <a:schemeClr val="tx1"/>
              </a:solidFill>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Rot="1" noChangeAspect="1" noChangeArrowheads="1" noTextEdit="1"/>
          </p:cNvSpPr>
          <p:nvPr>
            <p:ph type="sldImg"/>
          </p:nvPr>
        </p:nvSpPr>
        <p:spPr>
          <a:ln/>
        </p:spPr>
      </p:sp>
      <p:sp>
        <p:nvSpPr>
          <p:cNvPr id="17408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842E3AA-9C4A-4AF1-86D1-4A35B50A320E}" type="slidenum">
              <a:rPr lang="en-US" sz="1200">
                <a:solidFill>
                  <a:schemeClr val="tx1"/>
                </a:solidFill>
                <a:latin typeface="Times New Roman" pitchFamily="18" charset="0"/>
              </a:rPr>
              <a:pPr algn="r"/>
              <a:t>78</a:t>
            </a:fld>
            <a:endParaRPr lang="en-US" sz="1200">
              <a:solidFill>
                <a:schemeClr val="tx1"/>
              </a:solidFill>
              <a:latin typeface="Times New Roman" pitchFamily="18" charset="0"/>
            </a:endParaRPr>
          </a:p>
        </p:txBody>
      </p:sp>
      <p:sp>
        <p:nvSpPr>
          <p:cNvPr id="1572866" name="Rectangle 2"/>
          <p:cNvSpPr>
            <a:spLocks noGrp="1" noRot="1" noChangeAspect="1" noChangeArrowheads="1" noTextEdit="1"/>
          </p:cNvSpPr>
          <p:nvPr>
            <p:ph type="sldImg"/>
          </p:nvPr>
        </p:nvSpPr>
        <p:spPr>
          <a:ln/>
        </p:spPr>
      </p:sp>
      <p:sp>
        <p:nvSpPr>
          <p:cNvPr id="157286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a:ln/>
        </p:spPr>
      </p:sp>
      <p:sp>
        <p:nvSpPr>
          <p:cNvPr id="176130" name="Notes Placeholder 2"/>
          <p:cNvSpPr>
            <a:spLocks noGrp="1"/>
          </p:cNvSpPr>
          <p:nvPr>
            <p:ph type="body" idx="1"/>
          </p:nvPr>
        </p:nvSpPr>
        <p:spPr>
          <a:noFill/>
          <a:ln/>
        </p:spPr>
        <p:txBody>
          <a:bodyPr/>
          <a:lstStyle/>
          <a:p>
            <a:endParaRPr lang="en-US" smtClean="0"/>
          </a:p>
        </p:txBody>
      </p:sp>
      <p:sp>
        <p:nvSpPr>
          <p:cNvPr id="176131" name="Slide Number Placeholder 3"/>
          <p:cNvSpPr>
            <a:spLocks noGrp="1"/>
          </p:cNvSpPr>
          <p:nvPr>
            <p:ph type="sldNum" sz="quarter" idx="5"/>
          </p:nvPr>
        </p:nvSpPr>
        <p:spPr>
          <a:noFill/>
        </p:spPr>
        <p:txBody>
          <a:bodyPr/>
          <a:lstStyle/>
          <a:p>
            <a:fld id="{1149BE8B-8B69-41D3-9AE1-7DDAAEB2E161}" type="slidenum">
              <a:rPr lang="en-US" smtClean="0"/>
              <a:pPr/>
              <a:t>7</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6129" name="Rectangle 7"/>
          <p:cNvSpPr>
            <a:spLocks noGrp="1" noChangeArrowheads="1"/>
          </p:cNvSpPr>
          <p:nvPr>
            <p:ph type="sldNum" sz="quarter" idx="5"/>
          </p:nvPr>
        </p:nvSpPr>
        <p:spPr>
          <a:noFill/>
        </p:spPr>
        <p:txBody>
          <a:bodyPr/>
          <a:lstStyle/>
          <a:p>
            <a:fld id="{21C30F0D-70B0-44D0-83F3-F991FC6B373E}" type="slidenum">
              <a:rPr lang="en-US" smtClean="0"/>
              <a:pPr/>
              <a:t>8</a:t>
            </a:fld>
            <a:endParaRPr lang="en-US" smtClean="0"/>
          </a:p>
        </p:txBody>
      </p:sp>
      <p:sp>
        <p:nvSpPr>
          <p:cNvPr id="1456130" name="Rectangle 2"/>
          <p:cNvSpPr>
            <a:spLocks noGrp="1" noRot="1" noChangeAspect="1" noChangeArrowheads="1" noTextEdit="1"/>
          </p:cNvSpPr>
          <p:nvPr>
            <p:ph type="sldImg"/>
          </p:nvPr>
        </p:nvSpPr>
        <p:spPr>
          <a:ln/>
        </p:spPr>
      </p:sp>
      <p:sp>
        <p:nvSpPr>
          <p:cNvPr id="14561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8177" name="Rectangle 7"/>
          <p:cNvSpPr>
            <a:spLocks noGrp="1" noChangeArrowheads="1"/>
          </p:cNvSpPr>
          <p:nvPr>
            <p:ph type="sldNum" sz="quarter" idx="5"/>
          </p:nvPr>
        </p:nvSpPr>
        <p:spPr>
          <a:noFill/>
        </p:spPr>
        <p:txBody>
          <a:bodyPr/>
          <a:lstStyle/>
          <a:p>
            <a:fld id="{422C8F74-F0C0-4B7C-9180-E0C0AB5CC80E}" type="slidenum">
              <a:rPr lang="en-US" smtClean="0"/>
              <a:pPr/>
              <a:t>9</a:t>
            </a:fld>
            <a:endParaRPr lang="en-US" smtClean="0"/>
          </a:p>
        </p:txBody>
      </p:sp>
      <p:sp>
        <p:nvSpPr>
          <p:cNvPr id="1458178" name="Rectangle 2"/>
          <p:cNvSpPr>
            <a:spLocks noGrp="1" noRot="1" noChangeAspect="1" noChangeArrowheads="1" noTextEdit="1"/>
          </p:cNvSpPr>
          <p:nvPr>
            <p:ph type="sldImg"/>
          </p:nvPr>
        </p:nvSpPr>
        <p:spPr>
          <a:ln/>
        </p:spPr>
      </p:sp>
      <p:sp>
        <p:nvSpPr>
          <p:cNvPr id="145817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0225" name="Rectangle 7"/>
          <p:cNvSpPr>
            <a:spLocks noGrp="1" noChangeArrowheads="1"/>
          </p:cNvSpPr>
          <p:nvPr>
            <p:ph type="sldNum" sz="quarter" idx="5"/>
          </p:nvPr>
        </p:nvSpPr>
        <p:spPr>
          <a:noFill/>
        </p:spPr>
        <p:txBody>
          <a:bodyPr/>
          <a:lstStyle/>
          <a:p>
            <a:fld id="{ECF3CB47-382E-47CA-80F5-3B7CECE235B0}" type="slidenum">
              <a:rPr lang="en-US" smtClean="0"/>
              <a:pPr/>
              <a:t>10</a:t>
            </a:fld>
            <a:endParaRPr lang="en-US" smtClean="0"/>
          </a:p>
        </p:txBody>
      </p:sp>
      <p:sp>
        <p:nvSpPr>
          <p:cNvPr id="1460226" name="Rectangle 2"/>
          <p:cNvSpPr>
            <a:spLocks noGrp="1" noRot="1" noChangeAspect="1" noChangeArrowheads="1" noTextEdit="1"/>
          </p:cNvSpPr>
          <p:nvPr>
            <p:ph type="sldImg"/>
          </p:nvPr>
        </p:nvSpPr>
        <p:spPr>
          <a:ln/>
        </p:spPr>
      </p:sp>
      <p:sp>
        <p:nvSpPr>
          <p:cNvPr id="14602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slideMaster" Target="../slideMasters/slideMaster1.xml"/><Relationship Id="rId10" Type="http://schemas.openxmlformats.org/officeDocument/2006/relationships/image" Target="../media/image6.jpeg"/><Relationship Id="rId4" Type="http://schemas.openxmlformats.org/officeDocument/2006/relationships/tags" Target="../tags/tag6.xml"/><Relationship Id="rId9"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1" descr="Logo.png"/>
          <p:cNvPicPr>
            <a:picLocks noChangeAspect="1"/>
          </p:cNvPicPr>
          <p:nvPr>
            <p:custDataLst>
              <p:tags r:id="rId1"/>
            </p:custDataLst>
          </p:nvPr>
        </p:nvPicPr>
        <p:blipFill>
          <a:blip r:embed="rId6"/>
          <a:srcRect/>
          <a:stretch>
            <a:fillRect/>
          </a:stretch>
        </p:blipFill>
        <p:spPr bwMode="auto">
          <a:xfrm>
            <a:off x="231775" y="5788025"/>
            <a:ext cx="914400" cy="914400"/>
          </a:xfrm>
          <a:prstGeom prst="rect">
            <a:avLst/>
          </a:prstGeom>
          <a:noFill/>
          <a:ln w="9525">
            <a:noFill/>
            <a:miter lim="800000"/>
            <a:headEnd/>
            <a:tailEnd/>
          </a:ln>
        </p:spPr>
      </p:pic>
      <p:pic>
        <p:nvPicPr>
          <p:cNvPr id="5" name="Picture 12" descr="WDTBlogoNEW.png"/>
          <p:cNvPicPr>
            <a:picLocks noChangeAspect="1"/>
          </p:cNvPicPr>
          <p:nvPr>
            <p:custDataLst>
              <p:tags r:id="rId2"/>
            </p:custDataLst>
          </p:nvPr>
        </p:nvPicPr>
        <p:blipFill>
          <a:blip r:embed="rId7"/>
          <a:srcRect/>
          <a:stretch>
            <a:fillRect/>
          </a:stretch>
        </p:blipFill>
        <p:spPr bwMode="auto">
          <a:xfrm>
            <a:off x="1374775" y="5788025"/>
            <a:ext cx="908050" cy="914400"/>
          </a:xfrm>
          <a:prstGeom prst="rect">
            <a:avLst/>
          </a:prstGeom>
          <a:noFill/>
          <a:ln w="9525">
            <a:noFill/>
            <a:miter lim="800000"/>
            <a:headEnd/>
            <a:tailEnd/>
          </a:ln>
        </p:spPr>
      </p:pic>
      <p:pic>
        <p:nvPicPr>
          <p:cNvPr id="6" name="Picture 14" descr="noaa_circle.png"/>
          <p:cNvPicPr>
            <a:picLocks noChangeAspect="1"/>
          </p:cNvPicPr>
          <p:nvPr>
            <p:custDataLst>
              <p:tags r:id="rId3"/>
            </p:custDataLst>
          </p:nvPr>
        </p:nvPicPr>
        <p:blipFill>
          <a:blip r:embed="rId8"/>
          <a:srcRect/>
          <a:stretch>
            <a:fillRect/>
          </a:stretch>
        </p:blipFill>
        <p:spPr bwMode="auto">
          <a:xfrm>
            <a:off x="231775" y="4727575"/>
            <a:ext cx="914400" cy="914400"/>
          </a:xfrm>
          <a:prstGeom prst="rect">
            <a:avLst/>
          </a:prstGeom>
          <a:noFill/>
          <a:ln w="9525">
            <a:noFill/>
            <a:miter lim="800000"/>
            <a:headEnd/>
            <a:tailEnd/>
          </a:ln>
        </p:spPr>
      </p:pic>
      <p:pic>
        <p:nvPicPr>
          <p:cNvPr id="7" name="Picture 17" descr="nws_circle.png"/>
          <p:cNvPicPr>
            <a:picLocks noChangeAspect="1"/>
          </p:cNvPicPr>
          <p:nvPr>
            <p:custDataLst>
              <p:tags r:id="rId4"/>
            </p:custDataLst>
          </p:nvPr>
        </p:nvPicPr>
        <p:blipFill>
          <a:blip r:embed="rId9"/>
          <a:srcRect/>
          <a:stretch>
            <a:fillRect/>
          </a:stretch>
        </p:blipFill>
        <p:spPr bwMode="auto">
          <a:xfrm>
            <a:off x="1374775" y="4727575"/>
            <a:ext cx="914400" cy="914400"/>
          </a:xfrm>
          <a:prstGeom prst="rect">
            <a:avLst/>
          </a:prstGeom>
          <a:noFill/>
          <a:ln w="9525">
            <a:noFill/>
            <a:miter lim="800000"/>
            <a:headEnd/>
            <a:tailEnd/>
          </a:ln>
        </p:spPr>
      </p:pic>
      <p:pic>
        <p:nvPicPr>
          <p:cNvPr id="8" name="Picture 60" descr="KOUN_radome"/>
          <p:cNvPicPr>
            <a:picLocks noChangeAspect="1" noChangeArrowheads="1"/>
          </p:cNvPicPr>
          <p:nvPr userDrawn="1"/>
        </p:nvPicPr>
        <p:blipFill>
          <a:blip r:embed="rId10"/>
          <a:srcRect l="5928" r="5156"/>
          <a:stretch>
            <a:fillRect/>
          </a:stretch>
        </p:blipFill>
        <p:spPr bwMode="auto">
          <a:xfrm>
            <a:off x="0" y="0"/>
            <a:ext cx="4572000" cy="6858000"/>
          </a:xfrm>
          <a:prstGeom prst="rect">
            <a:avLst/>
          </a:prstGeom>
          <a:noFill/>
          <a:ln w="9525">
            <a:noFill/>
            <a:miter lim="800000"/>
            <a:headEnd/>
            <a:tailEnd/>
          </a:ln>
        </p:spPr>
      </p:pic>
      <p:pic>
        <p:nvPicPr>
          <p:cNvPr id="9" name="Picture 64" descr="HCA3"/>
          <p:cNvPicPr>
            <a:picLocks noChangeAspect="1" noChangeArrowheads="1"/>
          </p:cNvPicPr>
          <p:nvPr userDrawn="1"/>
        </p:nvPicPr>
        <p:blipFill>
          <a:blip r:embed="rId11"/>
          <a:srcRect/>
          <a:stretch>
            <a:fillRect/>
          </a:stretch>
        </p:blipFill>
        <p:spPr bwMode="auto">
          <a:xfrm>
            <a:off x="4573588" y="0"/>
            <a:ext cx="4570412" cy="6858000"/>
          </a:xfrm>
          <a:prstGeom prst="rect">
            <a:avLst/>
          </a:prstGeom>
          <a:noFill/>
          <a:ln w="9525">
            <a:noFill/>
            <a:miter lim="800000"/>
            <a:headEnd/>
            <a:tailEnd/>
          </a:ln>
        </p:spPr>
      </p:pic>
      <p:sp>
        <p:nvSpPr>
          <p:cNvPr id="2" name="Title 1"/>
          <p:cNvSpPr>
            <a:spLocks noGrp="1"/>
          </p:cNvSpPr>
          <p:nvPr>
            <p:ph type="ctrTitle"/>
          </p:nvPr>
        </p:nvSpPr>
        <p:spPr>
          <a:xfrm>
            <a:off x="228600" y="228600"/>
            <a:ext cx="8686800" cy="1371600"/>
          </a:xfrm>
        </p:spPr>
        <p:txBody>
          <a:bodyPr anchor="t"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2386584"/>
            <a:ext cx="5577840" cy="155448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3"/>
          <p:cNvSpPr>
            <a:spLocks noGrp="1"/>
          </p:cNvSpPr>
          <p:nvPr>
            <p:ph type="dt" sz="half" idx="10"/>
          </p:nvPr>
        </p:nvSpPr>
        <p:spPr>
          <a:xfrm>
            <a:off x="3505200" y="6264275"/>
            <a:ext cx="2133600" cy="365125"/>
          </a:xfrm>
          <a:prstGeom prst="rect">
            <a:avLst/>
          </a:prstGeom>
        </p:spPr>
        <p:txBody>
          <a:bodyPr/>
          <a:lstStyle>
            <a:lvl1pPr algn="ctr">
              <a:spcBef>
                <a:spcPct val="0"/>
              </a:spcBef>
              <a:buClrTx/>
              <a:buFontTx/>
              <a:buNone/>
              <a:defRPr sz="2400">
                <a:solidFill>
                  <a:schemeClr val="bg1"/>
                </a:solidFill>
                <a:effectLst/>
                <a:latin typeface="Times New Roman" pitchFamily="18" charset="0"/>
              </a:defRPr>
            </a:lvl1pPr>
          </a:lstStyle>
          <a:p>
            <a:pPr>
              <a:defRPr/>
            </a:pPr>
            <a:r>
              <a:rPr lang="en-US"/>
              <a:t>GotoWebinar</a:t>
            </a:r>
            <a:br>
              <a:rPr lang="en-US"/>
            </a:br>
            <a:r>
              <a:rPr lang="en-US"/>
              <a:t>November 18, 2008</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Full Screen Image (1024x768) with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lstStyle>
            <a:lvl1pPr>
              <a:buNone/>
              <a:defRPr/>
            </a:lvl1pPr>
          </a:lstStyle>
          <a:p>
            <a:pPr lvl="0"/>
            <a:r>
              <a:rPr lang="en-US" dirty="0" smtClean="0"/>
              <a:t>Click to edit Master text styles</a:t>
            </a:r>
          </a:p>
        </p:txBody>
      </p:sp>
      <p:sp>
        <p:nvSpPr>
          <p:cNvPr id="2" name="Title 1"/>
          <p:cNvSpPr>
            <a:spLocks noGrp="1"/>
          </p:cNvSpPr>
          <p:nvPr>
            <p:ph type="title"/>
          </p:nvPr>
        </p:nvSpPr>
        <p:spPr>
          <a:xfrm>
            <a:off x="457200" y="482025"/>
            <a:ext cx="8229600" cy="584775"/>
          </a:xfrm>
          <a:solidFill>
            <a:schemeClr val="tx1">
              <a:alpha val="75000"/>
            </a:schemeClr>
          </a:solidFill>
          <a:ln w="25400">
            <a:solidFill>
              <a:schemeClr val="bg1"/>
            </a:solidFill>
          </a:ln>
        </p:spPr>
        <p:txBody>
          <a:bodyPr>
            <a:spAutoFit/>
          </a:bodyPr>
          <a:lstStyle/>
          <a:p>
            <a:r>
              <a:rPr lang="en-US" smtClean="0"/>
              <a:t>Click to edit Master title style</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RPG Vertical Image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5257800" y="228600"/>
            <a:ext cx="3657600" cy="914400"/>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228600"/>
            <a:ext cx="4800600" cy="6400800"/>
          </a:xfrm>
          <a:effectLst>
            <a:outerShdw blurRad="50800" dist="38100" dir="2700000" algn="tl"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5257800" y="1371599"/>
            <a:ext cx="3657600" cy="5257800"/>
          </a:xfrm>
        </p:spPr>
        <p:txBody>
          <a:bodyPr/>
          <a:lstStyle>
            <a:lvl1pPr marL="119063" indent="-119063">
              <a:defRPr sz="2400"/>
            </a:lvl1pPr>
            <a:lvl2pPr marL="576263" indent="-119063">
              <a:defRPr sz="2000"/>
            </a:lvl2pPr>
            <a:lvl3pPr marL="1033463" indent="-119063">
              <a:tabLst/>
              <a:defRPr sz="1800"/>
            </a:lvl3pPr>
            <a:lvl4pPr marL="1490663" indent="-119063">
              <a:defRPr sz="1600"/>
            </a:lvl4pPr>
            <a:lvl5pPr marL="1947863" indent="-119063">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RPG Vertical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3657600" cy="914400"/>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4114800" y="228600"/>
            <a:ext cx="4800600" cy="6400800"/>
          </a:xfrm>
          <a:effectLst>
            <a:outerShdw blurRad="50800" dist="38100" dir="2700000" algn="tl"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228600" y="1371599"/>
            <a:ext cx="3657600" cy="5257800"/>
          </a:xfrm>
        </p:spPr>
        <p:txBody>
          <a:bodyPr/>
          <a:lstStyle>
            <a:lvl1pPr marL="119063" indent="-119063">
              <a:defRPr sz="2400"/>
            </a:lvl1pPr>
            <a:lvl2pPr marL="576263" indent="-119063">
              <a:defRPr sz="2000"/>
            </a:lvl2pPr>
            <a:lvl3pPr marL="1033463" indent="-119063">
              <a:defRPr sz="1800"/>
            </a:lvl3pPr>
            <a:lvl4pPr marL="1490663" indent="-119063">
              <a:defRPr sz="1600"/>
            </a:lvl4pPr>
            <a:lvl5pPr marL="1947863" indent="-119063">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Full Slide Image (1024x768) with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lstStyle>
            <a:lvl1pPr>
              <a:buNone/>
              <a:defRPr/>
            </a:lvl1pPr>
          </a:lstStyle>
          <a:p>
            <a:pPr lvl="0"/>
            <a:r>
              <a:rPr lang="en-US" dirty="0" smtClean="0"/>
              <a:t>Click to edit Master text styles</a:t>
            </a:r>
          </a:p>
        </p:txBody>
      </p:sp>
      <p:sp>
        <p:nvSpPr>
          <p:cNvPr id="2" name="Title 1"/>
          <p:cNvSpPr>
            <a:spLocks noGrp="1"/>
          </p:cNvSpPr>
          <p:nvPr>
            <p:ph type="title"/>
          </p:nvPr>
        </p:nvSpPr>
        <p:spPr>
          <a:xfrm>
            <a:off x="457200" y="482025"/>
            <a:ext cx="8229600" cy="584775"/>
          </a:xfrm>
          <a:solidFill>
            <a:schemeClr val="tx1">
              <a:alpha val="60000"/>
            </a:schemeClr>
          </a:solidFill>
          <a:ln w="25400">
            <a:solidFill>
              <a:schemeClr val="bg1"/>
            </a:solidFill>
          </a:ln>
        </p:spPr>
        <p:txBody>
          <a:bodyPr>
            <a:spAutoFit/>
          </a:bodyPr>
          <a:lstStyle/>
          <a:p>
            <a:r>
              <a:rPr lang="en-US" smtClean="0"/>
              <a:t>Click to edit Master title style</a:t>
            </a:r>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600x800 Image Bleed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5376672" y="228600"/>
            <a:ext cx="3538728" cy="914400"/>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0" y="0"/>
            <a:ext cx="5148072" cy="6858000"/>
          </a:xfrm>
          <a:effectLst>
            <a:outerShdw blurRad="50800" dist="38100" algn="l"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5376672" y="1371599"/>
            <a:ext cx="3538728" cy="5212080"/>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600x800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3538728" cy="914400"/>
          </a:xfrm>
        </p:spPr>
        <p:txBody>
          <a:bodyPr>
            <a:noAutofit/>
          </a:bodyPr>
          <a:lstStyle>
            <a:lvl1pPr>
              <a:defRPr sz="2800">
                <a:effectLst>
                  <a:outerShdw blurRad="50800" dist="38100" dir="8100000" algn="tr" rotWithShape="0">
                    <a:prstClr val="black">
                      <a:alpha val="40000"/>
                    </a:prstClr>
                  </a:outerShdw>
                </a:effectLst>
              </a:defRPr>
            </a:lvl1pPr>
          </a:lstStyle>
          <a:p>
            <a:r>
              <a:rPr lang="en-US" smtClean="0"/>
              <a:t>Click to edit Master title style</a:t>
            </a:r>
            <a:endParaRPr lang="en-US" dirty="0"/>
          </a:p>
        </p:txBody>
      </p:sp>
      <p:sp>
        <p:nvSpPr>
          <p:cNvPr id="3" name="Content Placeholder 2"/>
          <p:cNvSpPr>
            <a:spLocks noGrp="1"/>
          </p:cNvSpPr>
          <p:nvPr>
            <p:ph sz="half" idx="1"/>
          </p:nvPr>
        </p:nvSpPr>
        <p:spPr>
          <a:xfrm>
            <a:off x="3995928" y="0"/>
            <a:ext cx="5148072" cy="6858000"/>
          </a:xfrm>
          <a:effectLst>
            <a:outerShdw blurRad="50800" dist="38100" dir="10800000" algn="r"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228600" y="1371599"/>
            <a:ext cx="3538728" cy="5212080"/>
          </a:xfrm>
        </p:spPr>
        <p:txBody>
          <a:bodyPr/>
          <a:lstStyle>
            <a:lvl1pPr>
              <a:defRPr sz="2400">
                <a:effectLst>
                  <a:outerShdw blurRad="50800" dist="38100" dir="8100000" algn="tr" rotWithShape="0">
                    <a:prstClr val="black">
                      <a:alpha val="40000"/>
                    </a:prstClr>
                  </a:outerShdw>
                </a:effectLst>
              </a:defRPr>
            </a:lvl1pPr>
            <a:lvl2pPr>
              <a:defRPr sz="2000">
                <a:effectLst>
                  <a:outerShdw blurRad="50800" dist="38100" dir="8100000" algn="tr" rotWithShape="0">
                    <a:prstClr val="black">
                      <a:alpha val="40000"/>
                    </a:prstClr>
                  </a:outerShdw>
                </a:effectLst>
              </a:defRPr>
            </a:lvl2pPr>
            <a:lvl3pPr>
              <a:defRPr sz="1800">
                <a:effectLst>
                  <a:outerShdw blurRad="50800" dist="38100" dir="8100000" algn="tr" rotWithShape="0">
                    <a:prstClr val="black">
                      <a:alpha val="40000"/>
                    </a:prstClr>
                  </a:outerShdw>
                </a:effectLst>
              </a:defRPr>
            </a:lvl3pPr>
            <a:lvl4pPr>
              <a:defRPr sz="1600">
                <a:effectLst>
                  <a:outerShdw blurRad="50800" dist="38100" dir="8100000" algn="tr" rotWithShape="0">
                    <a:prstClr val="black">
                      <a:alpha val="40000"/>
                    </a:prstClr>
                  </a:outerShdw>
                </a:effectLst>
              </a:defRPr>
            </a:lvl4pPr>
            <a:lvl5pPr>
              <a:defRPr sz="1400">
                <a:effectLst>
                  <a:outerShdw blurRad="50800" dist="38100" dir="8100000" algn="tr" rotWithShape="0">
                    <a:prstClr val="black">
                      <a:alpha val="40000"/>
                    </a:prstClr>
                  </a:outerShdw>
                </a:effectLs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720x540 Image and Text (R/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28600" y="1527048"/>
            <a:ext cx="1600200" cy="5178552"/>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057400" y="1527047"/>
            <a:ext cx="6858000" cy="5148072"/>
          </a:xfrm>
          <a:ln w="25400">
            <a:solidFill>
              <a:schemeClr val="bg1"/>
            </a:solidFill>
          </a:ln>
          <a:effectLst/>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720x540 image with text (L/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315200" y="1527048"/>
            <a:ext cx="1600200" cy="5178552"/>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1527047"/>
            <a:ext cx="6858000" cy="5148072"/>
          </a:xfrm>
          <a:ln w="25400">
            <a:solidFill>
              <a:schemeClr val="bg1"/>
            </a:solidFill>
          </a:ln>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600x800 Image Bleed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5376672" y="228600"/>
            <a:ext cx="3538728" cy="914400"/>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0" y="0"/>
            <a:ext cx="5148072" cy="6858000"/>
          </a:xfrm>
          <a:effectLst>
            <a:outerShdw blurRad="50800" dist="38100" algn="l"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5376672" y="1371599"/>
            <a:ext cx="3538728" cy="5212080"/>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500x500 Image with Text (L/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5257800" y="1600200"/>
            <a:ext cx="3657600" cy="4764024"/>
          </a:xfrm>
        </p:spPr>
        <p:txBody>
          <a:bodyPr/>
          <a:lstStyle>
            <a:lvl1pPr marL="228600" indent="-228600">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1600200"/>
            <a:ext cx="4764024" cy="4764024"/>
          </a:xfrm>
          <a:ln w="25400">
            <a:solidFill>
              <a:schemeClr val="bg1"/>
            </a:solidFill>
          </a:ln>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500x500 Image with Text (R/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1600200"/>
            <a:ext cx="3657600" cy="4764024"/>
          </a:xfrm>
        </p:spPr>
        <p:txBody>
          <a:bodyPr/>
          <a:lstStyle>
            <a:lvl1pPr marL="228600" indent="-228600">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4114800" y="1600200"/>
            <a:ext cx="4764024" cy="4764024"/>
          </a:xfrm>
          <a:ln w="25400">
            <a:solidFill>
              <a:schemeClr val="bg1"/>
            </a:solidFill>
          </a:ln>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600x600 Image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4572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6172200" y="914400"/>
            <a:ext cx="2743200" cy="5715000"/>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914400"/>
            <a:ext cx="5715000" cy="5715000"/>
          </a:xfrm>
          <a:ln w="25400">
            <a:solidFill>
              <a:schemeClr val="bg1"/>
            </a:solidFill>
          </a:ln>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600x600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4572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914400"/>
            <a:ext cx="2743200" cy="5715000"/>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3200400" y="914400"/>
            <a:ext cx="5715000" cy="5715000"/>
          </a:xfrm>
          <a:ln w="25400">
            <a:solidFill>
              <a:schemeClr val="bg1"/>
            </a:solidFill>
          </a:ln>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500x500 side-by-sid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457200"/>
          </a:xfrm>
        </p:spPr>
        <p:txBody>
          <a:bodyPr/>
          <a:lstStyle/>
          <a:p>
            <a:r>
              <a:rPr lang="en-US" smtClean="0"/>
              <a:t>Click to edit Master title style</a:t>
            </a:r>
            <a:endParaRPr lang="en-US" dirty="0"/>
          </a:p>
        </p:txBody>
      </p:sp>
      <p:sp>
        <p:nvSpPr>
          <p:cNvPr id="11" name="Content Placeholder 10"/>
          <p:cNvSpPr>
            <a:spLocks noGrp="1"/>
          </p:cNvSpPr>
          <p:nvPr>
            <p:ph sz="quarter" idx="15"/>
          </p:nvPr>
        </p:nvSpPr>
        <p:spPr>
          <a:xfrm>
            <a:off x="228600" y="1600200"/>
            <a:ext cx="4233672" cy="4233672"/>
          </a:xfrm>
          <a:ln w="25400">
            <a:solidFill>
              <a:schemeClr val="bg1"/>
            </a:solidFill>
          </a:ln>
        </p:spPr>
        <p:txBody>
          <a:bodyPr/>
          <a:lstStyle>
            <a:lvl1pPr>
              <a:buNone/>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12" name="Content Placeholder 10"/>
          <p:cNvSpPr>
            <a:spLocks noGrp="1"/>
          </p:cNvSpPr>
          <p:nvPr>
            <p:ph sz="quarter" idx="16"/>
          </p:nvPr>
        </p:nvSpPr>
        <p:spPr>
          <a:xfrm>
            <a:off x="4681728" y="1600200"/>
            <a:ext cx="4233672" cy="4233672"/>
          </a:xfrm>
          <a:ln w="25400">
            <a:solidFill>
              <a:schemeClr val="bg1"/>
            </a:solidFill>
          </a:ln>
        </p:spPr>
        <p:txBody>
          <a:bodyPr/>
          <a:lstStyle>
            <a:lvl1pPr>
              <a:buNone/>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19" name="Text Placeholder 18"/>
          <p:cNvSpPr>
            <a:spLocks noGrp="1"/>
          </p:cNvSpPr>
          <p:nvPr>
            <p:ph type="body" sz="quarter" idx="20"/>
          </p:nvPr>
        </p:nvSpPr>
        <p:spPr>
          <a:xfrm>
            <a:off x="228600" y="914400"/>
            <a:ext cx="4233672" cy="457200"/>
          </a:xfrm>
        </p:spPr>
        <p:txBody>
          <a:bodyPr/>
          <a:lstStyle>
            <a:lvl1pPr algn="ctr">
              <a:buNone/>
              <a:defRPr b="1">
                <a:solidFill>
                  <a:srgbClr val="B89F50"/>
                </a:solidFill>
              </a:defRPr>
            </a:lvl1pPr>
          </a:lstStyle>
          <a:p>
            <a:pPr lvl="0"/>
            <a:r>
              <a:rPr lang="en-US" dirty="0" smtClean="0"/>
              <a:t>Click to edit Master text styles</a:t>
            </a:r>
          </a:p>
        </p:txBody>
      </p:sp>
      <p:sp>
        <p:nvSpPr>
          <p:cNvPr id="20" name="Text Placeholder 18"/>
          <p:cNvSpPr>
            <a:spLocks noGrp="1"/>
          </p:cNvSpPr>
          <p:nvPr>
            <p:ph type="body" sz="quarter" idx="21"/>
          </p:nvPr>
        </p:nvSpPr>
        <p:spPr>
          <a:xfrm>
            <a:off x="4681728" y="914400"/>
            <a:ext cx="4233672" cy="457200"/>
          </a:xfrm>
        </p:spPr>
        <p:txBody>
          <a:bodyPr/>
          <a:lstStyle>
            <a:lvl1pPr algn="ctr">
              <a:buNone/>
              <a:defRPr b="1">
                <a:solidFill>
                  <a:srgbClr val="B89F50"/>
                </a:solidFill>
              </a:defRPr>
            </a:lvl1pPr>
          </a:lstStyle>
          <a:p>
            <a:pPr lvl="0"/>
            <a:r>
              <a:rPr lang="en-US" dirty="0" smtClean="0"/>
              <a:t>Click to edit Master text styles</a:t>
            </a:r>
          </a:p>
        </p:txBody>
      </p:sp>
      <p:sp>
        <p:nvSpPr>
          <p:cNvPr id="22" name="Text Placeholder 21"/>
          <p:cNvSpPr>
            <a:spLocks noGrp="1"/>
          </p:cNvSpPr>
          <p:nvPr>
            <p:ph type="body" sz="quarter" idx="22"/>
          </p:nvPr>
        </p:nvSpPr>
        <p:spPr>
          <a:xfrm>
            <a:off x="228600" y="6062472"/>
            <a:ext cx="8686800" cy="566928"/>
          </a:xfrm>
        </p:spPr>
        <p:txBody>
          <a:bodyPr/>
          <a:lstStyle>
            <a:lvl1pPr>
              <a:buNone/>
              <a:defRPr sz="2000"/>
            </a:lvl1pPr>
          </a:lstStyle>
          <a:p>
            <a:pPr lvl="0"/>
            <a:r>
              <a:rPr lang="en-US" smtClean="0"/>
              <a:t>Click to edit Master text styles</a:t>
            </a: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HCI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1600200"/>
            <a:ext cx="3383280" cy="4764024"/>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3794760" y="1600200"/>
            <a:ext cx="5120640" cy="4764024"/>
          </a:xfrm>
          <a:ln w="25400">
            <a:no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HCI Image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lvl1pPr>
              <a:defRPr sz="3200"/>
            </a:lvl1pPr>
          </a:lstStyle>
          <a:p>
            <a:r>
              <a:rPr lang="en-US" smtClean="0"/>
              <a:t>Click to edit Master title style</a:t>
            </a:r>
            <a:endParaRPr lang="en-US" dirty="0"/>
          </a:p>
        </p:txBody>
      </p:sp>
      <p:sp>
        <p:nvSpPr>
          <p:cNvPr id="4" name="Content Placeholder 3"/>
          <p:cNvSpPr>
            <a:spLocks noGrp="1"/>
          </p:cNvSpPr>
          <p:nvPr>
            <p:ph sz="half" idx="2"/>
          </p:nvPr>
        </p:nvSpPr>
        <p:spPr>
          <a:xfrm>
            <a:off x="228600" y="1600200"/>
            <a:ext cx="5120640" cy="4764024"/>
          </a:xfrm>
          <a:ln w="25400">
            <a:no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3" name="Content Placeholder 2"/>
          <p:cNvSpPr>
            <a:spLocks noGrp="1"/>
          </p:cNvSpPr>
          <p:nvPr>
            <p:ph sz="half" idx="1"/>
          </p:nvPr>
        </p:nvSpPr>
        <p:spPr>
          <a:xfrm>
            <a:off x="5532120" y="1600200"/>
            <a:ext cx="3383280" cy="4764024"/>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RPG Horizontal Image with Text Below">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lvl1pPr>
              <a:defRPr sz="3200"/>
            </a:lvl1pPr>
          </a:lstStyle>
          <a:p>
            <a:r>
              <a:rPr lang="en-US" smtClean="0"/>
              <a:t>Click to edit Master title style</a:t>
            </a:r>
            <a:endParaRPr lang="en-US" dirty="0"/>
          </a:p>
        </p:txBody>
      </p:sp>
      <p:sp>
        <p:nvSpPr>
          <p:cNvPr id="4" name="Content Placeholder 3"/>
          <p:cNvSpPr>
            <a:spLocks noGrp="1"/>
          </p:cNvSpPr>
          <p:nvPr>
            <p:ph sz="half" idx="2"/>
          </p:nvPr>
        </p:nvSpPr>
        <p:spPr>
          <a:xfrm>
            <a:off x="228600" y="1371600"/>
            <a:ext cx="8686800" cy="2514600"/>
          </a:xfrm>
          <a:ln w="25400">
            <a:no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3" name="Content Placeholder 2"/>
          <p:cNvSpPr>
            <a:spLocks noGrp="1"/>
          </p:cNvSpPr>
          <p:nvPr>
            <p:ph sz="half" idx="1"/>
          </p:nvPr>
        </p:nvSpPr>
        <p:spPr>
          <a:xfrm>
            <a:off x="228600" y="4114800"/>
            <a:ext cx="8686800" cy="2514600"/>
          </a:xfrm>
        </p:spPr>
        <p:txBody>
          <a:bodyPr/>
          <a:lstStyle>
            <a:lvl1pPr marL="228600" indent="-228600">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RPG Vertical Image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5257800" y="228600"/>
            <a:ext cx="3657600" cy="914400"/>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228600"/>
            <a:ext cx="4800600" cy="6400800"/>
          </a:xfrm>
          <a:effectLst>
            <a:outerShdw blurRad="50800" dist="38100" dir="2700000" algn="tl"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5257800" y="1371599"/>
            <a:ext cx="3657600" cy="5257800"/>
          </a:xfrm>
        </p:spPr>
        <p:txBody>
          <a:bodyPr/>
          <a:lstStyle>
            <a:lvl1pPr marL="119063" indent="-119063">
              <a:defRPr sz="2400"/>
            </a:lvl1pPr>
            <a:lvl2pPr marL="576263" indent="-119063">
              <a:defRPr sz="2000"/>
            </a:lvl2pPr>
            <a:lvl3pPr marL="1033463" indent="-119063">
              <a:tabLst/>
              <a:defRPr sz="1800"/>
            </a:lvl3pPr>
            <a:lvl4pPr marL="1490663" indent="-119063">
              <a:defRPr sz="1600"/>
            </a:lvl4pPr>
            <a:lvl5pPr marL="1947863" indent="-119063">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RPG Vertical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3657600" cy="914400"/>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4114800" y="228600"/>
            <a:ext cx="4800600" cy="6400800"/>
          </a:xfrm>
          <a:effectLst>
            <a:outerShdw blurRad="50800" dist="38100" dir="2700000" algn="tl"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228600" y="1371599"/>
            <a:ext cx="3657600" cy="5257800"/>
          </a:xfrm>
        </p:spPr>
        <p:txBody>
          <a:bodyPr/>
          <a:lstStyle>
            <a:lvl1pPr marL="119063" indent="-119063">
              <a:defRPr sz="2400"/>
            </a:lvl1pPr>
            <a:lvl2pPr marL="576263" indent="-119063">
              <a:defRPr sz="2000"/>
            </a:lvl2pPr>
            <a:lvl3pPr marL="1033463" indent="-119063">
              <a:defRPr sz="1800"/>
            </a:lvl3pPr>
            <a:lvl4pPr marL="1490663" indent="-119063">
              <a:defRPr sz="1600"/>
            </a:lvl4pPr>
            <a:lvl5pPr marL="1947863" indent="-119063">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600x800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3538728" cy="914400"/>
          </a:xfrm>
        </p:spPr>
        <p:txBody>
          <a:bodyPr>
            <a:noAutofit/>
          </a:bodyPr>
          <a:lstStyle>
            <a:lvl1pPr>
              <a:defRPr sz="2800">
                <a:effectLst>
                  <a:outerShdw blurRad="50800" dist="38100" dir="8100000" algn="tr" rotWithShape="0">
                    <a:prstClr val="black">
                      <a:alpha val="40000"/>
                    </a:prstClr>
                  </a:outerShdw>
                </a:effectLst>
              </a:defRPr>
            </a:lvl1pPr>
          </a:lstStyle>
          <a:p>
            <a:r>
              <a:rPr lang="en-US" smtClean="0"/>
              <a:t>Click to edit Master title style</a:t>
            </a:r>
            <a:endParaRPr lang="en-US" dirty="0"/>
          </a:p>
        </p:txBody>
      </p:sp>
      <p:sp>
        <p:nvSpPr>
          <p:cNvPr id="3" name="Content Placeholder 2"/>
          <p:cNvSpPr>
            <a:spLocks noGrp="1"/>
          </p:cNvSpPr>
          <p:nvPr>
            <p:ph sz="half" idx="1"/>
          </p:nvPr>
        </p:nvSpPr>
        <p:spPr>
          <a:xfrm>
            <a:off x="3995928" y="0"/>
            <a:ext cx="5148072" cy="6858000"/>
          </a:xfrm>
          <a:effectLst>
            <a:outerShdw blurRad="50800" dist="38100" dir="10800000" algn="r"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228600" y="1371599"/>
            <a:ext cx="3538728" cy="5212080"/>
          </a:xfrm>
        </p:spPr>
        <p:txBody>
          <a:bodyPr/>
          <a:lstStyle>
            <a:lvl1pPr>
              <a:defRPr sz="2400">
                <a:effectLst>
                  <a:outerShdw blurRad="50800" dist="38100" dir="8100000" algn="tr" rotWithShape="0">
                    <a:prstClr val="black">
                      <a:alpha val="40000"/>
                    </a:prstClr>
                  </a:outerShdw>
                </a:effectLst>
              </a:defRPr>
            </a:lvl1pPr>
            <a:lvl2pPr>
              <a:defRPr sz="2000">
                <a:effectLst>
                  <a:outerShdw blurRad="50800" dist="38100" dir="8100000" algn="tr" rotWithShape="0">
                    <a:prstClr val="black">
                      <a:alpha val="40000"/>
                    </a:prstClr>
                  </a:outerShdw>
                </a:effectLst>
              </a:defRPr>
            </a:lvl2pPr>
            <a:lvl3pPr>
              <a:defRPr sz="1800">
                <a:effectLst>
                  <a:outerShdw blurRad="50800" dist="38100" dir="8100000" algn="tr" rotWithShape="0">
                    <a:prstClr val="black">
                      <a:alpha val="40000"/>
                    </a:prstClr>
                  </a:outerShdw>
                </a:effectLst>
              </a:defRPr>
            </a:lvl3pPr>
            <a:lvl4pPr>
              <a:defRPr sz="1600">
                <a:effectLst>
                  <a:outerShdw blurRad="50800" dist="38100" dir="8100000" algn="tr" rotWithShape="0">
                    <a:prstClr val="black">
                      <a:alpha val="40000"/>
                    </a:prstClr>
                  </a:outerShdw>
                </a:effectLst>
              </a:defRPr>
            </a:lvl4pPr>
            <a:lvl5pPr>
              <a:defRPr sz="1400">
                <a:effectLst>
                  <a:outerShdw blurRad="50800" dist="38100" dir="8100000" algn="tr" rotWithShape="0">
                    <a:prstClr val="black">
                      <a:alpha val="40000"/>
                    </a:prstClr>
                  </a:outerShdw>
                </a:effectLs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1" descr="Logo.png"/>
          <p:cNvPicPr>
            <a:picLocks noChangeAspect="1"/>
          </p:cNvPicPr>
          <p:nvPr/>
        </p:nvPicPr>
        <p:blipFill>
          <a:blip r:embed="rId2"/>
          <a:srcRect/>
          <a:stretch>
            <a:fillRect/>
          </a:stretch>
        </p:blipFill>
        <p:spPr bwMode="auto">
          <a:xfrm>
            <a:off x="231775" y="5788025"/>
            <a:ext cx="914400" cy="914400"/>
          </a:xfrm>
          <a:prstGeom prst="rect">
            <a:avLst/>
          </a:prstGeom>
          <a:noFill/>
          <a:ln w="9525">
            <a:noFill/>
            <a:miter lim="800000"/>
            <a:headEnd/>
            <a:tailEnd/>
          </a:ln>
        </p:spPr>
      </p:pic>
      <p:pic>
        <p:nvPicPr>
          <p:cNvPr id="5" name="Picture 12" descr="WDTBlogoNEW.png"/>
          <p:cNvPicPr>
            <a:picLocks noChangeAspect="1"/>
          </p:cNvPicPr>
          <p:nvPr/>
        </p:nvPicPr>
        <p:blipFill>
          <a:blip r:embed="rId3"/>
          <a:srcRect/>
          <a:stretch>
            <a:fillRect/>
          </a:stretch>
        </p:blipFill>
        <p:spPr bwMode="auto">
          <a:xfrm>
            <a:off x="1374775" y="5788025"/>
            <a:ext cx="908050" cy="914400"/>
          </a:xfrm>
          <a:prstGeom prst="rect">
            <a:avLst/>
          </a:prstGeom>
          <a:noFill/>
          <a:ln w="9525">
            <a:noFill/>
            <a:miter lim="800000"/>
            <a:headEnd/>
            <a:tailEnd/>
          </a:ln>
        </p:spPr>
      </p:pic>
      <p:pic>
        <p:nvPicPr>
          <p:cNvPr id="6" name="Picture 14" descr="noaa_circle.png"/>
          <p:cNvPicPr>
            <a:picLocks noChangeAspect="1"/>
          </p:cNvPicPr>
          <p:nvPr/>
        </p:nvPicPr>
        <p:blipFill>
          <a:blip r:embed="rId4"/>
          <a:srcRect/>
          <a:stretch>
            <a:fillRect/>
          </a:stretch>
        </p:blipFill>
        <p:spPr bwMode="auto">
          <a:xfrm>
            <a:off x="231775" y="4727575"/>
            <a:ext cx="914400" cy="914400"/>
          </a:xfrm>
          <a:prstGeom prst="rect">
            <a:avLst/>
          </a:prstGeom>
          <a:noFill/>
          <a:ln w="9525">
            <a:noFill/>
            <a:miter lim="800000"/>
            <a:headEnd/>
            <a:tailEnd/>
          </a:ln>
        </p:spPr>
      </p:pic>
      <p:pic>
        <p:nvPicPr>
          <p:cNvPr id="7" name="Picture 17" descr="nws_circle.png"/>
          <p:cNvPicPr>
            <a:picLocks noChangeAspect="1"/>
          </p:cNvPicPr>
          <p:nvPr/>
        </p:nvPicPr>
        <p:blipFill>
          <a:blip r:embed="rId5"/>
          <a:srcRect/>
          <a:stretch>
            <a:fillRect/>
          </a:stretch>
        </p:blipFill>
        <p:spPr bwMode="auto">
          <a:xfrm>
            <a:off x="1374775" y="4727575"/>
            <a:ext cx="914400" cy="914400"/>
          </a:xfrm>
          <a:prstGeom prst="rect">
            <a:avLst/>
          </a:prstGeom>
          <a:noFill/>
          <a:ln w="9525">
            <a:noFill/>
            <a:miter lim="800000"/>
            <a:headEnd/>
            <a:tailEnd/>
          </a:ln>
        </p:spPr>
      </p:pic>
      <p:pic>
        <p:nvPicPr>
          <p:cNvPr id="8" name="Picture 8" descr="Logo.png"/>
          <p:cNvPicPr>
            <a:picLocks noChangeAspect="1"/>
          </p:cNvPicPr>
          <p:nvPr userDrawn="1"/>
        </p:nvPicPr>
        <p:blipFill>
          <a:blip r:embed="rId2"/>
          <a:srcRect/>
          <a:stretch>
            <a:fillRect/>
          </a:stretch>
        </p:blipFill>
        <p:spPr bwMode="auto">
          <a:xfrm>
            <a:off x="8001000" y="5788025"/>
            <a:ext cx="914400" cy="914400"/>
          </a:xfrm>
          <a:prstGeom prst="rect">
            <a:avLst/>
          </a:prstGeom>
          <a:noFill/>
          <a:ln w="9525">
            <a:noFill/>
            <a:miter lim="800000"/>
            <a:headEnd/>
            <a:tailEnd/>
          </a:ln>
        </p:spPr>
      </p:pic>
      <p:pic>
        <p:nvPicPr>
          <p:cNvPr id="9" name="Picture 9" descr="WDTBlogoNEW.png"/>
          <p:cNvPicPr>
            <a:picLocks noChangeAspect="1"/>
          </p:cNvPicPr>
          <p:nvPr userDrawn="1"/>
        </p:nvPicPr>
        <p:blipFill>
          <a:blip r:embed="rId3"/>
          <a:srcRect/>
          <a:stretch>
            <a:fillRect/>
          </a:stretch>
        </p:blipFill>
        <p:spPr bwMode="auto">
          <a:xfrm>
            <a:off x="6858000" y="5788025"/>
            <a:ext cx="908050" cy="914400"/>
          </a:xfrm>
          <a:prstGeom prst="rect">
            <a:avLst/>
          </a:prstGeom>
          <a:noFill/>
          <a:ln w="9525">
            <a:noFill/>
            <a:miter lim="800000"/>
            <a:headEnd/>
            <a:tailEnd/>
          </a:ln>
        </p:spPr>
      </p:pic>
      <p:pic>
        <p:nvPicPr>
          <p:cNvPr id="10" name="Picture 10" descr="noaa_circle.png"/>
          <p:cNvPicPr>
            <a:picLocks noChangeAspect="1"/>
          </p:cNvPicPr>
          <p:nvPr userDrawn="1"/>
        </p:nvPicPr>
        <p:blipFill>
          <a:blip r:embed="rId4"/>
          <a:srcRect/>
          <a:stretch>
            <a:fillRect/>
          </a:stretch>
        </p:blipFill>
        <p:spPr bwMode="auto">
          <a:xfrm>
            <a:off x="231775" y="5788025"/>
            <a:ext cx="914400" cy="914400"/>
          </a:xfrm>
          <a:prstGeom prst="rect">
            <a:avLst/>
          </a:prstGeom>
          <a:noFill/>
          <a:ln w="9525">
            <a:noFill/>
            <a:miter lim="800000"/>
            <a:headEnd/>
            <a:tailEnd/>
          </a:ln>
        </p:spPr>
      </p:pic>
      <p:pic>
        <p:nvPicPr>
          <p:cNvPr id="11" name="Picture 13" descr="nws_circle.png"/>
          <p:cNvPicPr>
            <a:picLocks noChangeAspect="1"/>
          </p:cNvPicPr>
          <p:nvPr userDrawn="1"/>
        </p:nvPicPr>
        <p:blipFill>
          <a:blip r:embed="rId5"/>
          <a:srcRect/>
          <a:stretch>
            <a:fillRect/>
          </a:stretch>
        </p:blipFill>
        <p:spPr bwMode="auto">
          <a:xfrm>
            <a:off x="1374775" y="5788025"/>
            <a:ext cx="914400" cy="914400"/>
          </a:xfrm>
          <a:prstGeom prst="rect">
            <a:avLst/>
          </a:prstGeom>
          <a:noFill/>
          <a:ln w="9525">
            <a:noFill/>
            <a:miter lim="800000"/>
            <a:headEnd/>
            <a:tailEnd/>
          </a:ln>
        </p:spPr>
      </p:pic>
      <p:sp>
        <p:nvSpPr>
          <p:cNvPr id="12" name="Rectangle 15"/>
          <p:cNvSpPr/>
          <p:nvPr userDrawn="1"/>
        </p:nvSpPr>
        <p:spPr>
          <a:xfrm>
            <a:off x="6099175" y="2332038"/>
            <a:ext cx="3044825" cy="2286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228600" y="228600"/>
            <a:ext cx="8686800" cy="1371600"/>
          </a:xfrm>
        </p:spPr>
        <p:txBody>
          <a:bodyPr/>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2386584"/>
            <a:ext cx="5577840" cy="155448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3"/>
          <p:cNvSpPr>
            <a:spLocks noGrp="1"/>
          </p:cNvSpPr>
          <p:nvPr>
            <p:ph type="dt" sz="half" idx="10"/>
          </p:nvPr>
        </p:nvSpPr>
        <p:spPr>
          <a:xfrm>
            <a:off x="3505200" y="6264275"/>
            <a:ext cx="2133600" cy="365125"/>
          </a:xfrm>
          <a:prstGeom prst="rect">
            <a:avLst/>
          </a:prstGeom>
        </p:spPr>
        <p:txBody>
          <a:bodyPr/>
          <a:lstStyle>
            <a:lvl1pPr algn="ctr">
              <a:spcBef>
                <a:spcPct val="0"/>
              </a:spcBef>
              <a:buClrTx/>
              <a:buFontTx/>
              <a:buNone/>
              <a:defRPr sz="2400">
                <a:solidFill>
                  <a:schemeClr val="bg1"/>
                </a:solidFill>
                <a:effectLst/>
                <a:latin typeface="Times New Roman" pitchFamily="18" charset="0"/>
              </a:defRPr>
            </a:lvl1pPr>
          </a:lstStyle>
          <a:p>
            <a:pPr>
              <a:defRPr/>
            </a:pPr>
            <a:fld id="{586A24F7-2BA0-4E77-A2E3-F861693CA3D9}" type="datetimeFigureOut">
              <a:rPr lang="en-US"/>
              <a:pPr>
                <a:defRPr/>
              </a:pPr>
              <a:t>8/11/2010</a:t>
            </a:fld>
            <a:endParaRPr lang="en-US" dirty="0"/>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097280"/>
          </a:xfrm>
        </p:spPr>
        <p:txBody>
          <a:bodyPr/>
          <a:lstStyle>
            <a:lvl1pPr algn="ctr">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554480"/>
            <a:ext cx="5669280" cy="5029200"/>
          </a:xfrm>
        </p:spPr>
        <p:txBody>
          <a:bodyPr/>
          <a:lstStyle>
            <a:lvl1pPr>
              <a:spcBef>
                <a:spcPts val="0"/>
              </a:spcBef>
              <a:spcAft>
                <a:spcPts val="1200"/>
              </a:spcAft>
              <a:defRPr b="0"/>
            </a:lvl1pPr>
            <a:lvl2pPr>
              <a:spcBef>
                <a:spcPts val="0"/>
              </a:spcBef>
              <a:spcAft>
                <a:spcPts val="600"/>
              </a:spcAft>
              <a:defRPr/>
            </a:lvl2pPr>
            <a:lvl3pPr>
              <a:spcBef>
                <a:spcPts val="0"/>
              </a:spcBef>
              <a:spcAft>
                <a:spcPts val="600"/>
              </a:spcAft>
              <a:defRPr/>
            </a:lvl3pPr>
          </a:lstStyle>
          <a:p>
            <a:pPr lvl="0"/>
            <a:r>
              <a:rPr lang="en-US" smtClean="0"/>
              <a:t>Click to edit Master text styles</a:t>
            </a:r>
          </a:p>
          <a:p>
            <a:pPr lvl="1"/>
            <a:r>
              <a:rPr lang="en-US" smtClean="0"/>
              <a:t>Second level</a:t>
            </a:r>
          </a:p>
          <a:p>
            <a:pPr lvl="2"/>
            <a:r>
              <a:rPr lang="en-US" smtClean="0"/>
              <a:t>Third level</a:t>
            </a: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500x500 Image with Text (L/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5257800" y="1600200"/>
            <a:ext cx="3657600" cy="4764024"/>
          </a:xfrm>
        </p:spPr>
        <p:txBody>
          <a:bodyPr/>
          <a:lstStyle>
            <a:lvl1pPr marL="228600" indent="-228600">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1600200"/>
            <a:ext cx="4764024" cy="4764024"/>
          </a:xfrm>
          <a:ln w="25400">
            <a:solidFill>
              <a:schemeClr val="bg1"/>
            </a:solidFill>
          </a:ln>
          <a:effectLst>
            <a:outerShdw blurRad="50800" dist="38100" dir="2700000" algn="tl" rotWithShape="0">
              <a:prstClr val="black">
                <a:alpha val="40000"/>
              </a:prstClr>
            </a:outerShdw>
          </a:effectLst>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Logo.png"/>
          <p:cNvPicPr>
            <a:picLocks noChangeAspect="1"/>
          </p:cNvPicPr>
          <p:nvPr userDrawn="1"/>
        </p:nvPicPr>
        <p:blipFill>
          <a:blip r:embed="rId2"/>
          <a:srcRect/>
          <a:stretch>
            <a:fillRect/>
          </a:stretch>
        </p:blipFill>
        <p:spPr bwMode="auto">
          <a:xfrm>
            <a:off x="8001000" y="5788025"/>
            <a:ext cx="914400" cy="914400"/>
          </a:xfrm>
          <a:prstGeom prst="rect">
            <a:avLst/>
          </a:prstGeom>
          <a:noFill/>
          <a:ln w="9525">
            <a:noFill/>
            <a:miter lim="800000"/>
            <a:headEnd/>
            <a:tailEnd/>
          </a:ln>
        </p:spPr>
      </p:pic>
      <p:pic>
        <p:nvPicPr>
          <p:cNvPr id="5" name="Picture 5" descr="WDTBlogoNEW.png"/>
          <p:cNvPicPr>
            <a:picLocks noChangeAspect="1"/>
          </p:cNvPicPr>
          <p:nvPr userDrawn="1"/>
        </p:nvPicPr>
        <p:blipFill>
          <a:blip r:embed="rId3"/>
          <a:srcRect/>
          <a:stretch>
            <a:fillRect/>
          </a:stretch>
        </p:blipFill>
        <p:spPr bwMode="auto">
          <a:xfrm>
            <a:off x="6858000" y="5788025"/>
            <a:ext cx="908050" cy="914400"/>
          </a:xfrm>
          <a:prstGeom prst="rect">
            <a:avLst/>
          </a:prstGeom>
          <a:noFill/>
          <a:ln w="9525">
            <a:noFill/>
            <a:miter lim="800000"/>
            <a:headEnd/>
            <a:tailEnd/>
          </a:ln>
        </p:spPr>
      </p:pic>
      <p:pic>
        <p:nvPicPr>
          <p:cNvPr id="6" name="Picture 6" descr="noaa_circle.png"/>
          <p:cNvPicPr>
            <a:picLocks noChangeAspect="1"/>
          </p:cNvPicPr>
          <p:nvPr userDrawn="1"/>
        </p:nvPicPr>
        <p:blipFill>
          <a:blip r:embed="rId4"/>
          <a:srcRect/>
          <a:stretch>
            <a:fillRect/>
          </a:stretch>
        </p:blipFill>
        <p:spPr bwMode="auto">
          <a:xfrm>
            <a:off x="231775" y="5788025"/>
            <a:ext cx="914400" cy="914400"/>
          </a:xfrm>
          <a:prstGeom prst="rect">
            <a:avLst/>
          </a:prstGeom>
          <a:noFill/>
          <a:ln w="9525">
            <a:noFill/>
            <a:miter lim="800000"/>
            <a:headEnd/>
            <a:tailEnd/>
          </a:ln>
        </p:spPr>
      </p:pic>
      <p:pic>
        <p:nvPicPr>
          <p:cNvPr id="7" name="Picture 7" descr="nws_circle.png"/>
          <p:cNvPicPr>
            <a:picLocks noChangeAspect="1"/>
          </p:cNvPicPr>
          <p:nvPr userDrawn="1"/>
        </p:nvPicPr>
        <p:blipFill>
          <a:blip r:embed="rId5"/>
          <a:srcRect/>
          <a:stretch>
            <a:fillRect/>
          </a:stretch>
        </p:blipFill>
        <p:spPr bwMode="auto">
          <a:xfrm>
            <a:off x="1374775" y="5788025"/>
            <a:ext cx="914400" cy="914400"/>
          </a:xfrm>
          <a:prstGeom prst="rect">
            <a:avLst/>
          </a:prstGeom>
          <a:noFill/>
          <a:ln w="9525">
            <a:noFill/>
            <a:miter lim="800000"/>
            <a:headEnd/>
            <a:tailEnd/>
          </a:ln>
        </p:spPr>
      </p:pic>
      <p:sp>
        <p:nvSpPr>
          <p:cNvPr id="2" name="Title 1"/>
          <p:cNvSpPr>
            <a:spLocks noGrp="1"/>
          </p:cNvSpPr>
          <p:nvPr>
            <p:ph type="ctrTitle"/>
          </p:nvPr>
        </p:nvSpPr>
        <p:spPr>
          <a:xfrm>
            <a:off x="457200" y="365760"/>
            <a:ext cx="8229600" cy="1554480"/>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2710512"/>
            <a:ext cx="6400800" cy="1371600"/>
          </a:xfrm>
        </p:spPr>
        <p:txBody>
          <a:bodyPr anchor="b" anchorCtr="0"/>
          <a:lstStyle>
            <a:lvl1pPr marL="0" indent="0" algn="ctr">
              <a:buNone/>
              <a:defRPr>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0"/>
          </p:nvPr>
        </p:nvSpPr>
        <p:spPr>
          <a:xfrm>
            <a:off x="457200" y="1600200"/>
            <a:ext cx="8229600" cy="4983480"/>
          </a:xfrm>
        </p:spPr>
        <p:txBody>
          <a:bodyPr/>
          <a:lstStyle>
            <a:lvl4pPr>
              <a:buNone/>
              <a:defRPr/>
            </a:lvl4pPr>
            <a:lvl5pPr>
              <a:buNone/>
              <a:defRPr/>
            </a:lvl5pPr>
          </a:lstStyle>
          <a:p>
            <a:pPr lvl="0"/>
            <a:r>
              <a:rPr lang="en-US" smtClean="0"/>
              <a:t>Click to edit Master text styles</a:t>
            </a:r>
          </a:p>
          <a:p>
            <a:pPr lvl="1"/>
            <a:r>
              <a:rPr lang="en-US" smtClean="0"/>
              <a:t>Second level</a:t>
            </a:r>
          </a:p>
          <a:p>
            <a:pPr lvl="2"/>
            <a:r>
              <a:rPr lang="en-US" smtClean="0"/>
              <a:t>Third level</a:t>
            </a: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ont inform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10" name="Content Placeholder 9"/>
          <p:cNvSpPr>
            <a:spLocks noGrp="1"/>
          </p:cNvSpPr>
          <p:nvPr>
            <p:ph sz="quarter" idx="10"/>
          </p:nvPr>
        </p:nvSpPr>
        <p:spPr>
          <a:xfrm>
            <a:off x="457200" y="1600200"/>
            <a:ext cx="8229600" cy="4983480"/>
          </a:xfrm>
        </p:spPr>
        <p:txBody>
          <a:bodyPr/>
          <a:lstStyle>
            <a:lvl1pPr>
              <a:defRPr baseline="0"/>
            </a:lvl1pPr>
            <a:lvl2pPr>
              <a:defRPr/>
            </a:lvl2pPr>
            <a:lvl3pPr>
              <a:defRPr/>
            </a:lvl3pPr>
            <a:lvl4pPr>
              <a:buNone/>
              <a:defRPr/>
            </a:lvl4pPr>
            <a:lvl5pPr>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Full Screen Image (1024x768) with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lstStyle>
            <a:lvl1pPr>
              <a:buNone/>
              <a:defRPr/>
            </a:lvl1pPr>
          </a:lstStyle>
          <a:p>
            <a:pPr lvl="0"/>
            <a:r>
              <a:rPr lang="en-US" dirty="0" smtClean="0"/>
              <a:t>Click to edit Master text styles</a:t>
            </a:r>
          </a:p>
        </p:txBody>
      </p:sp>
      <p:sp>
        <p:nvSpPr>
          <p:cNvPr id="2" name="Title 1"/>
          <p:cNvSpPr>
            <a:spLocks noGrp="1"/>
          </p:cNvSpPr>
          <p:nvPr>
            <p:ph type="title"/>
          </p:nvPr>
        </p:nvSpPr>
        <p:spPr>
          <a:xfrm>
            <a:off x="457200" y="482025"/>
            <a:ext cx="8229600" cy="584775"/>
          </a:xfrm>
          <a:solidFill>
            <a:schemeClr val="tx1">
              <a:alpha val="75000"/>
            </a:schemeClr>
          </a:solidFill>
          <a:ln w="25400">
            <a:solidFill>
              <a:schemeClr val="bg1"/>
            </a:solidFill>
          </a:ln>
        </p:spPr>
        <p:txBody>
          <a:bodyPr>
            <a:spAutoFit/>
          </a:bodyPr>
          <a:lstStyle/>
          <a:p>
            <a:r>
              <a:rPr lang="en-US" smtClean="0"/>
              <a:t>Click to edit Master title style</a:t>
            </a:r>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600x800 Image Bleed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5376672" y="228600"/>
            <a:ext cx="3538728" cy="914400"/>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0" y="0"/>
            <a:ext cx="5148072" cy="6858000"/>
          </a:xfrm>
          <a:effectLst>
            <a:outerShdw blurRad="50800" dist="38100" algn="l"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5376672" y="1371599"/>
            <a:ext cx="3538728" cy="5212080"/>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720x540 Image and Text (R/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28600" y="1527048"/>
            <a:ext cx="1600200" cy="5178552"/>
          </a:xfrm>
        </p:spPr>
        <p:txBody>
          <a:bodyPr/>
          <a:lstStyle>
            <a:lvl1pPr marL="0" indent="119063">
              <a:buNone/>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057400" y="1527047"/>
            <a:ext cx="6858000" cy="5148072"/>
          </a:xfrm>
          <a:ln w="25400">
            <a:solidFill>
              <a:schemeClr val="bg1"/>
            </a:solid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600x800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3538728" cy="914400"/>
          </a:xfrm>
        </p:spPr>
        <p:txBody>
          <a:bodyPr>
            <a:noAutofit/>
          </a:bodyPr>
          <a:lstStyle>
            <a:lvl1pPr>
              <a:defRPr sz="2800">
                <a:effectLst>
                  <a:outerShdw blurRad="50800" dist="38100" dir="8100000" algn="tr" rotWithShape="0">
                    <a:prstClr val="black">
                      <a:alpha val="40000"/>
                    </a:prstClr>
                  </a:outerShdw>
                </a:effectLst>
              </a:defRPr>
            </a:lvl1pPr>
          </a:lstStyle>
          <a:p>
            <a:r>
              <a:rPr lang="en-US" smtClean="0"/>
              <a:t>Click to edit Master title style</a:t>
            </a:r>
            <a:endParaRPr lang="en-US" dirty="0"/>
          </a:p>
        </p:txBody>
      </p:sp>
      <p:sp>
        <p:nvSpPr>
          <p:cNvPr id="3" name="Content Placeholder 2"/>
          <p:cNvSpPr>
            <a:spLocks noGrp="1"/>
          </p:cNvSpPr>
          <p:nvPr>
            <p:ph sz="half" idx="1"/>
          </p:nvPr>
        </p:nvSpPr>
        <p:spPr>
          <a:xfrm>
            <a:off x="3995928" y="0"/>
            <a:ext cx="5148072" cy="6858000"/>
          </a:xfrm>
          <a:effectLst>
            <a:outerShdw blurRad="50800" dist="38100" dir="10800000" algn="r"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228600" y="1371599"/>
            <a:ext cx="3538728" cy="5212080"/>
          </a:xfrm>
        </p:spPr>
        <p:txBody>
          <a:bodyPr/>
          <a:lstStyle>
            <a:lvl1pPr>
              <a:defRPr sz="2400">
                <a:effectLst>
                  <a:outerShdw blurRad="50800" dist="38100" dir="8100000" algn="tr" rotWithShape="0">
                    <a:prstClr val="black">
                      <a:alpha val="40000"/>
                    </a:prstClr>
                  </a:outerShdw>
                </a:effectLst>
              </a:defRPr>
            </a:lvl1pPr>
            <a:lvl2pPr>
              <a:defRPr sz="2000">
                <a:effectLst>
                  <a:outerShdw blurRad="50800" dist="38100" dir="8100000" algn="tr" rotWithShape="0">
                    <a:prstClr val="black">
                      <a:alpha val="40000"/>
                    </a:prstClr>
                  </a:outerShdw>
                </a:effectLst>
              </a:defRPr>
            </a:lvl2pPr>
            <a:lvl3pPr>
              <a:defRPr sz="1800">
                <a:effectLst>
                  <a:outerShdw blurRad="50800" dist="38100" dir="8100000" algn="tr" rotWithShape="0">
                    <a:prstClr val="black">
                      <a:alpha val="40000"/>
                    </a:prstClr>
                  </a:outerShdw>
                </a:effectLst>
              </a:defRPr>
            </a:lvl3pPr>
            <a:lvl4pPr>
              <a:defRPr sz="1600">
                <a:effectLst>
                  <a:outerShdw blurRad="50800" dist="38100" dir="8100000" algn="tr" rotWithShape="0">
                    <a:prstClr val="black">
                      <a:alpha val="40000"/>
                    </a:prstClr>
                  </a:outerShdw>
                </a:effectLst>
              </a:defRPr>
            </a:lvl4pPr>
            <a:lvl5pPr>
              <a:defRPr sz="1400">
                <a:effectLst>
                  <a:outerShdw blurRad="50800" dist="38100" dir="8100000" algn="tr" rotWithShape="0">
                    <a:prstClr val="black">
                      <a:alpha val="40000"/>
                    </a:prstClr>
                  </a:outerShdw>
                </a:effectLs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720x540 Image and Text (R/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28600" y="1527048"/>
            <a:ext cx="1600200" cy="5178552"/>
          </a:xfrm>
        </p:spPr>
        <p:txBody>
          <a:bodyPr lIns="0" rIns="0"/>
          <a:lstStyle>
            <a:lvl1pPr marL="0" indent="119063">
              <a:buNone/>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057400" y="1527047"/>
            <a:ext cx="6858000" cy="5148072"/>
          </a:xfrm>
          <a:ln w="25400">
            <a:solidFill>
              <a:schemeClr val="bg1"/>
            </a:solid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720x540 image with text (L/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315200" y="1527048"/>
            <a:ext cx="1600200" cy="5178552"/>
          </a:xfrm>
        </p:spPr>
        <p:txBody>
          <a:bodyPr/>
          <a:lstStyle>
            <a:lvl1pPr marL="0" indent="119063">
              <a:buNone/>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1527047"/>
            <a:ext cx="6858000" cy="5148072"/>
          </a:xfrm>
          <a:ln w="25400">
            <a:solidFill>
              <a:schemeClr val="bg1"/>
            </a:solidFill>
          </a:ln>
          <a:effectLst>
            <a:outerShdw blurRad="50800" dist="38100" dir="2700000" algn="tl" rotWithShape="0">
              <a:prstClr val="black">
                <a:alpha val="40000"/>
              </a:prstClr>
            </a:outerShdw>
          </a:effectLst>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500x500 Image with Text (L/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5257800" y="1600200"/>
            <a:ext cx="3657600" cy="4764024"/>
          </a:xfrm>
        </p:spPr>
        <p:txBody>
          <a:bodyPr/>
          <a:lstStyle>
            <a:lvl1pPr marL="228600" indent="-228600">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1600200"/>
            <a:ext cx="4764024" cy="4764024"/>
          </a:xfrm>
          <a:ln w="25400">
            <a:solidFill>
              <a:schemeClr val="bg1"/>
            </a:solidFill>
          </a:ln>
          <a:effectLst>
            <a:outerShdw blurRad="50800" dist="38100" dir="2700000" algn="tl" rotWithShape="0">
              <a:prstClr val="black">
                <a:alpha val="40000"/>
              </a:prstClr>
            </a:outerShdw>
          </a:effectLst>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500x500 Image with Text (R/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1600200"/>
            <a:ext cx="3657600" cy="4764024"/>
          </a:xfrm>
        </p:spPr>
        <p:txBody>
          <a:bodyPr/>
          <a:lstStyle>
            <a:lvl1pPr marL="228600" indent="-228600">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4114800" y="1600200"/>
            <a:ext cx="4764024" cy="4764024"/>
          </a:xfrm>
          <a:ln w="25400">
            <a:solidFill>
              <a:schemeClr val="bg1"/>
            </a:solidFill>
          </a:ln>
          <a:effectLst>
            <a:outerShdw blurRad="50800" dist="38100" dir="2700000" algn="tl" rotWithShape="0">
              <a:prstClr val="black">
                <a:alpha val="40000"/>
              </a:prstClr>
            </a:outerShdw>
          </a:effectLst>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600x600 Image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4572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6172200" y="914400"/>
            <a:ext cx="2743200" cy="5715000"/>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914400"/>
            <a:ext cx="5715000" cy="5715000"/>
          </a:xfrm>
          <a:ln w="25400">
            <a:solidFill>
              <a:schemeClr val="bg1"/>
            </a:solid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600x600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4572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914400"/>
            <a:ext cx="2743200" cy="5715000"/>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3200400" y="914400"/>
            <a:ext cx="5715000" cy="5715000"/>
          </a:xfrm>
          <a:ln w="25400">
            <a:solidFill>
              <a:schemeClr val="bg1"/>
            </a:solidFill>
          </a:ln>
          <a:effectLst>
            <a:outerShdw blurRad="50800" dist="38100" dir="2700000" algn="tl" rotWithShape="0">
              <a:prstClr val="black">
                <a:alpha val="40000"/>
              </a:prstClr>
            </a:outerShdw>
          </a:effectLst>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00x500 side-by-sid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457200"/>
          </a:xfrm>
        </p:spPr>
        <p:txBody>
          <a:bodyPr/>
          <a:lstStyle/>
          <a:p>
            <a:r>
              <a:rPr lang="en-US" smtClean="0"/>
              <a:t>Click to edit Master title style</a:t>
            </a:r>
            <a:endParaRPr lang="en-US" dirty="0"/>
          </a:p>
        </p:txBody>
      </p:sp>
      <p:sp>
        <p:nvSpPr>
          <p:cNvPr id="11" name="Content Placeholder 10"/>
          <p:cNvSpPr>
            <a:spLocks noGrp="1"/>
          </p:cNvSpPr>
          <p:nvPr>
            <p:ph sz="quarter" idx="15"/>
          </p:nvPr>
        </p:nvSpPr>
        <p:spPr>
          <a:xfrm>
            <a:off x="228600" y="1600200"/>
            <a:ext cx="4233672" cy="4233672"/>
          </a:xfrm>
          <a:ln w="25400">
            <a:solidFill>
              <a:schemeClr val="bg1"/>
            </a:solidFill>
          </a:ln>
          <a:effectLst>
            <a:outerShdw blurRad="50800" dist="38100" dir="2700000" algn="tl" rotWithShape="0">
              <a:prstClr val="black">
                <a:alpha val="40000"/>
              </a:prstClr>
            </a:outerShdw>
          </a:effectLst>
        </p:spPr>
        <p:txBody>
          <a:bodyPr/>
          <a:lstStyle>
            <a:lvl1pPr>
              <a:buNone/>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12" name="Content Placeholder 10"/>
          <p:cNvSpPr>
            <a:spLocks noGrp="1"/>
          </p:cNvSpPr>
          <p:nvPr>
            <p:ph sz="quarter" idx="16"/>
          </p:nvPr>
        </p:nvSpPr>
        <p:spPr>
          <a:xfrm>
            <a:off x="4681728" y="1600200"/>
            <a:ext cx="4233672" cy="4233672"/>
          </a:xfrm>
          <a:ln w="25400">
            <a:solidFill>
              <a:schemeClr val="bg1"/>
            </a:solidFill>
          </a:ln>
          <a:effectLst>
            <a:outerShdw blurRad="50800" dist="38100" dir="2700000" algn="tl" rotWithShape="0">
              <a:prstClr val="black">
                <a:alpha val="40000"/>
              </a:prstClr>
            </a:outerShdw>
          </a:effectLst>
        </p:spPr>
        <p:txBody>
          <a:bodyPr/>
          <a:lstStyle>
            <a:lvl1pPr>
              <a:buNone/>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19" name="Text Placeholder 18"/>
          <p:cNvSpPr>
            <a:spLocks noGrp="1"/>
          </p:cNvSpPr>
          <p:nvPr>
            <p:ph type="body" sz="quarter" idx="20"/>
          </p:nvPr>
        </p:nvSpPr>
        <p:spPr>
          <a:xfrm>
            <a:off x="228600" y="914400"/>
            <a:ext cx="4233672" cy="457200"/>
          </a:xfrm>
        </p:spPr>
        <p:txBody>
          <a:bodyPr/>
          <a:lstStyle>
            <a:lvl1pPr algn="ctr">
              <a:buNone/>
              <a:defRPr b="1">
                <a:solidFill>
                  <a:srgbClr val="F5AD7C"/>
                </a:solidFill>
              </a:defRPr>
            </a:lvl1pPr>
          </a:lstStyle>
          <a:p>
            <a:pPr lvl="0"/>
            <a:r>
              <a:rPr lang="en-US" dirty="0" smtClean="0"/>
              <a:t>Click to edit Master text styles</a:t>
            </a:r>
          </a:p>
        </p:txBody>
      </p:sp>
      <p:sp>
        <p:nvSpPr>
          <p:cNvPr id="20" name="Text Placeholder 18"/>
          <p:cNvSpPr>
            <a:spLocks noGrp="1"/>
          </p:cNvSpPr>
          <p:nvPr>
            <p:ph type="body" sz="quarter" idx="21"/>
          </p:nvPr>
        </p:nvSpPr>
        <p:spPr>
          <a:xfrm>
            <a:off x="4681728" y="914400"/>
            <a:ext cx="4233672" cy="457200"/>
          </a:xfrm>
        </p:spPr>
        <p:txBody>
          <a:bodyPr/>
          <a:lstStyle>
            <a:lvl1pPr algn="ctr">
              <a:buNone/>
              <a:defRPr b="1">
                <a:solidFill>
                  <a:srgbClr val="F5AD7C"/>
                </a:solidFill>
              </a:defRPr>
            </a:lvl1pPr>
          </a:lstStyle>
          <a:p>
            <a:pPr lvl="0"/>
            <a:r>
              <a:rPr lang="en-US" dirty="0" smtClean="0"/>
              <a:t>Click to edit Master text styles</a:t>
            </a:r>
          </a:p>
        </p:txBody>
      </p:sp>
      <p:sp>
        <p:nvSpPr>
          <p:cNvPr id="22" name="Text Placeholder 21"/>
          <p:cNvSpPr>
            <a:spLocks noGrp="1"/>
          </p:cNvSpPr>
          <p:nvPr>
            <p:ph type="body" sz="quarter" idx="22"/>
          </p:nvPr>
        </p:nvSpPr>
        <p:spPr>
          <a:xfrm>
            <a:off x="228600" y="6062472"/>
            <a:ext cx="8686800" cy="566928"/>
          </a:xfrm>
        </p:spPr>
        <p:txBody>
          <a:bodyPr/>
          <a:lstStyle>
            <a:lvl1pPr>
              <a:buNone/>
              <a:defRPr sz="2000"/>
            </a:lvl1pPr>
          </a:lstStyle>
          <a:p>
            <a:pPr lvl="0"/>
            <a:r>
              <a:rPr lang="en-US" smtClean="0"/>
              <a:t>Click to edit Master text styles</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HCI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1600200"/>
            <a:ext cx="3383280" cy="4764024"/>
          </a:xfrm>
        </p:spPr>
        <p:txBody>
          <a:bodyPr/>
          <a:lstStyle>
            <a:lvl1pPr marL="228600" indent="-228600">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3794760" y="1600200"/>
            <a:ext cx="5120640" cy="4764024"/>
          </a:xfrm>
          <a:ln w="25400">
            <a:no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HCI Image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lvl1pPr>
              <a:defRPr sz="3200"/>
            </a:lvl1pPr>
          </a:lstStyle>
          <a:p>
            <a:r>
              <a:rPr lang="en-US" smtClean="0"/>
              <a:t>Click to edit Master title style</a:t>
            </a:r>
            <a:endParaRPr lang="en-US" dirty="0"/>
          </a:p>
        </p:txBody>
      </p:sp>
      <p:sp>
        <p:nvSpPr>
          <p:cNvPr id="4" name="Content Placeholder 3"/>
          <p:cNvSpPr>
            <a:spLocks noGrp="1"/>
          </p:cNvSpPr>
          <p:nvPr>
            <p:ph sz="half" idx="2"/>
          </p:nvPr>
        </p:nvSpPr>
        <p:spPr>
          <a:xfrm>
            <a:off x="228600" y="1600200"/>
            <a:ext cx="5120640" cy="4764024"/>
          </a:xfrm>
          <a:ln w="25400">
            <a:no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3" name="Content Placeholder 2"/>
          <p:cNvSpPr>
            <a:spLocks noGrp="1"/>
          </p:cNvSpPr>
          <p:nvPr>
            <p:ph sz="half" idx="1"/>
          </p:nvPr>
        </p:nvSpPr>
        <p:spPr>
          <a:xfrm>
            <a:off x="5532120" y="1600200"/>
            <a:ext cx="3383280" cy="4764024"/>
          </a:xfrm>
        </p:spPr>
        <p:txBody>
          <a:bodyPr/>
          <a:lstStyle>
            <a:lvl1pPr marL="228600" indent="-228600">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720x540 image with text (L/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315200" y="1527048"/>
            <a:ext cx="1600200" cy="5178552"/>
          </a:xfrm>
        </p:spPr>
        <p:txBody>
          <a:bodyPr/>
          <a:lstStyle>
            <a:lvl1pPr marL="0" indent="119063">
              <a:buNone/>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1527047"/>
            <a:ext cx="6858000" cy="5148072"/>
          </a:xfrm>
          <a:ln w="25400">
            <a:solidFill>
              <a:schemeClr val="bg1"/>
            </a:solidFill>
          </a:ln>
          <a:effectLst>
            <a:outerShdw blurRad="50800" dist="38100" dir="2700000" algn="tl" rotWithShape="0">
              <a:prstClr val="black">
                <a:alpha val="40000"/>
              </a:prstClr>
            </a:outerShdw>
          </a:effectLst>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RPG Horizontal Image with Text Below">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lvl1pPr>
              <a:defRPr sz="3200"/>
            </a:lvl1pPr>
          </a:lstStyle>
          <a:p>
            <a:r>
              <a:rPr lang="en-US" smtClean="0"/>
              <a:t>Click to edit Master title style</a:t>
            </a:r>
            <a:endParaRPr lang="en-US" dirty="0"/>
          </a:p>
        </p:txBody>
      </p:sp>
      <p:sp>
        <p:nvSpPr>
          <p:cNvPr id="4" name="Content Placeholder 3"/>
          <p:cNvSpPr>
            <a:spLocks noGrp="1"/>
          </p:cNvSpPr>
          <p:nvPr>
            <p:ph sz="half" idx="2"/>
          </p:nvPr>
        </p:nvSpPr>
        <p:spPr>
          <a:xfrm>
            <a:off x="228600" y="1371600"/>
            <a:ext cx="8686800" cy="2514600"/>
          </a:xfrm>
          <a:ln w="25400">
            <a:no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3" name="Content Placeholder 2"/>
          <p:cNvSpPr>
            <a:spLocks noGrp="1"/>
          </p:cNvSpPr>
          <p:nvPr>
            <p:ph sz="half" idx="1"/>
          </p:nvPr>
        </p:nvSpPr>
        <p:spPr>
          <a:xfrm>
            <a:off x="228600" y="4114800"/>
            <a:ext cx="8686800" cy="2514600"/>
          </a:xfrm>
        </p:spPr>
        <p:txBody>
          <a:bodyPr/>
          <a:lstStyle>
            <a:lvl1pPr marL="228600" indent="-228600">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RPG Vertical Image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5257800" y="228600"/>
            <a:ext cx="3657600" cy="914400"/>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228600"/>
            <a:ext cx="4800600" cy="6400800"/>
          </a:xfrm>
          <a:effectLst>
            <a:outerShdw blurRad="50800" dist="38100" dir="2700000" algn="tl"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5257800" y="1371599"/>
            <a:ext cx="3657600" cy="5257800"/>
          </a:xfrm>
        </p:spPr>
        <p:txBody>
          <a:bodyPr/>
          <a:lstStyle>
            <a:lvl1pPr marL="228600" indent="-228600">
              <a:defRPr sz="2400"/>
            </a:lvl1pPr>
            <a:lvl2pPr marL="576263" indent="-228600">
              <a:defRPr sz="2000"/>
            </a:lvl2pPr>
            <a:lvl3pPr marL="914400" indent="-228600">
              <a:buNone/>
              <a:tabLst/>
              <a:defRPr sz="1800"/>
            </a:lvl3pPr>
            <a:lvl4pPr marL="1490663" indent="-119063">
              <a:defRPr sz="1600"/>
            </a:lvl4pPr>
            <a:lvl5pPr marL="1947863" indent="-119063">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RPG Vertical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3657600" cy="914400"/>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4114800" y="228600"/>
            <a:ext cx="4800600" cy="6400800"/>
          </a:xfrm>
          <a:effectLst>
            <a:outerShdw blurRad="50800" dist="38100" dir="2700000" algn="tl"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228600" y="1371599"/>
            <a:ext cx="3657600" cy="5257800"/>
          </a:xfrm>
        </p:spPr>
        <p:txBody>
          <a:bodyPr/>
          <a:lstStyle>
            <a:lvl1pPr marL="228600" indent="-228600">
              <a:defRPr sz="2400"/>
            </a:lvl1pPr>
            <a:lvl2pPr marL="576263" indent="-228600">
              <a:defRPr sz="2000">
                <a:solidFill>
                  <a:schemeClr val="bg1"/>
                </a:solidFill>
              </a:defRPr>
            </a:lvl2pPr>
            <a:lvl3pPr marL="914400" indent="-228600">
              <a:buNone/>
              <a:defRPr sz="1800"/>
            </a:lvl3pPr>
            <a:lvl4pPr marL="1490663" indent="-119063">
              <a:defRPr sz="1600"/>
            </a:lvl4pPr>
            <a:lvl5pPr marL="1947863" indent="-119063">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hart Placeholder 6"/>
          <p:cNvSpPr>
            <a:spLocks noGrp="1"/>
          </p:cNvSpPr>
          <p:nvPr>
            <p:ph type="chart" sz="quarter" idx="10"/>
          </p:nvPr>
        </p:nvSpPr>
        <p:spPr>
          <a:xfrm>
            <a:off x="457200" y="1600200"/>
            <a:ext cx="8229600" cy="4800600"/>
          </a:xfrm>
        </p:spPr>
        <p:txBody>
          <a:bodyPr/>
          <a:lstStyle/>
          <a:p>
            <a:pPr lvl="0"/>
            <a:r>
              <a:rPr lang="en-US" noProof="0" smtClean="0"/>
              <a:t>Click icon to add chart</a:t>
            </a:r>
            <a:endParaRPr lang="en-US" noProof="0" dirty="0"/>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able Placeholder 6"/>
          <p:cNvSpPr>
            <a:spLocks noGrp="1"/>
          </p:cNvSpPr>
          <p:nvPr>
            <p:ph type="tbl" sz="quarter" idx="13"/>
          </p:nvPr>
        </p:nvSpPr>
        <p:spPr>
          <a:xfrm>
            <a:off x="457200" y="1600199"/>
            <a:ext cx="8229600" cy="4800600"/>
          </a:xfrm>
        </p:spPr>
        <p:txBody>
          <a:bodyPr/>
          <a:lstStyle/>
          <a:p>
            <a:pPr lvl="0"/>
            <a:r>
              <a:rPr lang="en-US" noProof="0" smtClean="0"/>
              <a:t>Click icon to add table</a:t>
            </a:r>
            <a:endParaRPr lang="en-US" noProof="0" dirty="0"/>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mart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SmartArt Placeholder 6"/>
          <p:cNvSpPr>
            <a:spLocks noGrp="1"/>
          </p:cNvSpPr>
          <p:nvPr>
            <p:ph type="dgm" sz="quarter" idx="10"/>
          </p:nvPr>
        </p:nvSpPr>
        <p:spPr>
          <a:xfrm>
            <a:off x="457199" y="1600200"/>
            <a:ext cx="8229600" cy="4800600"/>
          </a:xfrm>
        </p:spPr>
        <p:txBody>
          <a:bodyPr/>
          <a:lstStyle/>
          <a:p>
            <a:pPr lvl="0"/>
            <a:r>
              <a:rPr lang="en-US" noProof="0" smtClean="0"/>
              <a:t>Click icon to add SmartArt graphic</a:t>
            </a:r>
            <a:endParaRPr lang="en-US" noProof="0" dirty="0"/>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grpSp>
        <p:nvGrpSpPr>
          <p:cNvPr id="3" name="Group 35"/>
          <p:cNvGrpSpPr/>
          <p:nvPr userDrawn="1"/>
        </p:nvGrpSpPr>
        <p:grpSpPr>
          <a:xfrm>
            <a:off x="1122071" y="2031071"/>
            <a:ext cx="1033430" cy="890887"/>
            <a:chOff x="4700746" y="1042842"/>
            <a:chExt cx="1033430" cy="890887"/>
          </a:xfrm>
          <a:effectLst>
            <a:outerShdw blurRad="50800" dist="38100" dir="2700000" algn="tl" rotWithShape="0">
              <a:prstClr val="black">
                <a:alpha val="40000"/>
              </a:prstClr>
            </a:outerShdw>
          </a:effectLst>
        </p:grpSpPr>
        <p:sp>
          <p:nvSpPr>
            <p:cNvPr id="4" name="Hexagon 34"/>
            <p:cNvSpPr>
              <a:spLocks noChangeAspect="1"/>
            </p:cNvSpPr>
            <p:nvPr/>
          </p:nvSpPr>
          <p:spPr>
            <a:xfrm>
              <a:off x="4700746" y="1042842"/>
              <a:ext cx="1033430" cy="890887"/>
            </a:xfrm>
            <a:prstGeom prst="hexagon">
              <a:avLst/>
            </a:prstGeom>
            <a:solidFill>
              <a:srgbClr val="0A34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Hexagon 32"/>
            <p:cNvSpPr>
              <a:spLocks noChangeAspect="1"/>
            </p:cNvSpPr>
            <p:nvPr/>
          </p:nvSpPr>
          <p:spPr>
            <a:xfrm>
              <a:off x="4765337" y="1098523"/>
              <a:ext cx="904248" cy="779525"/>
            </a:xfrm>
            <a:prstGeom prst="hexagon">
              <a:avLst/>
            </a:prstGeom>
            <a:solidFill>
              <a:srgbClr val="91D3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Hexagon 33"/>
            <p:cNvSpPr/>
            <p:nvPr/>
          </p:nvSpPr>
          <p:spPr>
            <a:xfrm>
              <a:off x="4826011" y="1150828"/>
              <a:ext cx="782900" cy="674914"/>
            </a:xfrm>
            <a:prstGeom prst="hexagon">
              <a:avLst/>
            </a:prstGeom>
            <a:solidFill>
              <a:srgbClr val="4583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7" name="Group 36"/>
          <p:cNvGrpSpPr/>
          <p:nvPr userDrawn="1"/>
        </p:nvGrpSpPr>
        <p:grpSpPr>
          <a:xfrm>
            <a:off x="1122073" y="5750138"/>
            <a:ext cx="1033426" cy="890887"/>
            <a:chOff x="544275" y="2399200"/>
            <a:chExt cx="1033426" cy="890887"/>
          </a:xfrm>
          <a:effectLst>
            <a:outerShdw blurRad="50800" dist="38100" dir="2700000" algn="tl" rotWithShape="0">
              <a:prstClr val="black">
                <a:alpha val="40000"/>
              </a:prstClr>
            </a:outerShdw>
          </a:effectLst>
        </p:grpSpPr>
        <p:sp>
          <p:nvSpPr>
            <p:cNvPr id="8" name="Hexagon 24"/>
            <p:cNvSpPr>
              <a:spLocks noChangeAspect="1"/>
            </p:cNvSpPr>
            <p:nvPr/>
          </p:nvSpPr>
          <p:spPr>
            <a:xfrm>
              <a:off x="544275" y="2399200"/>
              <a:ext cx="1033426" cy="890887"/>
            </a:xfrm>
            <a:prstGeom prst="hexagon">
              <a:avLst/>
            </a:prstGeom>
            <a:solidFill>
              <a:srgbClr val="4607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Hexagon 26"/>
            <p:cNvSpPr>
              <a:spLocks noChangeAspect="1"/>
            </p:cNvSpPr>
            <p:nvPr/>
          </p:nvSpPr>
          <p:spPr>
            <a:xfrm>
              <a:off x="608863" y="2454881"/>
              <a:ext cx="904250" cy="779525"/>
            </a:xfrm>
            <a:prstGeom prst="hexagon">
              <a:avLst/>
            </a:prstGeom>
            <a:solidFill>
              <a:srgbClr val="F19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Hexagon 25"/>
            <p:cNvSpPr/>
            <p:nvPr/>
          </p:nvSpPr>
          <p:spPr>
            <a:xfrm>
              <a:off x="669538" y="2507186"/>
              <a:ext cx="782900" cy="674914"/>
            </a:xfrm>
            <a:prstGeom prst="hexagon">
              <a:avLst/>
            </a:prstGeom>
            <a:solidFill>
              <a:srgbClr val="A342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11" name="Group 37"/>
          <p:cNvGrpSpPr/>
          <p:nvPr userDrawn="1"/>
        </p:nvGrpSpPr>
        <p:grpSpPr>
          <a:xfrm>
            <a:off x="1122073" y="4514077"/>
            <a:ext cx="1033426" cy="890887"/>
            <a:chOff x="332004" y="4256305"/>
            <a:chExt cx="1033426" cy="890887"/>
          </a:xfrm>
          <a:effectLst>
            <a:outerShdw blurRad="50800" dist="38100" dir="2700000" algn="tl" rotWithShape="0">
              <a:prstClr val="black">
                <a:alpha val="40000"/>
              </a:prstClr>
            </a:outerShdw>
          </a:effectLst>
        </p:grpSpPr>
        <p:sp>
          <p:nvSpPr>
            <p:cNvPr id="12" name="Hexagon 29"/>
            <p:cNvSpPr>
              <a:spLocks noChangeAspect="1"/>
            </p:cNvSpPr>
            <p:nvPr/>
          </p:nvSpPr>
          <p:spPr>
            <a:xfrm>
              <a:off x="332004" y="4256305"/>
              <a:ext cx="1033426" cy="890887"/>
            </a:xfrm>
            <a:prstGeom prst="hexagon">
              <a:avLst/>
            </a:prstGeom>
            <a:solidFill>
              <a:srgbClr val="8E2F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Hexagon 27"/>
            <p:cNvSpPr>
              <a:spLocks noChangeAspect="1"/>
            </p:cNvSpPr>
            <p:nvPr/>
          </p:nvSpPr>
          <p:spPr>
            <a:xfrm>
              <a:off x="396593" y="4311986"/>
              <a:ext cx="904249" cy="779525"/>
            </a:xfrm>
            <a:prstGeom prst="hexagon">
              <a:avLst/>
            </a:prstGeom>
            <a:solidFill>
              <a:srgbClr val="F5AD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Hexagon 28"/>
            <p:cNvSpPr/>
            <p:nvPr/>
          </p:nvSpPr>
          <p:spPr>
            <a:xfrm>
              <a:off x="457267" y="4364291"/>
              <a:ext cx="782900" cy="674914"/>
            </a:xfrm>
            <a:prstGeom prst="hexagon">
              <a:avLst/>
            </a:prstGeom>
            <a:solidFill>
              <a:srgbClr val="F371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15" name="Group 38"/>
          <p:cNvGrpSpPr/>
          <p:nvPr userDrawn="1"/>
        </p:nvGrpSpPr>
        <p:grpSpPr>
          <a:xfrm>
            <a:off x="1122074" y="3288903"/>
            <a:ext cx="1033425" cy="890887"/>
            <a:chOff x="477918" y="5067289"/>
            <a:chExt cx="1033425" cy="890887"/>
          </a:xfrm>
          <a:effectLst>
            <a:outerShdw blurRad="50800" dist="38100" dir="2700000" algn="tl" rotWithShape="0">
              <a:prstClr val="black">
                <a:alpha val="40000"/>
              </a:prstClr>
            </a:outerShdw>
          </a:effectLst>
        </p:grpSpPr>
        <p:sp>
          <p:nvSpPr>
            <p:cNvPr id="16" name="Hexagon 30"/>
            <p:cNvSpPr>
              <a:spLocks noChangeAspect="1"/>
            </p:cNvSpPr>
            <p:nvPr/>
          </p:nvSpPr>
          <p:spPr>
            <a:xfrm>
              <a:off x="477918" y="5067289"/>
              <a:ext cx="1033425" cy="890887"/>
            </a:xfrm>
            <a:prstGeom prst="hexagon">
              <a:avLst/>
            </a:prstGeom>
            <a:solidFill>
              <a:srgbClr val="9E9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Hexagon 31"/>
            <p:cNvSpPr>
              <a:spLocks noChangeAspect="1"/>
            </p:cNvSpPr>
            <p:nvPr/>
          </p:nvSpPr>
          <p:spPr>
            <a:xfrm>
              <a:off x="564036" y="5141530"/>
              <a:ext cx="861189" cy="742405"/>
            </a:xfrm>
            <a:prstGeom prst="hexagon">
              <a:avLst/>
            </a:prstGeom>
            <a:solidFill>
              <a:srgbClr val="F9F9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8" name="Rectangle 39"/>
          <p:cNvSpPr/>
          <p:nvPr userDrawn="1"/>
        </p:nvSpPr>
        <p:spPr>
          <a:xfrm>
            <a:off x="2689225" y="5738813"/>
            <a:ext cx="1371600" cy="914400"/>
          </a:xfrm>
          <a:prstGeom prst="rect">
            <a:avLst/>
          </a:prstGeom>
          <a:solidFill>
            <a:srgbClr val="A342A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Rectangle 40"/>
          <p:cNvSpPr/>
          <p:nvPr userDrawn="1"/>
        </p:nvSpPr>
        <p:spPr>
          <a:xfrm>
            <a:off x="6477000" y="5738813"/>
            <a:ext cx="1371600" cy="914400"/>
          </a:xfrm>
          <a:prstGeom prst="rect">
            <a:avLst/>
          </a:prstGeom>
          <a:solidFill>
            <a:srgbClr val="F199F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Rectangle 41"/>
          <p:cNvSpPr/>
          <p:nvPr userDrawn="1"/>
        </p:nvSpPr>
        <p:spPr>
          <a:xfrm>
            <a:off x="6477000" y="4502150"/>
            <a:ext cx="1371600" cy="914400"/>
          </a:xfrm>
          <a:prstGeom prst="rect">
            <a:avLst/>
          </a:prstGeom>
          <a:solidFill>
            <a:srgbClr val="F5AD7C"/>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ectangle 42"/>
          <p:cNvSpPr/>
          <p:nvPr userDrawn="1"/>
        </p:nvSpPr>
        <p:spPr>
          <a:xfrm>
            <a:off x="2689225" y="4502150"/>
            <a:ext cx="1371600" cy="914400"/>
          </a:xfrm>
          <a:prstGeom prst="rect">
            <a:avLst/>
          </a:prstGeom>
          <a:solidFill>
            <a:srgbClr val="F3713D"/>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Rectangle 43"/>
          <p:cNvSpPr/>
          <p:nvPr userDrawn="1"/>
        </p:nvSpPr>
        <p:spPr>
          <a:xfrm>
            <a:off x="4614863" y="4502150"/>
            <a:ext cx="1371600" cy="914400"/>
          </a:xfrm>
          <a:prstGeom prst="rect">
            <a:avLst/>
          </a:prstGeom>
          <a:solidFill>
            <a:srgbClr val="8E2F1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Rectangle 44"/>
          <p:cNvSpPr/>
          <p:nvPr userDrawn="1"/>
        </p:nvSpPr>
        <p:spPr>
          <a:xfrm>
            <a:off x="6477000" y="2019300"/>
            <a:ext cx="1371600" cy="914400"/>
          </a:xfrm>
          <a:prstGeom prst="rect">
            <a:avLst/>
          </a:prstGeom>
          <a:solidFill>
            <a:srgbClr val="91D3F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Rectangle 45"/>
          <p:cNvSpPr/>
          <p:nvPr userDrawn="1"/>
        </p:nvSpPr>
        <p:spPr>
          <a:xfrm>
            <a:off x="2689225" y="2014538"/>
            <a:ext cx="1371600" cy="914400"/>
          </a:xfrm>
          <a:prstGeom prst="rect">
            <a:avLst/>
          </a:prstGeom>
          <a:solidFill>
            <a:srgbClr val="4583B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Rectangle 46"/>
          <p:cNvSpPr/>
          <p:nvPr userDrawn="1"/>
        </p:nvSpPr>
        <p:spPr>
          <a:xfrm>
            <a:off x="4614863" y="2019300"/>
            <a:ext cx="1371600" cy="914400"/>
          </a:xfrm>
          <a:prstGeom prst="rect">
            <a:avLst/>
          </a:prstGeom>
          <a:solidFill>
            <a:srgbClr val="0A345D"/>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Rectangle 47"/>
          <p:cNvSpPr/>
          <p:nvPr userDrawn="1"/>
        </p:nvSpPr>
        <p:spPr>
          <a:xfrm>
            <a:off x="4614863" y="3276600"/>
            <a:ext cx="1371600" cy="914400"/>
          </a:xfrm>
          <a:prstGeom prst="rect">
            <a:avLst/>
          </a:prstGeom>
          <a:solidFill>
            <a:srgbClr val="9E9E2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Rectangle 48"/>
          <p:cNvSpPr/>
          <p:nvPr userDrawn="1"/>
        </p:nvSpPr>
        <p:spPr>
          <a:xfrm>
            <a:off x="2689225" y="3276600"/>
            <a:ext cx="1371600" cy="914400"/>
          </a:xfrm>
          <a:prstGeom prst="rect">
            <a:avLst/>
          </a:prstGeom>
          <a:solidFill>
            <a:srgbClr val="F9F93D"/>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Rectangle 49"/>
          <p:cNvSpPr/>
          <p:nvPr userDrawn="1"/>
        </p:nvSpPr>
        <p:spPr>
          <a:xfrm>
            <a:off x="4614863" y="5738813"/>
            <a:ext cx="1371600" cy="914400"/>
          </a:xfrm>
          <a:prstGeom prst="rect">
            <a:avLst/>
          </a:prstGeom>
          <a:solidFill>
            <a:srgbClr val="46074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TextBox 50"/>
          <p:cNvSpPr txBox="1"/>
          <p:nvPr userDrawn="1"/>
        </p:nvSpPr>
        <p:spPr>
          <a:xfrm>
            <a:off x="2689225" y="2014538"/>
            <a:ext cx="587375" cy="923925"/>
          </a:xfrm>
          <a:prstGeom prst="rect">
            <a:avLst/>
          </a:prstGeom>
          <a:noFill/>
        </p:spPr>
        <p:txBody>
          <a:bodyPr anchor="ctr">
            <a:spAutoFit/>
          </a:bodyPr>
          <a:lstStyle/>
          <a:p>
            <a:pPr>
              <a:defRPr/>
            </a:pPr>
            <a:r>
              <a:rPr lang="en-US" dirty="0">
                <a:solidFill>
                  <a:schemeClr val="bg1"/>
                </a:solidFill>
                <a:latin typeface="Myriad Pro" pitchFamily="34" charset="0"/>
              </a:rPr>
              <a:t>69</a:t>
            </a:r>
          </a:p>
          <a:p>
            <a:pPr>
              <a:defRPr/>
            </a:pPr>
            <a:r>
              <a:rPr lang="en-US" dirty="0">
                <a:solidFill>
                  <a:schemeClr val="bg1"/>
                </a:solidFill>
                <a:latin typeface="Myriad Pro" pitchFamily="34" charset="0"/>
              </a:rPr>
              <a:t>131</a:t>
            </a:r>
          </a:p>
          <a:p>
            <a:pPr>
              <a:defRPr/>
            </a:pPr>
            <a:r>
              <a:rPr lang="en-US" dirty="0">
                <a:solidFill>
                  <a:schemeClr val="bg1"/>
                </a:solidFill>
                <a:latin typeface="Myriad Pro" pitchFamily="34" charset="0"/>
              </a:rPr>
              <a:t>182</a:t>
            </a:r>
          </a:p>
        </p:txBody>
      </p:sp>
      <p:sp>
        <p:nvSpPr>
          <p:cNvPr id="30" name="TextBox 51"/>
          <p:cNvSpPr txBox="1"/>
          <p:nvPr userDrawn="1"/>
        </p:nvSpPr>
        <p:spPr>
          <a:xfrm>
            <a:off x="2689225" y="3267075"/>
            <a:ext cx="587375" cy="922338"/>
          </a:xfrm>
          <a:prstGeom prst="rect">
            <a:avLst/>
          </a:prstGeom>
          <a:noFill/>
        </p:spPr>
        <p:txBody>
          <a:bodyPr anchor="ctr">
            <a:spAutoFit/>
          </a:bodyPr>
          <a:lstStyle/>
          <a:p>
            <a:pPr>
              <a:defRPr/>
            </a:pPr>
            <a:r>
              <a:rPr lang="en-US" dirty="0">
                <a:solidFill>
                  <a:schemeClr val="tx1"/>
                </a:solidFill>
                <a:latin typeface="Myriad Pro" pitchFamily="34" charset="0"/>
              </a:rPr>
              <a:t>249</a:t>
            </a:r>
          </a:p>
          <a:p>
            <a:pPr>
              <a:defRPr/>
            </a:pPr>
            <a:r>
              <a:rPr lang="en-US" dirty="0">
                <a:solidFill>
                  <a:schemeClr val="tx1"/>
                </a:solidFill>
                <a:latin typeface="Myriad Pro" pitchFamily="34" charset="0"/>
              </a:rPr>
              <a:t>249</a:t>
            </a:r>
          </a:p>
          <a:p>
            <a:pPr>
              <a:defRPr/>
            </a:pPr>
            <a:r>
              <a:rPr lang="en-US" dirty="0">
                <a:solidFill>
                  <a:schemeClr val="tx1"/>
                </a:solidFill>
                <a:latin typeface="Myriad Pro" pitchFamily="34" charset="0"/>
              </a:rPr>
              <a:t>61</a:t>
            </a:r>
          </a:p>
        </p:txBody>
      </p:sp>
      <p:sp>
        <p:nvSpPr>
          <p:cNvPr id="31" name="TextBox 52"/>
          <p:cNvSpPr txBox="1"/>
          <p:nvPr userDrawn="1"/>
        </p:nvSpPr>
        <p:spPr>
          <a:xfrm>
            <a:off x="2689225" y="4506913"/>
            <a:ext cx="587375" cy="923925"/>
          </a:xfrm>
          <a:prstGeom prst="rect">
            <a:avLst/>
          </a:prstGeom>
          <a:noFill/>
        </p:spPr>
        <p:txBody>
          <a:bodyPr anchor="ctr">
            <a:spAutoFit/>
          </a:bodyPr>
          <a:lstStyle/>
          <a:p>
            <a:pPr>
              <a:defRPr/>
            </a:pPr>
            <a:r>
              <a:rPr lang="en-US" dirty="0">
                <a:solidFill>
                  <a:schemeClr val="bg1"/>
                </a:solidFill>
                <a:latin typeface="Myriad Pro" pitchFamily="34" charset="0"/>
              </a:rPr>
              <a:t>243</a:t>
            </a:r>
          </a:p>
          <a:p>
            <a:pPr>
              <a:defRPr/>
            </a:pPr>
            <a:r>
              <a:rPr lang="en-US" dirty="0">
                <a:solidFill>
                  <a:schemeClr val="bg1"/>
                </a:solidFill>
                <a:latin typeface="Myriad Pro" pitchFamily="34" charset="0"/>
              </a:rPr>
              <a:t>113</a:t>
            </a:r>
          </a:p>
          <a:p>
            <a:pPr>
              <a:defRPr/>
            </a:pPr>
            <a:r>
              <a:rPr lang="en-US" dirty="0">
                <a:solidFill>
                  <a:schemeClr val="bg1"/>
                </a:solidFill>
                <a:latin typeface="Myriad Pro" pitchFamily="34" charset="0"/>
              </a:rPr>
              <a:t>61</a:t>
            </a:r>
          </a:p>
        </p:txBody>
      </p:sp>
      <p:sp>
        <p:nvSpPr>
          <p:cNvPr id="32" name="TextBox 53"/>
          <p:cNvSpPr txBox="1"/>
          <p:nvPr userDrawn="1"/>
        </p:nvSpPr>
        <p:spPr>
          <a:xfrm>
            <a:off x="2689225" y="5726113"/>
            <a:ext cx="587375" cy="923925"/>
          </a:xfrm>
          <a:prstGeom prst="rect">
            <a:avLst/>
          </a:prstGeom>
          <a:noFill/>
        </p:spPr>
        <p:txBody>
          <a:bodyPr anchor="ctr">
            <a:spAutoFit/>
          </a:bodyPr>
          <a:lstStyle/>
          <a:p>
            <a:pPr>
              <a:defRPr/>
            </a:pPr>
            <a:r>
              <a:rPr lang="en-US" dirty="0">
                <a:solidFill>
                  <a:schemeClr val="bg1"/>
                </a:solidFill>
                <a:latin typeface="Myriad Pro" pitchFamily="34" charset="0"/>
              </a:rPr>
              <a:t>163</a:t>
            </a:r>
          </a:p>
          <a:p>
            <a:pPr>
              <a:defRPr/>
            </a:pPr>
            <a:r>
              <a:rPr lang="en-US" dirty="0">
                <a:solidFill>
                  <a:schemeClr val="bg1"/>
                </a:solidFill>
                <a:latin typeface="Myriad Pro" pitchFamily="34" charset="0"/>
              </a:rPr>
              <a:t>66</a:t>
            </a:r>
          </a:p>
          <a:p>
            <a:pPr>
              <a:defRPr/>
            </a:pPr>
            <a:r>
              <a:rPr lang="en-US" dirty="0">
                <a:solidFill>
                  <a:schemeClr val="bg1"/>
                </a:solidFill>
                <a:latin typeface="Myriad Pro" pitchFamily="34" charset="0"/>
              </a:rPr>
              <a:t>163</a:t>
            </a:r>
          </a:p>
        </p:txBody>
      </p:sp>
      <p:sp>
        <p:nvSpPr>
          <p:cNvPr id="33" name="TextBox 54"/>
          <p:cNvSpPr txBox="1"/>
          <p:nvPr userDrawn="1"/>
        </p:nvSpPr>
        <p:spPr>
          <a:xfrm>
            <a:off x="4614863" y="2003425"/>
            <a:ext cx="588962" cy="923925"/>
          </a:xfrm>
          <a:prstGeom prst="rect">
            <a:avLst/>
          </a:prstGeom>
          <a:noFill/>
        </p:spPr>
        <p:txBody>
          <a:bodyPr anchor="ctr">
            <a:spAutoFit/>
          </a:bodyPr>
          <a:lstStyle/>
          <a:p>
            <a:pPr>
              <a:defRPr/>
            </a:pPr>
            <a:r>
              <a:rPr lang="en-US" dirty="0">
                <a:solidFill>
                  <a:schemeClr val="bg1"/>
                </a:solidFill>
                <a:latin typeface="Myriad Pro" pitchFamily="34" charset="0"/>
              </a:rPr>
              <a:t>10</a:t>
            </a:r>
          </a:p>
          <a:p>
            <a:pPr>
              <a:defRPr/>
            </a:pPr>
            <a:r>
              <a:rPr lang="en-US" dirty="0">
                <a:solidFill>
                  <a:schemeClr val="bg1"/>
                </a:solidFill>
                <a:latin typeface="Myriad Pro" pitchFamily="34" charset="0"/>
              </a:rPr>
              <a:t>52</a:t>
            </a:r>
          </a:p>
          <a:p>
            <a:pPr>
              <a:defRPr/>
            </a:pPr>
            <a:r>
              <a:rPr lang="en-US" dirty="0">
                <a:solidFill>
                  <a:schemeClr val="bg1"/>
                </a:solidFill>
                <a:latin typeface="Myriad Pro" pitchFamily="34" charset="0"/>
              </a:rPr>
              <a:t>93</a:t>
            </a:r>
          </a:p>
        </p:txBody>
      </p:sp>
      <p:sp>
        <p:nvSpPr>
          <p:cNvPr id="34" name="TextBox 55"/>
          <p:cNvSpPr txBox="1"/>
          <p:nvPr userDrawn="1"/>
        </p:nvSpPr>
        <p:spPr>
          <a:xfrm>
            <a:off x="6465888" y="2003425"/>
            <a:ext cx="587375" cy="923925"/>
          </a:xfrm>
          <a:prstGeom prst="rect">
            <a:avLst/>
          </a:prstGeom>
          <a:noFill/>
        </p:spPr>
        <p:txBody>
          <a:bodyPr anchor="ctr">
            <a:spAutoFit/>
          </a:bodyPr>
          <a:lstStyle/>
          <a:p>
            <a:pPr>
              <a:defRPr/>
            </a:pPr>
            <a:r>
              <a:rPr lang="en-US" dirty="0">
                <a:solidFill>
                  <a:schemeClr val="tx1"/>
                </a:solidFill>
                <a:latin typeface="Myriad Pro" pitchFamily="34" charset="0"/>
              </a:rPr>
              <a:t>145</a:t>
            </a:r>
          </a:p>
          <a:p>
            <a:pPr>
              <a:defRPr/>
            </a:pPr>
            <a:r>
              <a:rPr lang="en-US" dirty="0">
                <a:solidFill>
                  <a:schemeClr val="tx1"/>
                </a:solidFill>
                <a:latin typeface="Myriad Pro" pitchFamily="34" charset="0"/>
              </a:rPr>
              <a:t>211</a:t>
            </a:r>
          </a:p>
          <a:p>
            <a:pPr>
              <a:defRPr/>
            </a:pPr>
            <a:r>
              <a:rPr lang="en-US" dirty="0">
                <a:solidFill>
                  <a:schemeClr val="tx1"/>
                </a:solidFill>
                <a:latin typeface="Myriad Pro" pitchFamily="34" charset="0"/>
              </a:rPr>
              <a:t>242</a:t>
            </a:r>
          </a:p>
        </p:txBody>
      </p:sp>
      <p:sp>
        <p:nvSpPr>
          <p:cNvPr id="35" name="TextBox 56"/>
          <p:cNvSpPr txBox="1"/>
          <p:nvPr userDrawn="1"/>
        </p:nvSpPr>
        <p:spPr>
          <a:xfrm>
            <a:off x="4625975" y="3267075"/>
            <a:ext cx="588963" cy="922338"/>
          </a:xfrm>
          <a:prstGeom prst="rect">
            <a:avLst/>
          </a:prstGeom>
          <a:noFill/>
        </p:spPr>
        <p:txBody>
          <a:bodyPr anchor="ctr">
            <a:spAutoFit/>
          </a:bodyPr>
          <a:lstStyle/>
          <a:p>
            <a:pPr>
              <a:defRPr/>
            </a:pPr>
            <a:r>
              <a:rPr lang="en-US" dirty="0">
                <a:solidFill>
                  <a:schemeClr val="bg1"/>
                </a:solidFill>
                <a:latin typeface="Myriad Pro" pitchFamily="34" charset="0"/>
              </a:rPr>
              <a:t>158</a:t>
            </a:r>
          </a:p>
          <a:p>
            <a:pPr>
              <a:defRPr/>
            </a:pPr>
            <a:r>
              <a:rPr lang="en-US" dirty="0">
                <a:solidFill>
                  <a:schemeClr val="bg1"/>
                </a:solidFill>
                <a:latin typeface="Myriad Pro" pitchFamily="34" charset="0"/>
              </a:rPr>
              <a:t>158</a:t>
            </a:r>
          </a:p>
          <a:p>
            <a:pPr>
              <a:defRPr/>
            </a:pPr>
            <a:r>
              <a:rPr lang="en-US" dirty="0">
                <a:solidFill>
                  <a:schemeClr val="bg1"/>
                </a:solidFill>
                <a:latin typeface="Myriad Pro" pitchFamily="34" charset="0"/>
              </a:rPr>
              <a:t>33</a:t>
            </a:r>
          </a:p>
        </p:txBody>
      </p:sp>
      <p:sp>
        <p:nvSpPr>
          <p:cNvPr id="36" name="TextBox 57"/>
          <p:cNvSpPr txBox="1"/>
          <p:nvPr userDrawn="1"/>
        </p:nvSpPr>
        <p:spPr>
          <a:xfrm>
            <a:off x="4625975" y="4506913"/>
            <a:ext cx="588963" cy="923925"/>
          </a:xfrm>
          <a:prstGeom prst="rect">
            <a:avLst/>
          </a:prstGeom>
          <a:noFill/>
        </p:spPr>
        <p:txBody>
          <a:bodyPr anchor="ctr">
            <a:spAutoFit/>
          </a:bodyPr>
          <a:lstStyle/>
          <a:p>
            <a:pPr>
              <a:defRPr/>
            </a:pPr>
            <a:r>
              <a:rPr lang="en-US" dirty="0">
                <a:solidFill>
                  <a:schemeClr val="bg1"/>
                </a:solidFill>
                <a:latin typeface="Myriad Pro" pitchFamily="34" charset="0"/>
              </a:rPr>
              <a:t>142</a:t>
            </a:r>
          </a:p>
          <a:p>
            <a:pPr>
              <a:defRPr/>
            </a:pPr>
            <a:r>
              <a:rPr lang="en-US" dirty="0">
                <a:solidFill>
                  <a:schemeClr val="bg1"/>
                </a:solidFill>
                <a:latin typeface="Myriad Pro" pitchFamily="34" charset="0"/>
              </a:rPr>
              <a:t>47</a:t>
            </a:r>
          </a:p>
          <a:p>
            <a:pPr>
              <a:defRPr/>
            </a:pPr>
            <a:r>
              <a:rPr lang="en-US" dirty="0">
                <a:solidFill>
                  <a:schemeClr val="bg1"/>
                </a:solidFill>
                <a:latin typeface="Myriad Pro" pitchFamily="34" charset="0"/>
              </a:rPr>
              <a:t>16</a:t>
            </a:r>
          </a:p>
        </p:txBody>
      </p:sp>
      <p:sp>
        <p:nvSpPr>
          <p:cNvPr id="37" name="TextBox 58"/>
          <p:cNvSpPr txBox="1"/>
          <p:nvPr userDrawn="1"/>
        </p:nvSpPr>
        <p:spPr>
          <a:xfrm>
            <a:off x="4625975" y="5726113"/>
            <a:ext cx="588963" cy="923925"/>
          </a:xfrm>
          <a:prstGeom prst="rect">
            <a:avLst/>
          </a:prstGeom>
          <a:noFill/>
        </p:spPr>
        <p:txBody>
          <a:bodyPr anchor="ctr">
            <a:spAutoFit/>
          </a:bodyPr>
          <a:lstStyle/>
          <a:p>
            <a:pPr>
              <a:defRPr/>
            </a:pPr>
            <a:r>
              <a:rPr lang="en-US" dirty="0">
                <a:solidFill>
                  <a:schemeClr val="bg1"/>
                </a:solidFill>
                <a:latin typeface="Myriad Pro" pitchFamily="34" charset="0"/>
              </a:rPr>
              <a:t>70</a:t>
            </a:r>
          </a:p>
          <a:p>
            <a:pPr>
              <a:defRPr/>
            </a:pPr>
            <a:r>
              <a:rPr lang="en-US" dirty="0">
                <a:solidFill>
                  <a:schemeClr val="bg1"/>
                </a:solidFill>
                <a:latin typeface="Myriad Pro" pitchFamily="34" charset="0"/>
              </a:rPr>
              <a:t>7</a:t>
            </a:r>
          </a:p>
          <a:p>
            <a:pPr>
              <a:defRPr/>
            </a:pPr>
            <a:r>
              <a:rPr lang="en-US" dirty="0">
                <a:solidFill>
                  <a:schemeClr val="bg1"/>
                </a:solidFill>
                <a:latin typeface="Myriad Pro" pitchFamily="34" charset="0"/>
              </a:rPr>
              <a:t>70</a:t>
            </a:r>
          </a:p>
        </p:txBody>
      </p:sp>
      <p:sp>
        <p:nvSpPr>
          <p:cNvPr id="38" name="TextBox 59"/>
          <p:cNvSpPr txBox="1"/>
          <p:nvPr userDrawn="1"/>
        </p:nvSpPr>
        <p:spPr>
          <a:xfrm>
            <a:off x="6477000" y="4506913"/>
            <a:ext cx="587375" cy="923925"/>
          </a:xfrm>
          <a:prstGeom prst="rect">
            <a:avLst/>
          </a:prstGeom>
          <a:noFill/>
        </p:spPr>
        <p:txBody>
          <a:bodyPr anchor="ctr">
            <a:spAutoFit/>
          </a:bodyPr>
          <a:lstStyle/>
          <a:p>
            <a:pPr>
              <a:defRPr/>
            </a:pPr>
            <a:r>
              <a:rPr lang="en-US" dirty="0">
                <a:solidFill>
                  <a:schemeClr val="tx1"/>
                </a:solidFill>
                <a:latin typeface="Myriad Pro" pitchFamily="34" charset="0"/>
              </a:rPr>
              <a:t>245</a:t>
            </a:r>
          </a:p>
          <a:p>
            <a:pPr>
              <a:defRPr/>
            </a:pPr>
            <a:r>
              <a:rPr lang="en-US" dirty="0">
                <a:solidFill>
                  <a:schemeClr val="tx1"/>
                </a:solidFill>
                <a:latin typeface="Myriad Pro" pitchFamily="34" charset="0"/>
              </a:rPr>
              <a:t>173</a:t>
            </a:r>
          </a:p>
          <a:p>
            <a:pPr>
              <a:defRPr/>
            </a:pPr>
            <a:r>
              <a:rPr lang="en-US" dirty="0">
                <a:solidFill>
                  <a:schemeClr val="tx1"/>
                </a:solidFill>
                <a:latin typeface="Myriad Pro" pitchFamily="34" charset="0"/>
              </a:rPr>
              <a:t>124</a:t>
            </a:r>
          </a:p>
        </p:txBody>
      </p:sp>
      <p:sp>
        <p:nvSpPr>
          <p:cNvPr id="39" name="TextBox 62"/>
          <p:cNvSpPr txBox="1"/>
          <p:nvPr userDrawn="1"/>
        </p:nvSpPr>
        <p:spPr>
          <a:xfrm>
            <a:off x="6477000" y="5726113"/>
            <a:ext cx="587375" cy="923925"/>
          </a:xfrm>
          <a:prstGeom prst="rect">
            <a:avLst/>
          </a:prstGeom>
          <a:noFill/>
        </p:spPr>
        <p:txBody>
          <a:bodyPr anchor="ctr">
            <a:spAutoFit/>
          </a:bodyPr>
          <a:lstStyle/>
          <a:p>
            <a:pPr>
              <a:defRPr/>
            </a:pPr>
            <a:r>
              <a:rPr lang="en-US" dirty="0">
                <a:solidFill>
                  <a:schemeClr val="tx1"/>
                </a:solidFill>
                <a:latin typeface="Myriad Pro" pitchFamily="34" charset="0"/>
              </a:rPr>
              <a:t>241</a:t>
            </a:r>
          </a:p>
          <a:p>
            <a:pPr>
              <a:defRPr/>
            </a:pPr>
            <a:r>
              <a:rPr lang="en-US" dirty="0">
                <a:solidFill>
                  <a:schemeClr val="tx1"/>
                </a:solidFill>
                <a:latin typeface="Myriad Pro" pitchFamily="34" charset="0"/>
              </a:rPr>
              <a:t>153</a:t>
            </a:r>
          </a:p>
          <a:p>
            <a:pPr>
              <a:defRPr/>
            </a:pPr>
            <a:r>
              <a:rPr lang="en-US" dirty="0">
                <a:solidFill>
                  <a:schemeClr val="tx1"/>
                </a:solidFill>
                <a:latin typeface="Myriad Pro" pitchFamily="34" charset="0"/>
              </a:rPr>
              <a:t>241</a:t>
            </a:r>
          </a:p>
        </p:txBody>
      </p:sp>
      <p:sp>
        <p:nvSpPr>
          <p:cNvPr id="40" name="TextBox 63"/>
          <p:cNvSpPr txBox="1"/>
          <p:nvPr userDrawn="1"/>
        </p:nvSpPr>
        <p:spPr>
          <a:xfrm>
            <a:off x="2667000" y="1600200"/>
            <a:ext cx="1393825" cy="400050"/>
          </a:xfrm>
          <a:prstGeom prst="rect">
            <a:avLst/>
          </a:prstGeom>
          <a:noFill/>
        </p:spPr>
        <p:txBody>
          <a:bodyPr>
            <a:spAutoFit/>
          </a:bodyPr>
          <a:lstStyle/>
          <a:p>
            <a:pPr algn="ctr">
              <a:defRPr/>
            </a:pPr>
            <a:r>
              <a:rPr lang="en-US" sz="2000" dirty="0">
                <a:solidFill>
                  <a:schemeClr val="bg1"/>
                </a:solidFill>
                <a:effectLst>
                  <a:outerShdw blurRad="38100" dist="38100" dir="2700000" algn="tl">
                    <a:srgbClr val="000000">
                      <a:alpha val="43137"/>
                    </a:srgbClr>
                  </a:outerShdw>
                </a:effectLst>
                <a:latin typeface="Myriad Pro Light" pitchFamily="34" charset="0"/>
              </a:rPr>
              <a:t>Midtones</a:t>
            </a:r>
          </a:p>
        </p:txBody>
      </p:sp>
      <p:sp>
        <p:nvSpPr>
          <p:cNvPr id="41" name="TextBox 64"/>
          <p:cNvSpPr txBox="1"/>
          <p:nvPr userDrawn="1"/>
        </p:nvSpPr>
        <p:spPr>
          <a:xfrm>
            <a:off x="4572000" y="1600200"/>
            <a:ext cx="1501775" cy="400050"/>
          </a:xfrm>
          <a:prstGeom prst="rect">
            <a:avLst/>
          </a:prstGeom>
          <a:noFill/>
        </p:spPr>
        <p:txBody>
          <a:bodyPr>
            <a:spAutoFit/>
          </a:bodyPr>
          <a:lstStyle/>
          <a:p>
            <a:pPr algn="ctr">
              <a:defRPr/>
            </a:pPr>
            <a:r>
              <a:rPr lang="en-US" sz="2000" dirty="0">
                <a:solidFill>
                  <a:schemeClr val="bg1"/>
                </a:solidFill>
                <a:effectLst>
                  <a:outerShdw blurRad="38100" dist="38100" dir="2700000" algn="tl">
                    <a:srgbClr val="000000">
                      <a:alpha val="43137"/>
                    </a:srgbClr>
                  </a:outerShdw>
                </a:effectLst>
                <a:latin typeface="Myriad Pro Light" pitchFamily="34" charset="0"/>
              </a:rPr>
              <a:t>Dark  Shade</a:t>
            </a:r>
          </a:p>
        </p:txBody>
      </p:sp>
      <p:sp>
        <p:nvSpPr>
          <p:cNvPr id="42" name="TextBox 65"/>
          <p:cNvSpPr txBox="1"/>
          <p:nvPr userDrawn="1"/>
        </p:nvSpPr>
        <p:spPr>
          <a:xfrm>
            <a:off x="6465888" y="1600200"/>
            <a:ext cx="1393825" cy="400050"/>
          </a:xfrm>
          <a:prstGeom prst="rect">
            <a:avLst/>
          </a:prstGeom>
          <a:noFill/>
        </p:spPr>
        <p:txBody>
          <a:bodyPr>
            <a:spAutoFit/>
          </a:bodyPr>
          <a:lstStyle/>
          <a:p>
            <a:pPr algn="ctr">
              <a:defRPr/>
            </a:pPr>
            <a:r>
              <a:rPr lang="en-US" sz="2000" dirty="0">
                <a:solidFill>
                  <a:schemeClr val="bg1"/>
                </a:solidFill>
                <a:effectLst>
                  <a:outerShdw blurRad="38100" dist="38100" dir="2700000" algn="tl">
                    <a:srgbClr val="000000">
                      <a:alpha val="43137"/>
                    </a:srgbClr>
                  </a:outerShdw>
                </a:effectLst>
                <a:latin typeface="Myriad Pro Light" pitchFamily="34" charset="0"/>
              </a:rPr>
              <a:t>Highlight</a:t>
            </a:r>
          </a:p>
        </p:txBody>
      </p:sp>
      <p:sp>
        <p:nvSpPr>
          <p:cNvPr id="67" name="Title 1"/>
          <p:cNvSpPr>
            <a:spLocks noGrp="1"/>
          </p:cNvSpPr>
          <p:nvPr>
            <p:ph type="title"/>
          </p:nvPr>
        </p:nvSpPr>
        <p:spPr>
          <a:xfrm>
            <a:off x="457200" y="274638"/>
            <a:ext cx="8229600" cy="914400"/>
          </a:xfrm>
        </p:spPr>
        <p:txBody>
          <a:bodyPr/>
          <a:lstStyle>
            <a:lvl1pPr>
              <a:defRPr>
                <a:solidFill>
                  <a:srgbClr val="F9F93D"/>
                </a:solidFill>
              </a:defRPr>
            </a:lvl1pPr>
          </a:lstStyle>
          <a:p>
            <a:r>
              <a:rPr lang="en-US" dirty="0" smtClean="0"/>
              <a:t>Click to edit Master title style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500x500 Image with Text (L/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5257800" y="1600200"/>
            <a:ext cx="3657600" cy="4764024"/>
          </a:xfrm>
        </p:spPr>
        <p:txBody>
          <a:bodyPr/>
          <a:lstStyle>
            <a:lvl1pPr marL="228600" indent="-228600">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1600200"/>
            <a:ext cx="4764024" cy="4764024"/>
          </a:xfrm>
          <a:ln w="25400">
            <a:solidFill>
              <a:schemeClr val="bg1"/>
            </a:solidFill>
          </a:ln>
          <a:effectLst>
            <a:outerShdw blurRad="50800" dist="38100" dir="2700000" algn="tl" rotWithShape="0">
              <a:prstClr val="black">
                <a:alpha val="40000"/>
              </a:prstClr>
            </a:outerShdw>
          </a:effectLst>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500x500 Image with Text (R/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1600200"/>
            <a:ext cx="3657600" cy="4764024"/>
          </a:xfrm>
        </p:spPr>
        <p:txBody>
          <a:bodyPr/>
          <a:lstStyle>
            <a:lvl1pPr marL="228600" indent="-228600">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4114800" y="1600200"/>
            <a:ext cx="4764024" cy="4764024"/>
          </a:xfrm>
          <a:ln w="25400">
            <a:solidFill>
              <a:schemeClr val="bg1"/>
            </a:solidFill>
          </a:ln>
          <a:effectLst>
            <a:outerShdw blurRad="50800" dist="38100" dir="2700000" algn="tl" rotWithShape="0">
              <a:prstClr val="black">
                <a:alpha val="40000"/>
              </a:prstClr>
            </a:outerShdw>
          </a:effectLst>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600x600 Image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4572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6172200" y="914400"/>
            <a:ext cx="2743200" cy="5715000"/>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914400"/>
            <a:ext cx="5715000" cy="5715000"/>
          </a:xfrm>
          <a:ln w="25400">
            <a:solidFill>
              <a:schemeClr val="bg1"/>
            </a:solid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600x600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4572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914400"/>
            <a:ext cx="2743200" cy="5715000"/>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3200400" y="914400"/>
            <a:ext cx="5715000" cy="5715000"/>
          </a:xfrm>
          <a:ln w="25400">
            <a:solidFill>
              <a:schemeClr val="bg1"/>
            </a:solidFill>
          </a:ln>
          <a:effectLst>
            <a:outerShdw blurRad="50800" dist="38100" dir="2700000" algn="tl" rotWithShape="0">
              <a:prstClr val="black">
                <a:alpha val="40000"/>
              </a:prstClr>
            </a:outerShdw>
          </a:effectLst>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0x500 side-by-sid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457200"/>
          </a:xfrm>
        </p:spPr>
        <p:txBody>
          <a:bodyPr/>
          <a:lstStyle/>
          <a:p>
            <a:r>
              <a:rPr lang="en-US" smtClean="0"/>
              <a:t>Click to edit Master title style</a:t>
            </a:r>
            <a:endParaRPr lang="en-US" dirty="0"/>
          </a:p>
        </p:txBody>
      </p:sp>
      <p:sp>
        <p:nvSpPr>
          <p:cNvPr id="11" name="Content Placeholder 10"/>
          <p:cNvSpPr>
            <a:spLocks noGrp="1"/>
          </p:cNvSpPr>
          <p:nvPr>
            <p:ph sz="quarter" idx="15"/>
          </p:nvPr>
        </p:nvSpPr>
        <p:spPr>
          <a:xfrm>
            <a:off x="228600" y="1600200"/>
            <a:ext cx="4233672" cy="4233672"/>
          </a:xfrm>
          <a:ln w="25400">
            <a:solidFill>
              <a:schemeClr val="bg1"/>
            </a:solidFill>
          </a:ln>
          <a:effectLst>
            <a:outerShdw blurRad="50800" dist="38100" dir="2700000" algn="tl" rotWithShape="0">
              <a:prstClr val="black">
                <a:alpha val="40000"/>
              </a:prstClr>
            </a:outerShdw>
          </a:effectLst>
        </p:spPr>
        <p:txBody>
          <a:bodyPr/>
          <a:lstStyle>
            <a:lvl1pPr>
              <a:buNone/>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12" name="Content Placeholder 10"/>
          <p:cNvSpPr>
            <a:spLocks noGrp="1"/>
          </p:cNvSpPr>
          <p:nvPr>
            <p:ph sz="quarter" idx="16"/>
          </p:nvPr>
        </p:nvSpPr>
        <p:spPr>
          <a:xfrm>
            <a:off x="4681728" y="1600200"/>
            <a:ext cx="4233672" cy="4233672"/>
          </a:xfrm>
          <a:ln w="25400">
            <a:solidFill>
              <a:schemeClr val="bg1"/>
            </a:solidFill>
          </a:ln>
          <a:effectLst>
            <a:outerShdw blurRad="50800" dist="38100" dir="2700000" algn="tl" rotWithShape="0">
              <a:prstClr val="black">
                <a:alpha val="40000"/>
              </a:prstClr>
            </a:outerShdw>
          </a:effectLst>
        </p:spPr>
        <p:txBody>
          <a:bodyPr/>
          <a:lstStyle>
            <a:lvl1pPr>
              <a:buNone/>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19" name="Text Placeholder 18"/>
          <p:cNvSpPr>
            <a:spLocks noGrp="1"/>
          </p:cNvSpPr>
          <p:nvPr>
            <p:ph type="body" sz="quarter" idx="20"/>
          </p:nvPr>
        </p:nvSpPr>
        <p:spPr>
          <a:xfrm>
            <a:off x="228600" y="914400"/>
            <a:ext cx="4233672" cy="457200"/>
          </a:xfrm>
        </p:spPr>
        <p:txBody>
          <a:bodyPr/>
          <a:lstStyle>
            <a:lvl1pPr algn="ctr">
              <a:buNone/>
              <a:defRPr b="1">
                <a:solidFill>
                  <a:srgbClr val="F5AD7C"/>
                </a:solidFill>
              </a:defRPr>
            </a:lvl1pPr>
          </a:lstStyle>
          <a:p>
            <a:pPr lvl="0"/>
            <a:r>
              <a:rPr lang="en-US" dirty="0" smtClean="0"/>
              <a:t>Click to edit Master text styles</a:t>
            </a:r>
          </a:p>
        </p:txBody>
      </p:sp>
      <p:sp>
        <p:nvSpPr>
          <p:cNvPr id="20" name="Text Placeholder 18"/>
          <p:cNvSpPr>
            <a:spLocks noGrp="1"/>
          </p:cNvSpPr>
          <p:nvPr>
            <p:ph type="body" sz="quarter" idx="21"/>
          </p:nvPr>
        </p:nvSpPr>
        <p:spPr>
          <a:xfrm>
            <a:off x="4681728" y="914400"/>
            <a:ext cx="4233672" cy="457200"/>
          </a:xfrm>
        </p:spPr>
        <p:txBody>
          <a:bodyPr/>
          <a:lstStyle>
            <a:lvl1pPr algn="ctr">
              <a:buNone/>
              <a:defRPr b="1">
                <a:solidFill>
                  <a:srgbClr val="F5AD7C"/>
                </a:solidFill>
              </a:defRPr>
            </a:lvl1pPr>
          </a:lstStyle>
          <a:p>
            <a:pPr lvl="0"/>
            <a:r>
              <a:rPr lang="en-US" dirty="0" smtClean="0"/>
              <a:t>Click to edit Master text styles</a:t>
            </a:r>
          </a:p>
        </p:txBody>
      </p:sp>
      <p:sp>
        <p:nvSpPr>
          <p:cNvPr id="22" name="Text Placeholder 21"/>
          <p:cNvSpPr>
            <a:spLocks noGrp="1"/>
          </p:cNvSpPr>
          <p:nvPr>
            <p:ph type="body" sz="quarter" idx="22"/>
          </p:nvPr>
        </p:nvSpPr>
        <p:spPr>
          <a:xfrm>
            <a:off x="228600" y="6062472"/>
            <a:ext cx="8686800" cy="566928"/>
          </a:xfrm>
        </p:spPr>
        <p:txBody>
          <a:bodyPr/>
          <a:lstStyle>
            <a:lvl1pPr>
              <a:buNone/>
              <a:defRPr sz="2000"/>
            </a:lvl1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lvl1pPr algn="ctr">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371599"/>
            <a:ext cx="5669280" cy="5257800"/>
          </a:xfrm>
        </p:spPr>
        <p:txBody>
          <a:bodyPr/>
          <a:lstStyle>
            <a:lvl1pPr>
              <a:spcBef>
                <a:spcPts val="0"/>
              </a:spcBef>
              <a:spcAft>
                <a:spcPts val="1200"/>
              </a:spcAft>
              <a:defRPr/>
            </a:lvl1pPr>
            <a:lvl2pPr>
              <a:spcBef>
                <a:spcPts val="0"/>
              </a:spcBef>
              <a:spcAft>
                <a:spcPts val="600"/>
              </a:spcAft>
              <a:defRPr/>
            </a:lvl2pPr>
            <a:lvl3pPr>
              <a:spcBef>
                <a:spcPts val="0"/>
              </a:spcBef>
              <a:spcAft>
                <a:spcPts val="600"/>
              </a:spcAft>
              <a:defRPr/>
            </a:lvl3pPr>
          </a:lstStyle>
          <a:p>
            <a:pPr lvl="0"/>
            <a:r>
              <a:rPr lang="en-US" smtClean="0"/>
              <a:t>Click to edit Master text styles</a:t>
            </a:r>
          </a:p>
          <a:p>
            <a:pPr lvl="1"/>
            <a:r>
              <a:rPr lang="en-US" smtClean="0"/>
              <a:t>Second level</a:t>
            </a:r>
          </a:p>
          <a:p>
            <a:pPr lvl="2"/>
            <a:r>
              <a:rPr lang="en-US" smtClean="0"/>
              <a:t>Third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HCI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1600200"/>
            <a:ext cx="3383280" cy="4764024"/>
          </a:xfrm>
        </p:spPr>
        <p:txBody>
          <a:bodyPr/>
          <a:lstStyle>
            <a:lvl1pPr marL="228600" indent="-228600">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3794760" y="1600200"/>
            <a:ext cx="5120640" cy="4764024"/>
          </a:xfrm>
          <a:ln w="25400">
            <a:no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HCI Image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lvl1pPr>
              <a:defRPr sz="3200"/>
            </a:lvl1pPr>
          </a:lstStyle>
          <a:p>
            <a:r>
              <a:rPr lang="en-US" smtClean="0"/>
              <a:t>Click to edit Master title style</a:t>
            </a:r>
            <a:endParaRPr lang="en-US" dirty="0"/>
          </a:p>
        </p:txBody>
      </p:sp>
      <p:sp>
        <p:nvSpPr>
          <p:cNvPr id="4" name="Content Placeholder 3"/>
          <p:cNvSpPr>
            <a:spLocks noGrp="1"/>
          </p:cNvSpPr>
          <p:nvPr>
            <p:ph sz="half" idx="2"/>
          </p:nvPr>
        </p:nvSpPr>
        <p:spPr>
          <a:xfrm>
            <a:off x="228600" y="1600200"/>
            <a:ext cx="5120640" cy="4764024"/>
          </a:xfrm>
          <a:ln w="25400">
            <a:no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3" name="Content Placeholder 2"/>
          <p:cNvSpPr>
            <a:spLocks noGrp="1"/>
          </p:cNvSpPr>
          <p:nvPr>
            <p:ph sz="half" idx="1"/>
          </p:nvPr>
        </p:nvSpPr>
        <p:spPr>
          <a:xfrm>
            <a:off x="5532120" y="1600200"/>
            <a:ext cx="3383280" cy="4764024"/>
          </a:xfrm>
        </p:spPr>
        <p:txBody>
          <a:bodyPr/>
          <a:lstStyle>
            <a:lvl1pPr marL="228600" indent="-228600">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RPG Horizontal Image with Text Below">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lvl1pPr>
              <a:defRPr sz="3200"/>
            </a:lvl1pPr>
          </a:lstStyle>
          <a:p>
            <a:r>
              <a:rPr lang="en-US" smtClean="0"/>
              <a:t>Click to edit Master title style</a:t>
            </a:r>
            <a:endParaRPr lang="en-US" dirty="0"/>
          </a:p>
        </p:txBody>
      </p:sp>
      <p:sp>
        <p:nvSpPr>
          <p:cNvPr id="4" name="Content Placeholder 3"/>
          <p:cNvSpPr>
            <a:spLocks noGrp="1"/>
          </p:cNvSpPr>
          <p:nvPr>
            <p:ph sz="half" idx="2"/>
          </p:nvPr>
        </p:nvSpPr>
        <p:spPr>
          <a:xfrm>
            <a:off x="228600" y="1371600"/>
            <a:ext cx="8686800" cy="2514600"/>
          </a:xfrm>
          <a:ln w="25400">
            <a:no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3" name="Content Placeholder 2"/>
          <p:cNvSpPr>
            <a:spLocks noGrp="1"/>
          </p:cNvSpPr>
          <p:nvPr>
            <p:ph sz="half" idx="1"/>
          </p:nvPr>
        </p:nvSpPr>
        <p:spPr>
          <a:xfrm>
            <a:off x="228600" y="4114800"/>
            <a:ext cx="8686800" cy="2514600"/>
          </a:xfrm>
        </p:spPr>
        <p:txBody>
          <a:bodyPr/>
          <a:lstStyle>
            <a:lvl1pPr marL="228600" indent="-228600">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RPG Vertical Image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5257800" y="228600"/>
            <a:ext cx="3657600" cy="914400"/>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228600"/>
            <a:ext cx="4800600" cy="6400800"/>
          </a:xfrm>
          <a:effectLst>
            <a:outerShdw blurRad="50800" dist="38100" dir="2700000" algn="tl"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5257800" y="1371599"/>
            <a:ext cx="3657600" cy="5257800"/>
          </a:xfrm>
        </p:spPr>
        <p:txBody>
          <a:bodyPr/>
          <a:lstStyle>
            <a:lvl1pPr marL="228600" indent="-228600">
              <a:defRPr sz="2400"/>
            </a:lvl1pPr>
            <a:lvl2pPr marL="576263" indent="-228600">
              <a:defRPr sz="2000"/>
            </a:lvl2pPr>
            <a:lvl3pPr marL="914400" indent="-228600">
              <a:tabLst/>
              <a:defRPr sz="1800"/>
            </a:lvl3pPr>
            <a:lvl4pPr marL="1490663" indent="-119063">
              <a:defRPr sz="1600"/>
            </a:lvl4pPr>
            <a:lvl5pPr marL="1947863" indent="-119063">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RPG Vertical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3657600" cy="914400"/>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4114800" y="228600"/>
            <a:ext cx="4800600" cy="6400800"/>
          </a:xfrm>
          <a:effectLst>
            <a:outerShdw blurRad="50800" dist="38100" dir="2700000" algn="tl"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228600" y="1371599"/>
            <a:ext cx="3657600" cy="5257800"/>
          </a:xfrm>
        </p:spPr>
        <p:txBody>
          <a:bodyPr/>
          <a:lstStyle>
            <a:lvl1pPr marL="228600" indent="-228600">
              <a:defRPr sz="2400"/>
            </a:lvl1pPr>
            <a:lvl2pPr marL="576263" indent="-228600">
              <a:defRPr sz="2000">
                <a:solidFill>
                  <a:schemeClr val="bg1"/>
                </a:solidFill>
              </a:defRPr>
            </a:lvl2pPr>
            <a:lvl3pPr marL="914400" indent="-228600">
              <a:defRPr sz="1800"/>
            </a:lvl3pPr>
            <a:lvl4pPr marL="1490663" indent="-119063">
              <a:defRPr sz="1600"/>
            </a:lvl4pPr>
            <a:lvl5pPr marL="1947863" indent="-119063">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hart Placeholder 6"/>
          <p:cNvSpPr>
            <a:spLocks noGrp="1"/>
          </p:cNvSpPr>
          <p:nvPr>
            <p:ph type="chart" sz="quarter" idx="10"/>
          </p:nvPr>
        </p:nvSpPr>
        <p:spPr>
          <a:xfrm>
            <a:off x="457200" y="1600200"/>
            <a:ext cx="8229600" cy="4800600"/>
          </a:xfrm>
        </p:spPr>
        <p:txBody>
          <a:bodyPr/>
          <a:lstStyle/>
          <a:p>
            <a:pPr lvl="0"/>
            <a:r>
              <a:rPr lang="en-US" noProof="0" smtClean="0"/>
              <a:t>Click icon to add chart</a:t>
            </a:r>
            <a:endParaRPr lang="en-US" noProof="0"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able Placeholder 6"/>
          <p:cNvSpPr>
            <a:spLocks noGrp="1"/>
          </p:cNvSpPr>
          <p:nvPr>
            <p:ph type="tbl" sz="quarter" idx="13"/>
          </p:nvPr>
        </p:nvSpPr>
        <p:spPr>
          <a:xfrm>
            <a:off x="457200" y="1600199"/>
            <a:ext cx="8229600" cy="4800600"/>
          </a:xfrm>
        </p:spPr>
        <p:txBody>
          <a:bodyPr/>
          <a:lstStyle/>
          <a:p>
            <a:pPr lvl="0"/>
            <a:r>
              <a:rPr lang="en-US" noProof="0" smtClean="0"/>
              <a:t>Click icon to add table</a:t>
            </a:r>
            <a:endParaRPr lang="en-US" noProof="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mart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SmartArt Placeholder 6"/>
          <p:cNvSpPr>
            <a:spLocks noGrp="1"/>
          </p:cNvSpPr>
          <p:nvPr>
            <p:ph type="dgm" sz="quarter" idx="10"/>
          </p:nvPr>
        </p:nvSpPr>
        <p:spPr>
          <a:xfrm>
            <a:off x="457199" y="1600200"/>
            <a:ext cx="8229600" cy="4800600"/>
          </a:xfrm>
        </p:spPr>
        <p:txBody>
          <a:bodyPr/>
          <a:lstStyle/>
          <a:p>
            <a:pPr lvl="0"/>
            <a:r>
              <a:rPr lang="en-US" noProof="0" smtClean="0"/>
              <a:t>Click icon to add SmartArt graphic</a:t>
            </a:r>
            <a:endParaRPr lang="en-US" noProof="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500x500 Image with Text (L/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5257800" y="1600200"/>
            <a:ext cx="3657600" cy="4764024"/>
          </a:xfrm>
        </p:spPr>
        <p:txBody>
          <a:bodyPr/>
          <a:lstStyle>
            <a:lvl1pPr marL="228600" indent="-228600">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1600200"/>
            <a:ext cx="4764024" cy="4764024"/>
          </a:xfrm>
          <a:ln w="25400">
            <a:solidFill>
              <a:schemeClr val="bg1"/>
            </a:solidFill>
          </a:ln>
          <a:effectLst>
            <a:outerShdw blurRad="50800" dist="38100" dir="2700000" algn="tl" rotWithShape="0">
              <a:prstClr val="black">
                <a:alpha val="40000"/>
              </a:prstClr>
            </a:outerShdw>
          </a:effectLst>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grpSp>
        <p:nvGrpSpPr>
          <p:cNvPr id="3" name="Group 35"/>
          <p:cNvGrpSpPr/>
          <p:nvPr userDrawn="1"/>
        </p:nvGrpSpPr>
        <p:grpSpPr>
          <a:xfrm>
            <a:off x="1122071" y="1475885"/>
            <a:ext cx="1033430" cy="890887"/>
            <a:chOff x="4700746" y="1042842"/>
            <a:chExt cx="1033430" cy="890887"/>
          </a:xfrm>
          <a:effectLst>
            <a:outerShdw blurRad="50800" dist="38100" dir="2700000" algn="tl" rotWithShape="0">
              <a:prstClr val="black">
                <a:alpha val="40000"/>
              </a:prstClr>
            </a:outerShdw>
          </a:effectLst>
        </p:grpSpPr>
        <p:sp>
          <p:nvSpPr>
            <p:cNvPr id="4" name="Hexagon 34"/>
            <p:cNvSpPr>
              <a:spLocks noChangeAspect="1"/>
            </p:cNvSpPr>
            <p:nvPr/>
          </p:nvSpPr>
          <p:spPr>
            <a:xfrm>
              <a:off x="4700746" y="1042842"/>
              <a:ext cx="1033430" cy="890887"/>
            </a:xfrm>
            <a:prstGeom prst="hexagon">
              <a:avLst/>
            </a:prstGeom>
            <a:solidFill>
              <a:srgbClr val="0A34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Hexagon 32"/>
            <p:cNvSpPr>
              <a:spLocks noChangeAspect="1"/>
            </p:cNvSpPr>
            <p:nvPr/>
          </p:nvSpPr>
          <p:spPr>
            <a:xfrm>
              <a:off x="4765337" y="1098523"/>
              <a:ext cx="904248" cy="779525"/>
            </a:xfrm>
            <a:prstGeom prst="hexagon">
              <a:avLst/>
            </a:prstGeom>
            <a:solidFill>
              <a:srgbClr val="91D3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Hexagon 33"/>
            <p:cNvSpPr/>
            <p:nvPr/>
          </p:nvSpPr>
          <p:spPr>
            <a:xfrm>
              <a:off x="4826011" y="1150828"/>
              <a:ext cx="782900" cy="674914"/>
            </a:xfrm>
            <a:prstGeom prst="hexagon">
              <a:avLst/>
            </a:prstGeom>
            <a:solidFill>
              <a:srgbClr val="4583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 name="Group 36"/>
          <p:cNvGrpSpPr/>
          <p:nvPr userDrawn="1"/>
        </p:nvGrpSpPr>
        <p:grpSpPr>
          <a:xfrm>
            <a:off x="1122073" y="5575962"/>
            <a:ext cx="1033426" cy="890887"/>
            <a:chOff x="544275" y="2399200"/>
            <a:chExt cx="1033426" cy="890887"/>
          </a:xfrm>
          <a:effectLst>
            <a:outerShdw blurRad="50800" dist="38100" dir="2700000" algn="tl" rotWithShape="0">
              <a:prstClr val="black">
                <a:alpha val="40000"/>
              </a:prstClr>
            </a:outerShdw>
          </a:effectLst>
        </p:grpSpPr>
        <p:sp>
          <p:nvSpPr>
            <p:cNvPr id="8" name="Hexagon 24"/>
            <p:cNvSpPr>
              <a:spLocks noChangeAspect="1"/>
            </p:cNvSpPr>
            <p:nvPr/>
          </p:nvSpPr>
          <p:spPr>
            <a:xfrm>
              <a:off x="544275" y="2399200"/>
              <a:ext cx="1033426" cy="890887"/>
            </a:xfrm>
            <a:prstGeom prst="hexagon">
              <a:avLst/>
            </a:prstGeom>
            <a:solidFill>
              <a:srgbClr val="4607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Hexagon 26"/>
            <p:cNvSpPr>
              <a:spLocks noChangeAspect="1"/>
            </p:cNvSpPr>
            <p:nvPr/>
          </p:nvSpPr>
          <p:spPr>
            <a:xfrm>
              <a:off x="608863" y="2454881"/>
              <a:ext cx="904250" cy="779525"/>
            </a:xfrm>
            <a:prstGeom prst="hexagon">
              <a:avLst/>
            </a:prstGeom>
            <a:solidFill>
              <a:srgbClr val="F19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Hexagon 25"/>
            <p:cNvSpPr/>
            <p:nvPr/>
          </p:nvSpPr>
          <p:spPr>
            <a:xfrm>
              <a:off x="669538" y="2507186"/>
              <a:ext cx="782900" cy="674914"/>
            </a:xfrm>
            <a:prstGeom prst="hexagon">
              <a:avLst/>
            </a:prstGeom>
            <a:solidFill>
              <a:srgbClr val="A342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1" name="Group 37"/>
          <p:cNvGrpSpPr/>
          <p:nvPr userDrawn="1"/>
        </p:nvGrpSpPr>
        <p:grpSpPr>
          <a:xfrm>
            <a:off x="1122073" y="4209269"/>
            <a:ext cx="1033426" cy="890887"/>
            <a:chOff x="332004" y="4256305"/>
            <a:chExt cx="1033426" cy="890887"/>
          </a:xfrm>
          <a:effectLst>
            <a:outerShdw blurRad="50800" dist="38100" dir="2700000" algn="tl" rotWithShape="0">
              <a:prstClr val="black">
                <a:alpha val="40000"/>
              </a:prstClr>
            </a:outerShdw>
          </a:effectLst>
        </p:grpSpPr>
        <p:sp>
          <p:nvSpPr>
            <p:cNvPr id="12" name="Hexagon 29"/>
            <p:cNvSpPr>
              <a:spLocks noChangeAspect="1"/>
            </p:cNvSpPr>
            <p:nvPr/>
          </p:nvSpPr>
          <p:spPr>
            <a:xfrm>
              <a:off x="332004" y="4256305"/>
              <a:ext cx="1033426" cy="890887"/>
            </a:xfrm>
            <a:prstGeom prst="hexagon">
              <a:avLst/>
            </a:prstGeom>
            <a:solidFill>
              <a:srgbClr val="8E2F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Hexagon 27"/>
            <p:cNvSpPr>
              <a:spLocks noChangeAspect="1"/>
            </p:cNvSpPr>
            <p:nvPr/>
          </p:nvSpPr>
          <p:spPr>
            <a:xfrm>
              <a:off x="396593" y="4311986"/>
              <a:ext cx="904249" cy="779525"/>
            </a:xfrm>
            <a:prstGeom prst="hexagon">
              <a:avLst/>
            </a:prstGeom>
            <a:solidFill>
              <a:srgbClr val="F5AD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Hexagon 28"/>
            <p:cNvSpPr/>
            <p:nvPr/>
          </p:nvSpPr>
          <p:spPr>
            <a:xfrm>
              <a:off x="457267" y="4364291"/>
              <a:ext cx="782900" cy="674914"/>
            </a:xfrm>
            <a:prstGeom prst="hexagon">
              <a:avLst/>
            </a:prstGeom>
            <a:solidFill>
              <a:srgbClr val="F371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5" name="Group 38"/>
          <p:cNvGrpSpPr/>
          <p:nvPr userDrawn="1"/>
        </p:nvGrpSpPr>
        <p:grpSpPr>
          <a:xfrm>
            <a:off x="1122074" y="2842577"/>
            <a:ext cx="1033425" cy="890887"/>
            <a:chOff x="477918" y="5067289"/>
            <a:chExt cx="1033425" cy="890887"/>
          </a:xfrm>
          <a:effectLst>
            <a:outerShdw blurRad="50800" dist="38100" dir="2700000" algn="tl" rotWithShape="0">
              <a:prstClr val="black">
                <a:alpha val="40000"/>
              </a:prstClr>
            </a:outerShdw>
          </a:effectLst>
        </p:grpSpPr>
        <p:sp>
          <p:nvSpPr>
            <p:cNvPr id="16" name="Hexagon 30"/>
            <p:cNvSpPr>
              <a:spLocks noChangeAspect="1"/>
            </p:cNvSpPr>
            <p:nvPr/>
          </p:nvSpPr>
          <p:spPr>
            <a:xfrm>
              <a:off x="477918" y="5067289"/>
              <a:ext cx="1033425" cy="890887"/>
            </a:xfrm>
            <a:prstGeom prst="hexagon">
              <a:avLst/>
            </a:prstGeom>
            <a:solidFill>
              <a:srgbClr val="9E9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Hexagon 31"/>
            <p:cNvSpPr>
              <a:spLocks noChangeAspect="1"/>
            </p:cNvSpPr>
            <p:nvPr/>
          </p:nvSpPr>
          <p:spPr>
            <a:xfrm>
              <a:off x="564036" y="5141530"/>
              <a:ext cx="861189" cy="742405"/>
            </a:xfrm>
            <a:prstGeom prst="hexagon">
              <a:avLst/>
            </a:prstGeom>
            <a:solidFill>
              <a:srgbClr val="F9F9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8" name="Rectangle 39"/>
          <p:cNvSpPr/>
          <p:nvPr userDrawn="1"/>
        </p:nvSpPr>
        <p:spPr>
          <a:xfrm>
            <a:off x="2689225" y="5564188"/>
            <a:ext cx="1371600" cy="914400"/>
          </a:xfrm>
          <a:prstGeom prst="rect">
            <a:avLst/>
          </a:prstGeom>
          <a:solidFill>
            <a:srgbClr val="A342A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40"/>
          <p:cNvSpPr/>
          <p:nvPr userDrawn="1"/>
        </p:nvSpPr>
        <p:spPr>
          <a:xfrm>
            <a:off x="6477000" y="5564188"/>
            <a:ext cx="1371600" cy="914400"/>
          </a:xfrm>
          <a:prstGeom prst="rect">
            <a:avLst/>
          </a:prstGeom>
          <a:solidFill>
            <a:srgbClr val="F199F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41"/>
          <p:cNvSpPr/>
          <p:nvPr userDrawn="1"/>
        </p:nvSpPr>
        <p:spPr>
          <a:xfrm>
            <a:off x="6477000" y="4197350"/>
            <a:ext cx="1371600" cy="914400"/>
          </a:xfrm>
          <a:prstGeom prst="rect">
            <a:avLst/>
          </a:prstGeom>
          <a:solidFill>
            <a:srgbClr val="F5AD7C"/>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42"/>
          <p:cNvSpPr/>
          <p:nvPr userDrawn="1"/>
        </p:nvSpPr>
        <p:spPr>
          <a:xfrm>
            <a:off x="2689225" y="4197350"/>
            <a:ext cx="1371600" cy="914400"/>
          </a:xfrm>
          <a:prstGeom prst="rect">
            <a:avLst/>
          </a:prstGeom>
          <a:solidFill>
            <a:srgbClr val="F3713D"/>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43"/>
          <p:cNvSpPr/>
          <p:nvPr userDrawn="1"/>
        </p:nvSpPr>
        <p:spPr>
          <a:xfrm>
            <a:off x="4614863" y="4197350"/>
            <a:ext cx="1371600" cy="914400"/>
          </a:xfrm>
          <a:prstGeom prst="rect">
            <a:avLst/>
          </a:prstGeom>
          <a:solidFill>
            <a:srgbClr val="8E2F1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44"/>
          <p:cNvSpPr/>
          <p:nvPr userDrawn="1"/>
        </p:nvSpPr>
        <p:spPr>
          <a:xfrm>
            <a:off x="6477000" y="1463675"/>
            <a:ext cx="1371600" cy="914400"/>
          </a:xfrm>
          <a:prstGeom prst="rect">
            <a:avLst/>
          </a:prstGeom>
          <a:solidFill>
            <a:srgbClr val="91D3F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45"/>
          <p:cNvSpPr/>
          <p:nvPr userDrawn="1"/>
        </p:nvSpPr>
        <p:spPr>
          <a:xfrm>
            <a:off x="2689225" y="1458913"/>
            <a:ext cx="1371600" cy="914400"/>
          </a:xfrm>
          <a:prstGeom prst="rect">
            <a:avLst/>
          </a:prstGeom>
          <a:solidFill>
            <a:srgbClr val="4583B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46"/>
          <p:cNvSpPr/>
          <p:nvPr userDrawn="1"/>
        </p:nvSpPr>
        <p:spPr>
          <a:xfrm>
            <a:off x="4614863" y="1463675"/>
            <a:ext cx="1371600" cy="914400"/>
          </a:xfrm>
          <a:prstGeom prst="rect">
            <a:avLst/>
          </a:prstGeom>
          <a:solidFill>
            <a:srgbClr val="0A345D"/>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47"/>
          <p:cNvSpPr/>
          <p:nvPr userDrawn="1"/>
        </p:nvSpPr>
        <p:spPr>
          <a:xfrm>
            <a:off x="4614863" y="2830513"/>
            <a:ext cx="1371600" cy="914400"/>
          </a:xfrm>
          <a:prstGeom prst="rect">
            <a:avLst/>
          </a:prstGeom>
          <a:solidFill>
            <a:srgbClr val="9E9E2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48"/>
          <p:cNvSpPr/>
          <p:nvPr userDrawn="1"/>
        </p:nvSpPr>
        <p:spPr>
          <a:xfrm>
            <a:off x="2689225" y="2830513"/>
            <a:ext cx="1371600" cy="914400"/>
          </a:xfrm>
          <a:prstGeom prst="rect">
            <a:avLst/>
          </a:prstGeom>
          <a:solidFill>
            <a:srgbClr val="F9F93D"/>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49"/>
          <p:cNvSpPr/>
          <p:nvPr userDrawn="1"/>
        </p:nvSpPr>
        <p:spPr>
          <a:xfrm>
            <a:off x="4614863" y="5564188"/>
            <a:ext cx="1371600" cy="914400"/>
          </a:xfrm>
          <a:prstGeom prst="rect">
            <a:avLst/>
          </a:prstGeom>
          <a:solidFill>
            <a:srgbClr val="46074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TextBox 50"/>
          <p:cNvSpPr txBox="1"/>
          <p:nvPr userDrawn="1"/>
        </p:nvSpPr>
        <p:spPr>
          <a:xfrm>
            <a:off x="2689225" y="1458913"/>
            <a:ext cx="587375" cy="923925"/>
          </a:xfrm>
          <a:prstGeom prst="rect">
            <a:avLst/>
          </a:prstGeom>
          <a:noFill/>
        </p:spPr>
        <p:txBody>
          <a:bodyPr anchor="ctr">
            <a:spAutoFit/>
          </a:bodyPr>
          <a:lstStyle/>
          <a:p>
            <a:pPr>
              <a:defRPr/>
            </a:pPr>
            <a:r>
              <a:rPr lang="en-US" dirty="0">
                <a:solidFill>
                  <a:schemeClr val="bg1"/>
                </a:solidFill>
                <a:latin typeface="Myriad Pro" pitchFamily="34" charset="0"/>
              </a:rPr>
              <a:t>69</a:t>
            </a:r>
          </a:p>
          <a:p>
            <a:pPr>
              <a:defRPr/>
            </a:pPr>
            <a:r>
              <a:rPr lang="en-US" dirty="0">
                <a:solidFill>
                  <a:schemeClr val="bg1"/>
                </a:solidFill>
                <a:latin typeface="Myriad Pro" pitchFamily="34" charset="0"/>
              </a:rPr>
              <a:t>131</a:t>
            </a:r>
          </a:p>
          <a:p>
            <a:pPr>
              <a:defRPr/>
            </a:pPr>
            <a:r>
              <a:rPr lang="en-US" dirty="0">
                <a:solidFill>
                  <a:schemeClr val="bg1"/>
                </a:solidFill>
                <a:latin typeface="Myriad Pro" pitchFamily="34" charset="0"/>
              </a:rPr>
              <a:t>182</a:t>
            </a:r>
          </a:p>
        </p:txBody>
      </p:sp>
      <p:sp>
        <p:nvSpPr>
          <p:cNvPr id="30" name="TextBox 51"/>
          <p:cNvSpPr txBox="1"/>
          <p:nvPr userDrawn="1"/>
        </p:nvSpPr>
        <p:spPr>
          <a:xfrm>
            <a:off x="2689225" y="2820988"/>
            <a:ext cx="587375" cy="922337"/>
          </a:xfrm>
          <a:prstGeom prst="rect">
            <a:avLst/>
          </a:prstGeom>
          <a:noFill/>
        </p:spPr>
        <p:txBody>
          <a:bodyPr anchor="ctr">
            <a:spAutoFit/>
          </a:bodyPr>
          <a:lstStyle/>
          <a:p>
            <a:pPr>
              <a:defRPr/>
            </a:pPr>
            <a:r>
              <a:rPr lang="en-US" dirty="0">
                <a:solidFill>
                  <a:schemeClr val="tx1"/>
                </a:solidFill>
                <a:latin typeface="Myriad Pro" pitchFamily="34" charset="0"/>
              </a:rPr>
              <a:t>249</a:t>
            </a:r>
          </a:p>
          <a:p>
            <a:pPr>
              <a:defRPr/>
            </a:pPr>
            <a:r>
              <a:rPr lang="en-US" dirty="0">
                <a:solidFill>
                  <a:schemeClr val="tx1"/>
                </a:solidFill>
                <a:latin typeface="Myriad Pro" pitchFamily="34" charset="0"/>
              </a:rPr>
              <a:t>249</a:t>
            </a:r>
          </a:p>
          <a:p>
            <a:pPr>
              <a:defRPr/>
            </a:pPr>
            <a:r>
              <a:rPr lang="en-US" dirty="0">
                <a:solidFill>
                  <a:schemeClr val="tx1"/>
                </a:solidFill>
                <a:latin typeface="Myriad Pro" pitchFamily="34" charset="0"/>
              </a:rPr>
              <a:t>61</a:t>
            </a:r>
          </a:p>
        </p:txBody>
      </p:sp>
      <p:sp>
        <p:nvSpPr>
          <p:cNvPr id="31" name="TextBox 52"/>
          <p:cNvSpPr txBox="1"/>
          <p:nvPr userDrawn="1"/>
        </p:nvSpPr>
        <p:spPr>
          <a:xfrm>
            <a:off x="2689225" y="4202113"/>
            <a:ext cx="587375" cy="923925"/>
          </a:xfrm>
          <a:prstGeom prst="rect">
            <a:avLst/>
          </a:prstGeom>
          <a:noFill/>
        </p:spPr>
        <p:txBody>
          <a:bodyPr anchor="ctr">
            <a:spAutoFit/>
          </a:bodyPr>
          <a:lstStyle/>
          <a:p>
            <a:pPr>
              <a:defRPr/>
            </a:pPr>
            <a:r>
              <a:rPr lang="en-US" dirty="0">
                <a:solidFill>
                  <a:schemeClr val="bg1"/>
                </a:solidFill>
                <a:latin typeface="Myriad Pro" pitchFamily="34" charset="0"/>
              </a:rPr>
              <a:t>243</a:t>
            </a:r>
          </a:p>
          <a:p>
            <a:pPr>
              <a:defRPr/>
            </a:pPr>
            <a:r>
              <a:rPr lang="en-US" dirty="0">
                <a:solidFill>
                  <a:schemeClr val="bg1"/>
                </a:solidFill>
                <a:latin typeface="Myriad Pro" pitchFamily="34" charset="0"/>
              </a:rPr>
              <a:t>113</a:t>
            </a:r>
          </a:p>
          <a:p>
            <a:pPr>
              <a:defRPr/>
            </a:pPr>
            <a:r>
              <a:rPr lang="en-US" dirty="0">
                <a:solidFill>
                  <a:schemeClr val="bg1"/>
                </a:solidFill>
                <a:latin typeface="Myriad Pro" pitchFamily="34" charset="0"/>
              </a:rPr>
              <a:t>61</a:t>
            </a:r>
          </a:p>
        </p:txBody>
      </p:sp>
      <p:sp>
        <p:nvSpPr>
          <p:cNvPr id="32" name="TextBox 53"/>
          <p:cNvSpPr txBox="1"/>
          <p:nvPr userDrawn="1"/>
        </p:nvSpPr>
        <p:spPr>
          <a:xfrm>
            <a:off x="2689225" y="5553075"/>
            <a:ext cx="587375" cy="922338"/>
          </a:xfrm>
          <a:prstGeom prst="rect">
            <a:avLst/>
          </a:prstGeom>
          <a:noFill/>
        </p:spPr>
        <p:txBody>
          <a:bodyPr anchor="ctr">
            <a:spAutoFit/>
          </a:bodyPr>
          <a:lstStyle/>
          <a:p>
            <a:pPr>
              <a:defRPr/>
            </a:pPr>
            <a:r>
              <a:rPr lang="en-US" dirty="0">
                <a:solidFill>
                  <a:schemeClr val="bg1"/>
                </a:solidFill>
                <a:latin typeface="Myriad Pro" pitchFamily="34" charset="0"/>
              </a:rPr>
              <a:t>163</a:t>
            </a:r>
          </a:p>
          <a:p>
            <a:pPr>
              <a:defRPr/>
            </a:pPr>
            <a:r>
              <a:rPr lang="en-US" dirty="0">
                <a:solidFill>
                  <a:schemeClr val="bg1"/>
                </a:solidFill>
                <a:latin typeface="Myriad Pro" pitchFamily="34" charset="0"/>
              </a:rPr>
              <a:t>66</a:t>
            </a:r>
          </a:p>
          <a:p>
            <a:pPr>
              <a:defRPr/>
            </a:pPr>
            <a:r>
              <a:rPr lang="en-US" dirty="0">
                <a:solidFill>
                  <a:schemeClr val="bg1"/>
                </a:solidFill>
                <a:latin typeface="Myriad Pro" pitchFamily="34" charset="0"/>
              </a:rPr>
              <a:t>163</a:t>
            </a:r>
          </a:p>
        </p:txBody>
      </p:sp>
      <p:sp>
        <p:nvSpPr>
          <p:cNvPr id="33" name="TextBox 54"/>
          <p:cNvSpPr txBox="1"/>
          <p:nvPr userDrawn="1"/>
        </p:nvSpPr>
        <p:spPr>
          <a:xfrm>
            <a:off x="4614863" y="1449388"/>
            <a:ext cx="588962" cy="922337"/>
          </a:xfrm>
          <a:prstGeom prst="rect">
            <a:avLst/>
          </a:prstGeom>
          <a:noFill/>
        </p:spPr>
        <p:txBody>
          <a:bodyPr anchor="ctr">
            <a:spAutoFit/>
          </a:bodyPr>
          <a:lstStyle/>
          <a:p>
            <a:pPr>
              <a:defRPr/>
            </a:pPr>
            <a:r>
              <a:rPr lang="en-US" dirty="0">
                <a:solidFill>
                  <a:schemeClr val="bg1"/>
                </a:solidFill>
                <a:latin typeface="Myriad Pro" pitchFamily="34" charset="0"/>
              </a:rPr>
              <a:t>10</a:t>
            </a:r>
          </a:p>
          <a:p>
            <a:pPr>
              <a:defRPr/>
            </a:pPr>
            <a:r>
              <a:rPr lang="en-US" dirty="0">
                <a:solidFill>
                  <a:schemeClr val="bg1"/>
                </a:solidFill>
                <a:latin typeface="Myriad Pro" pitchFamily="34" charset="0"/>
              </a:rPr>
              <a:t>52</a:t>
            </a:r>
          </a:p>
          <a:p>
            <a:pPr>
              <a:defRPr/>
            </a:pPr>
            <a:r>
              <a:rPr lang="en-US" dirty="0">
                <a:solidFill>
                  <a:schemeClr val="bg1"/>
                </a:solidFill>
                <a:latin typeface="Myriad Pro" pitchFamily="34" charset="0"/>
              </a:rPr>
              <a:t>93</a:t>
            </a:r>
          </a:p>
        </p:txBody>
      </p:sp>
      <p:sp>
        <p:nvSpPr>
          <p:cNvPr id="34" name="TextBox 55"/>
          <p:cNvSpPr txBox="1"/>
          <p:nvPr userDrawn="1"/>
        </p:nvSpPr>
        <p:spPr>
          <a:xfrm>
            <a:off x="6465888" y="1449388"/>
            <a:ext cx="587375" cy="922337"/>
          </a:xfrm>
          <a:prstGeom prst="rect">
            <a:avLst/>
          </a:prstGeom>
          <a:noFill/>
        </p:spPr>
        <p:txBody>
          <a:bodyPr anchor="ctr">
            <a:spAutoFit/>
          </a:bodyPr>
          <a:lstStyle/>
          <a:p>
            <a:pPr>
              <a:defRPr/>
            </a:pPr>
            <a:r>
              <a:rPr lang="en-US" dirty="0">
                <a:solidFill>
                  <a:schemeClr val="tx1"/>
                </a:solidFill>
                <a:latin typeface="Myriad Pro" pitchFamily="34" charset="0"/>
              </a:rPr>
              <a:t>145</a:t>
            </a:r>
          </a:p>
          <a:p>
            <a:pPr>
              <a:defRPr/>
            </a:pPr>
            <a:r>
              <a:rPr lang="en-US" dirty="0">
                <a:solidFill>
                  <a:schemeClr val="tx1"/>
                </a:solidFill>
                <a:latin typeface="Myriad Pro" pitchFamily="34" charset="0"/>
              </a:rPr>
              <a:t>211</a:t>
            </a:r>
          </a:p>
          <a:p>
            <a:pPr>
              <a:defRPr/>
            </a:pPr>
            <a:r>
              <a:rPr lang="en-US" dirty="0">
                <a:solidFill>
                  <a:schemeClr val="tx1"/>
                </a:solidFill>
                <a:latin typeface="Myriad Pro" pitchFamily="34" charset="0"/>
              </a:rPr>
              <a:t>242</a:t>
            </a:r>
          </a:p>
        </p:txBody>
      </p:sp>
      <p:sp>
        <p:nvSpPr>
          <p:cNvPr id="35" name="TextBox 56"/>
          <p:cNvSpPr txBox="1"/>
          <p:nvPr userDrawn="1"/>
        </p:nvSpPr>
        <p:spPr>
          <a:xfrm>
            <a:off x="4625975" y="2820988"/>
            <a:ext cx="588963" cy="922337"/>
          </a:xfrm>
          <a:prstGeom prst="rect">
            <a:avLst/>
          </a:prstGeom>
          <a:noFill/>
        </p:spPr>
        <p:txBody>
          <a:bodyPr anchor="ctr">
            <a:spAutoFit/>
          </a:bodyPr>
          <a:lstStyle/>
          <a:p>
            <a:pPr>
              <a:defRPr/>
            </a:pPr>
            <a:r>
              <a:rPr lang="en-US" dirty="0">
                <a:solidFill>
                  <a:schemeClr val="bg1"/>
                </a:solidFill>
                <a:latin typeface="Myriad Pro" pitchFamily="34" charset="0"/>
              </a:rPr>
              <a:t>158</a:t>
            </a:r>
          </a:p>
          <a:p>
            <a:pPr>
              <a:defRPr/>
            </a:pPr>
            <a:r>
              <a:rPr lang="en-US" dirty="0">
                <a:solidFill>
                  <a:schemeClr val="bg1"/>
                </a:solidFill>
                <a:latin typeface="Myriad Pro" pitchFamily="34" charset="0"/>
              </a:rPr>
              <a:t>158</a:t>
            </a:r>
          </a:p>
          <a:p>
            <a:pPr>
              <a:defRPr/>
            </a:pPr>
            <a:r>
              <a:rPr lang="en-US" dirty="0">
                <a:solidFill>
                  <a:schemeClr val="bg1"/>
                </a:solidFill>
                <a:latin typeface="Myriad Pro" pitchFamily="34" charset="0"/>
              </a:rPr>
              <a:t>33</a:t>
            </a:r>
          </a:p>
        </p:txBody>
      </p:sp>
      <p:sp>
        <p:nvSpPr>
          <p:cNvPr id="36" name="TextBox 57"/>
          <p:cNvSpPr txBox="1"/>
          <p:nvPr userDrawn="1"/>
        </p:nvSpPr>
        <p:spPr>
          <a:xfrm>
            <a:off x="4625975" y="4202113"/>
            <a:ext cx="588963" cy="923925"/>
          </a:xfrm>
          <a:prstGeom prst="rect">
            <a:avLst/>
          </a:prstGeom>
          <a:noFill/>
        </p:spPr>
        <p:txBody>
          <a:bodyPr anchor="ctr">
            <a:spAutoFit/>
          </a:bodyPr>
          <a:lstStyle/>
          <a:p>
            <a:pPr>
              <a:defRPr/>
            </a:pPr>
            <a:r>
              <a:rPr lang="en-US" dirty="0">
                <a:solidFill>
                  <a:schemeClr val="bg1"/>
                </a:solidFill>
                <a:latin typeface="Myriad Pro" pitchFamily="34" charset="0"/>
              </a:rPr>
              <a:t>142</a:t>
            </a:r>
          </a:p>
          <a:p>
            <a:pPr>
              <a:defRPr/>
            </a:pPr>
            <a:r>
              <a:rPr lang="en-US" dirty="0">
                <a:solidFill>
                  <a:schemeClr val="bg1"/>
                </a:solidFill>
                <a:latin typeface="Myriad Pro" pitchFamily="34" charset="0"/>
              </a:rPr>
              <a:t>47</a:t>
            </a:r>
          </a:p>
          <a:p>
            <a:pPr>
              <a:defRPr/>
            </a:pPr>
            <a:r>
              <a:rPr lang="en-US" dirty="0">
                <a:solidFill>
                  <a:schemeClr val="bg1"/>
                </a:solidFill>
                <a:latin typeface="Myriad Pro" pitchFamily="34" charset="0"/>
              </a:rPr>
              <a:t>16</a:t>
            </a:r>
          </a:p>
        </p:txBody>
      </p:sp>
      <p:sp>
        <p:nvSpPr>
          <p:cNvPr id="37" name="TextBox 58"/>
          <p:cNvSpPr txBox="1"/>
          <p:nvPr userDrawn="1"/>
        </p:nvSpPr>
        <p:spPr>
          <a:xfrm>
            <a:off x="4625975" y="5553075"/>
            <a:ext cx="588963" cy="922338"/>
          </a:xfrm>
          <a:prstGeom prst="rect">
            <a:avLst/>
          </a:prstGeom>
          <a:noFill/>
        </p:spPr>
        <p:txBody>
          <a:bodyPr anchor="ctr">
            <a:spAutoFit/>
          </a:bodyPr>
          <a:lstStyle/>
          <a:p>
            <a:pPr>
              <a:defRPr/>
            </a:pPr>
            <a:r>
              <a:rPr lang="en-US" dirty="0">
                <a:solidFill>
                  <a:schemeClr val="bg1"/>
                </a:solidFill>
                <a:latin typeface="Myriad Pro" pitchFamily="34" charset="0"/>
              </a:rPr>
              <a:t>70</a:t>
            </a:r>
          </a:p>
          <a:p>
            <a:pPr>
              <a:defRPr/>
            </a:pPr>
            <a:r>
              <a:rPr lang="en-US" dirty="0">
                <a:solidFill>
                  <a:schemeClr val="bg1"/>
                </a:solidFill>
                <a:latin typeface="Myriad Pro" pitchFamily="34" charset="0"/>
              </a:rPr>
              <a:t>7</a:t>
            </a:r>
          </a:p>
          <a:p>
            <a:pPr>
              <a:defRPr/>
            </a:pPr>
            <a:r>
              <a:rPr lang="en-US" dirty="0">
                <a:solidFill>
                  <a:schemeClr val="bg1"/>
                </a:solidFill>
                <a:latin typeface="Myriad Pro" pitchFamily="34" charset="0"/>
              </a:rPr>
              <a:t>70</a:t>
            </a:r>
          </a:p>
        </p:txBody>
      </p:sp>
      <p:sp>
        <p:nvSpPr>
          <p:cNvPr id="38" name="TextBox 59"/>
          <p:cNvSpPr txBox="1"/>
          <p:nvPr userDrawn="1"/>
        </p:nvSpPr>
        <p:spPr>
          <a:xfrm>
            <a:off x="6477000" y="4202113"/>
            <a:ext cx="587375" cy="923925"/>
          </a:xfrm>
          <a:prstGeom prst="rect">
            <a:avLst/>
          </a:prstGeom>
          <a:noFill/>
        </p:spPr>
        <p:txBody>
          <a:bodyPr anchor="ctr">
            <a:spAutoFit/>
          </a:bodyPr>
          <a:lstStyle/>
          <a:p>
            <a:pPr>
              <a:defRPr/>
            </a:pPr>
            <a:r>
              <a:rPr lang="en-US" dirty="0">
                <a:solidFill>
                  <a:schemeClr val="tx1"/>
                </a:solidFill>
                <a:latin typeface="Myriad Pro" pitchFamily="34" charset="0"/>
              </a:rPr>
              <a:t>245</a:t>
            </a:r>
          </a:p>
          <a:p>
            <a:pPr>
              <a:defRPr/>
            </a:pPr>
            <a:r>
              <a:rPr lang="en-US" dirty="0">
                <a:solidFill>
                  <a:schemeClr val="tx1"/>
                </a:solidFill>
                <a:latin typeface="Myriad Pro" pitchFamily="34" charset="0"/>
              </a:rPr>
              <a:t>173</a:t>
            </a:r>
          </a:p>
          <a:p>
            <a:pPr>
              <a:defRPr/>
            </a:pPr>
            <a:r>
              <a:rPr lang="en-US" dirty="0">
                <a:solidFill>
                  <a:schemeClr val="tx1"/>
                </a:solidFill>
                <a:latin typeface="Myriad Pro" pitchFamily="34" charset="0"/>
              </a:rPr>
              <a:t>124</a:t>
            </a:r>
          </a:p>
        </p:txBody>
      </p:sp>
      <p:sp>
        <p:nvSpPr>
          <p:cNvPr id="39" name="TextBox 62"/>
          <p:cNvSpPr txBox="1"/>
          <p:nvPr userDrawn="1"/>
        </p:nvSpPr>
        <p:spPr>
          <a:xfrm>
            <a:off x="6477000" y="5553075"/>
            <a:ext cx="587375" cy="922338"/>
          </a:xfrm>
          <a:prstGeom prst="rect">
            <a:avLst/>
          </a:prstGeom>
          <a:noFill/>
        </p:spPr>
        <p:txBody>
          <a:bodyPr anchor="ctr">
            <a:spAutoFit/>
          </a:bodyPr>
          <a:lstStyle/>
          <a:p>
            <a:pPr>
              <a:defRPr/>
            </a:pPr>
            <a:r>
              <a:rPr lang="en-US" dirty="0">
                <a:solidFill>
                  <a:schemeClr val="tx1"/>
                </a:solidFill>
                <a:latin typeface="Myriad Pro" pitchFamily="34" charset="0"/>
              </a:rPr>
              <a:t>241</a:t>
            </a:r>
          </a:p>
          <a:p>
            <a:pPr>
              <a:defRPr/>
            </a:pPr>
            <a:r>
              <a:rPr lang="en-US" dirty="0">
                <a:solidFill>
                  <a:schemeClr val="tx1"/>
                </a:solidFill>
                <a:latin typeface="Myriad Pro" pitchFamily="34" charset="0"/>
              </a:rPr>
              <a:t>153</a:t>
            </a:r>
          </a:p>
          <a:p>
            <a:pPr>
              <a:defRPr/>
            </a:pPr>
            <a:r>
              <a:rPr lang="en-US" dirty="0">
                <a:solidFill>
                  <a:schemeClr val="tx1"/>
                </a:solidFill>
                <a:latin typeface="Myriad Pro" pitchFamily="34" charset="0"/>
              </a:rPr>
              <a:t>241</a:t>
            </a:r>
          </a:p>
        </p:txBody>
      </p:sp>
      <p:sp>
        <p:nvSpPr>
          <p:cNvPr id="40" name="TextBox 63"/>
          <p:cNvSpPr txBox="1"/>
          <p:nvPr userDrawn="1"/>
        </p:nvSpPr>
        <p:spPr>
          <a:xfrm>
            <a:off x="2667000" y="1044575"/>
            <a:ext cx="1393825" cy="400050"/>
          </a:xfrm>
          <a:prstGeom prst="rect">
            <a:avLst/>
          </a:prstGeom>
          <a:noFill/>
        </p:spPr>
        <p:txBody>
          <a:bodyPr>
            <a:spAutoFit/>
          </a:bodyPr>
          <a:lstStyle/>
          <a:p>
            <a:pPr algn="ctr">
              <a:defRPr/>
            </a:pPr>
            <a:r>
              <a:rPr lang="en-US" sz="2000" dirty="0" err="1">
                <a:solidFill>
                  <a:schemeClr val="bg1"/>
                </a:solidFill>
                <a:effectLst>
                  <a:outerShdw blurRad="38100" dist="38100" dir="2700000" algn="tl">
                    <a:srgbClr val="000000">
                      <a:alpha val="43137"/>
                    </a:srgbClr>
                  </a:outerShdw>
                </a:effectLst>
                <a:latin typeface="Myriad Pro Light" pitchFamily="34" charset="0"/>
              </a:rPr>
              <a:t>Midtones</a:t>
            </a:r>
            <a:endParaRPr lang="en-US" sz="2000" dirty="0">
              <a:solidFill>
                <a:schemeClr val="bg1"/>
              </a:solidFill>
              <a:effectLst>
                <a:outerShdw blurRad="38100" dist="38100" dir="2700000" algn="tl">
                  <a:srgbClr val="000000">
                    <a:alpha val="43137"/>
                  </a:srgbClr>
                </a:outerShdw>
              </a:effectLst>
              <a:latin typeface="Myriad Pro Light" pitchFamily="34" charset="0"/>
            </a:endParaRPr>
          </a:p>
        </p:txBody>
      </p:sp>
      <p:sp>
        <p:nvSpPr>
          <p:cNvPr id="41" name="TextBox 64"/>
          <p:cNvSpPr txBox="1"/>
          <p:nvPr userDrawn="1"/>
        </p:nvSpPr>
        <p:spPr>
          <a:xfrm>
            <a:off x="4614863" y="1044575"/>
            <a:ext cx="1393825" cy="400050"/>
          </a:xfrm>
          <a:prstGeom prst="rect">
            <a:avLst/>
          </a:prstGeom>
          <a:noFill/>
        </p:spPr>
        <p:txBody>
          <a:bodyPr>
            <a:spAutoFit/>
          </a:bodyPr>
          <a:lstStyle/>
          <a:p>
            <a:pPr algn="ctr">
              <a:defRPr/>
            </a:pPr>
            <a:r>
              <a:rPr lang="en-US" sz="2000" dirty="0">
                <a:solidFill>
                  <a:schemeClr val="bg1"/>
                </a:solidFill>
                <a:effectLst>
                  <a:outerShdw blurRad="38100" dist="38100" dir="2700000" algn="tl">
                    <a:srgbClr val="000000">
                      <a:alpha val="43137"/>
                    </a:srgbClr>
                  </a:outerShdw>
                </a:effectLst>
                <a:latin typeface="Myriad Pro Light" pitchFamily="34" charset="0"/>
              </a:rPr>
              <a:t>Dark  Hue</a:t>
            </a:r>
          </a:p>
        </p:txBody>
      </p:sp>
      <p:sp>
        <p:nvSpPr>
          <p:cNvPr id="42" name="TextBox 65"/>
          <p:cNvSpPr txBox="1"/>
          <p:nvPr userDrawn="1"/>
        </p:nvSpPr>
        <p:spPr>
          <a:xfrm>
            <a:off x="6465888" y="1044575"/>
            <a:ext cx="1393825" cy="400050"/>
          </a:xfrm>
          <a:prstGeom prst="rect">
            <a:avLst/>
          </a:prstGeom>
          <a:noFill/>
        </p:spPr>
        <p:txBody>
          <a:bodyPr>
            <a:spAutoFit/>
          </a:bodyPr>
          <a:lstStyle/>
          <a:p>
            <a:pPr algn="ctr">
              <a:defRPr/>
            </a:pPr>
            <a:r>
              <a:rPr lang="en-US" sz="2000" dirty="0">
                <a:solidFill>
                  <a:schemeClr val="bg1"/>
                </a:solidFill>
                <a:effectLst>
                  <a:outerShdw blurRad="38100" dist="38100" dir="2700000" algn="tl">
                    <a:srgbClr val="000000">
                      <a:alpha val="43137"/>
                    </a:srgbClr>
                  </a:outerShdw>
                </a:effectLst>
                <a:latin typeface="Myriad Pro Light" pitchFamily="34" charset="0"/>
              </a:rPr>
              <a:t>Highlight</a:t>
            </a:r>
          </a:p>
        </p:txBody>
      </p:sp>
      <p:sp>
        <p:nvSpPr>
          <p:cNvPr id="67" name="Title 1"/>
          <p:cNvSpPr>
            <a:spLocks noGrp="1"/>
          </p:cNvSpPr>
          <p:nvPr>
            <p:ph type="title"/>
          </p:nvPr>
        </p:nvSpPr>
        <p:spPr>
          <a:xfrm>
            <a:off x="457200" y="274638"/>
            <a:ext cx="8229600" cy="914400"/>
          </a:xfrm>
        </p:spPr>
        <p:txBody>
          <a:bodyPr/>
          <a:lstStyle>
            <a:lvl1pPr>
              <a:defRPr>
                <a:solidFill>
                  <a:srgbClr val="F9F93D"/>
                </a:solidFill>
              </a:defRPr>
            </a:lvl1pPr>
          </a:lstStyle>
          <a:p>
            <a:r>
              <a:rPr lang="en-US" dirty="0" smtClean="0"/>
              <a:t>Click to edit Master title style</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Font inform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10" name="Content Placeholder 9"/>
          <p:cNvSpPr>
            <a:spLocks noGrp="1"/>
          </p:cNvSpPr>
          <p:nvPr>
            <p:ph sz="quarter" idx="10"/>
          </p:nvPr>
        </p:nvSpPr>
        <p:spPr>
          <a:xfrm>
            <a:off x="457200" y="1600200"/>
            <a:ext cx="8229600" cy="4983480"/>
          </a:xfrm>
        </p:spPr>
        <p:txBody>
          <a:bodyPr/>
          <a:lstStyle>
            <a:lvl1pPr>
              <a:defRPr baseline="0"/>
            </a:lvl1pPr>
            <a:lvl2pPr>
              <a:defRPr/>
            </a:lvl2pPr>
            <a:lvl3pPr>
              <a:defRPr/>
            </a:lvl3pPr>
            <a:lvl4pPr>
              <a:buNone/>
              <a:defRPr/>
            </a:lvl4pPr>
            <a:lvl5pPr>
              <a:buNone/>
              <a:defRPr/>
            </a:lvl5pPr>
          </a:lstStyle>
          <a:p>
            <a:pPr lvl="0"/>
            <a:r>
              <a:rPr lang="en-US" smtClean="0"/>
              <a:t>Click to edit Master text styles</a:t>
            </a:r>
          </a:p>
          <a:p>
            <a:pPr lvl="1"/>
            <a:r>
              <a:rPr lang="en-US" smtClean="0"/>
              <a:t>Second level</a:t>
            </a:r>
          </a:p>
          <a:p>
            <a:pPr lvl="2"/>
            <a:r>
              <a:rPr lang="en-US" smtClean="0"/>
              <a:t>Third level</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Full Slide Image (1024x768) with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lstStyle>
            <a:lvl1pPr>
              <a:buNone/>
              <a:defRPr/>
            </a:lvl1pPr>
          </a:lstStyle>
          <a:p>
            <a:pPr lvl="0"/>
            <a:r>
              <a:rPr lang="en-US" dirty="0" smtClean="0"/>
              <a:t>Click to edit Master text styles</a:t>
            </a:r>
          </a:p>
        </p:txBody>
      </p:sp>
      <p:sp>
        <p:nvSpPr>
          <p:cNvPr id="2" name="Title 1"/>
          <p:cNvSpPr>
            <a:spLocks noGrp="1"/>
          </p:cNvSpPr>
          <p:nvPr>
            <p:ph type="title"/>
          </p:nvPr>
        </p:nvSpPr>
        <p:spPr>
          <a:xfrm>
            <a:off x="457200" y="482025"/>
            <a:ext cx="8229600" cy="584775"/>
          </a:xfrm>
          <a:solidFill>
            <a:schemeClr val="tx1">
              <a:alpha val="60000"/>
            </a:schemeClr>
          </a:solidFill>
          <a:ln w="25400">
            <a:solidFill>
              <a:schemeClr val="bg1"/>
            </a:solidFill>
          </a:ln>
        </p:spPr>
        <p:txBody>
          <a:bodyPr>
            <a:spAutoFit/>
          </a:bodyPr>
          <a:lstStyle/>
          <a:p>
            <a:r>
              <a:rPr lang="en-US" smtClean="0"/>
              <a:t>Click to edit Master title style</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600x800 Image Bleed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5376672" y="228600"/>
            <a:ext cx="3538728" cy="914400"/>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0" y="0"/>
            <a:ext cx="5148072" cy="6858000"/>
          </a:xfrm>
          <a:effectLst>
            <a:outerShdw blurRad="50800" dist="38100" algn="l"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5376672" y="1371599"/>
            <a:ext cx="3538728" cy="5212080"/>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600x800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3538728" cy="914400"/>
          </a:xfrm>
        </p:spPr>
        <p:txBody>
          <a:bodyPr>
            <a:noAutofit/>
          </a:bodyPr>
          <a:lstStyle>
            <a:lvl1pPr>
              <a:defRPr sz="2800">
                <a:effectLst>
                  <a:outerShdw blurRad="50800" dist="38100" dir="8100000" algn="tr" rotWithShape="0">
                    <a:prstClr val="black">
                      <a:alpha val="40000"/>
                    </a:prstClr>
                  </a:outerShdw>
                </a:effectLst>
              </a:defRPr>
            </a:lvl1pPr>
          </a:lstStyle>
          <a:p>
            <a:r>
              <a:rPr lang="en-US" smtClean="0"/>
              <a:t>Click to edit Master title style</a:t>
            </a:r>
            <a:endParaRPr lang="en-US" dirty="0"/>
          </a:p>
        </p:txBody>
      </p:sp>
      <p:sp>
        <p:nvSpPr>
          <p:cNvPr id="3" name="Content Placeholder 2"/>
          <p:cNvSpPr>
            <a:spLocks noGrp="1"/>
          </p:cNvSpPr>
          <p:nvPr>
            <p:ph sz="half" idx="1"/>
          </p:nvPr>
        </p:nvSpPr>
        <p:spPr>
          <a:xfrm>
            <a:off x="3995928" y="0"/>
            <a:ext cx="5148072" cy="6858000"/>
          </a:xfrm>
          <a:effectLst>
            <a:outerShdw blurRad="50800" dist="38100" dir="10800000" algn="r"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228600" y="1371599"/>
            <a:ext cx="3538728" cy="5212080"/>
          </a:xfrm>
        </p:spPr>
        <p:txBody>
          <a:bodyPr/>
          <a:lstStyle>
            <a:lvl1pPr>
              <a:defRPr sz="2400">
                <a:effectLst>
                  <a:outerShdw blurRad="50800" dist="38100" dir="8100000" algn="tr" rotWithShape="0">
                    <a:prstClr val="black">
                      <a:alpha val="40000"/>
                    </a:prstClr>
                  </a:outerShdw>
                </a:effectLst>
              </a:defRPr>
            </a:lvl1pPr>
            <a:lvl2pPr>
              <a:defRPr sz="2000">
                <a:solidFill>
                  <a:srgbClr val="8C7671"/>
                </a:solidFill>
                <a:effectLst>
                  <a:outerShdw blurRad="50800" dist="38100" dir="8100000" algn="tr" rotWithShape="0">
                    <a:prstClr val="black">
                      <a:alpha val="40000"/>
                    </a:prstClr>
                  </a:outerShdw>
                </a:effectLst>
              </a:defRPr>
            </a:lvl2pPr>
            <a:lvl3pPr>
              <a:defRPr sz="1800">
                <a:effectLst>
                  <a:outerShdw blurRad="50800" dist="38100" dir="8100000" algn="tr" rotWithShape="0">
                    <a:prstClr val="black">
                      <a:alpha val="40000"/>
                    </a:prstClr>
                  </a:outerShdw>
                </a:effectLst>
              </a:defRPr>
            </a:lvl3pPr>
            <a:lvl4pPr>
              <a:defRPr sz="1600">
                <a:effectLst>
                  <a:outerShdw blurRad="50800" dist="38100" dir="8100000" algn="tr" rotWithShape="0">
                    <a:prstClr val="black">
                      <a:alpha val="40000"/>
                    </a:prstClr>
                  </a:outerShdw>
                </a:effectLst>
              </a:defRPr>
            </a:lvl4pPr>
            <a:lvl5pPr>
              <a:defRPr sz="1400">
                <a:effectLst>
                  <a:outerShdw blurRad="50800" dist="38100" dir="8100000" algn="tr" rotWithShape="0">
                    <a:prstClr val="black">
                      <a:alpha val="40000"/>
                    </a:prstClr>
                  </a:outerShdw>
                </a:effectLs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720x540 Image and Text (R/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28600" y="1527048"/>
            <a:ext cx="1600200" cy="5178552"/>
          </a:xfrm>
        </p:spPr>
        <p:txBody>
          <a:bodyPr>
            <a:normAutofit/>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057400" y="1527047"/>
            <a:ext cx="6858000" cy="5148072"/>
          </a:xfrm>
          <a:ln w="25400">
            <a:solidFill>
              <a:schemeClr val="bg1"/>
            </a:solidFill>
          </a:ln>
          <a:effectLst/>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720x540 image with text (L/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315200" y="1527048"/>
            <a:ext cx="1600200" cy="5178552"/>
          </a:xfrm>
        </p:spPr>
        <p:txBody>
          <a:bodyPr>
            <a:normAutofit/>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1527047"/>
            <a:ext cx="6858000" cy="5148072"/>
          </a:xfrm>
          <a:ln w="25400">
            <a:solidFill>
              <a:schemeClr val="bg1"/>
            </a:solidFill>
          </a:ln>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00x500 Image with Text (L/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5257800" y="1600200"/>
            <a:ext cx="3657600" cy="4764024"/>
          </a:xfrm>
        </p:spPr>
        <p:txBody>
          <a:bodyPr/>
          <a:lstStyle>
            <a:lvl1pPr marL="228600" indent="-228600">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1600200"/>
            <a:ext cx="4764024" cy="4764024"/>
          </a:xfrm>
          <a:ln w="25400">
            <a:solidFill>
              <a:schemeClr val="bg1"/>
            </a:solidFill>
          </a:ln>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500x500 Image with Text (R/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1600200"/>
            <a:ext cx="3657600" cy="4764024"/>
          </a:xfrm>
        </p:spPr>
        <p:txBody>
          <a:bodyPr/>
          <a:lstStyle>
            <a:lvl1pPr marL="228600" indent="-228600">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4114800" y="1600200"/>
            <a:ext cx="4764024" cy="4764024"/>
          </a:xfrm>
          <a:ln w="25400">
            <a:solidFill>
              <a:schemeClr val="bg1"/>
            </a:solidFill>
          </a:ln>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600x600 Image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4572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6172200" y="914400"/>
            <a:ext cx="2743200" cy="5715000"/>
          </a:xfrm>
        </p:spPr>
        <p:txBody>
          <a:bodyPr>
            <a:normAutofit/>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914400"/>
            <a:ext cx="5715000" cy="5715000"/>
          </a:xfrm>
          <a:ln w="25400">
            <a:solidFill>
              <a:schemeClr val="bg1"/>
            </a:solidFill>
          </a:ln>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600x600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4572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914400"/>
            <a:ext cx="2743200" cy="5715000"/>
          </a:xfrm>
        </p:spPr>
        <p:txBody>
          <a:bodyPr>
            <a:normAutofit/>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3200400" y="914400"/>
            <a:ext cx="5715000" cy="5715000"/>
          </a:xfrm>
          <a:ln w="25400">
            <a:solidFill>
              <a:schemeClr val="bg1"/>
            </a:solidFill>
          </a:ln>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500x500 side-by-sid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457200"/>
          </a:xfrm>
        </p:spPr>
        <p:txBody>
          <a:bodyPr/>
          <a:lstStyle/>
          <a:p>
            <a:r>
              <a:rPr lang="en-US" smtClean="0"/>
              <a:t>Click to edit Master title style</a:t>
            </a:r>
            <a:endParaRPr lang="en-US" dirty="0"/>
          </a:p>
        </p:txBody>
      </p:sp>
      <p:sp>
        <p:nvSpPr>
          <p:cNvPr id="11" name="Content Placeholder 10"/>
          <p:cNvSpPr>
            <a:spLocks noGrp="1"/>
          </p:cNvSpPr>
          <p:nvPr>
            <p:ph sz="quarter" idx="15"/>
          </p:nvPr>
        </p:nvSpPr>
        <p:spPr>
          <a:xfrm>
            <a:off x="228600" y="1600200"/>
            <a:ext cx="4233672" cy="4233672"/>
          </a:xfrm>
          <a:ln w="25400">
            <a:solidFill>
              <a:schemeClr val="bg1"/>
            </a:solidFill>
          </a:ln>
        </p:spPr>
        <p:txBody>
          <a:bodyPr/>
          <a:lstStyle>
            <a:lvl1pPr>
              <a:buNone/>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12" name="Content Placeholder 10"/>
          <p:cNvSpPr>
            <a:spLocks noGrp="1"/>
          </p:cNvSpPr>
          <p:nvPr>
            <p:ph sz="quarter" idx="16"/>
          </p:nvPr>
        </p:nvSpPr>
        <p:spPr>
          <a:xfrm>
            <a:off x="4681728" y="1600200"/>
            <a:ext cx="4233672" cy="4233672"/>
          </a:xfrm>
          <a:ln w="25400">
            <a:solidFill>
              <a:schemeClr val="bg1"/>
            </a:solidFill>
          </a:ln>
        </p:spPr>
        <p:txBody>
          <a:bodyPr/>
          <a:lstStyle>
            <a:lvl1pPr>
              <a:buNone/>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19" name="Text Placeholder 18"/>
          <p:cNvSpPr>
            <a:spLocks noGrp="1"/>
          </p:cNvSpPr>
          <p:nvPr>
            <p:ph type="body" sz="quarter" idx="20"/>
          </p:nvPr>
        </p:nvSpPr>
        <p:spPr>
          <a:xfrm>
            <a:off x="228600" y="914400"/>
            <a:ext cx="4233672" cy="457200"/>
          </a:xfrm>
        </p:spPr>
        <p:txBody>
          <a:bodyPr/>
          <a:lstStyle>
            <a:lvl1pPr algn="ctr">
              <a:buNone/>
              <a:defRPr b="1">
                <a:ln>
                  <a:solidFill>
                    <a:schemeClr val="tx1"/>
                  </a:solidFill>
                </a:ln>
                <a:solidFill>
                  <a:srgbClr val="B89F50"/>
                </a:solidFill>
              </a:defRPr>
            </a:lvl1pPr>
          </a:lstStyle>
          <a:p>
            <a:pPr lvl="0"/>
            <a:r>
              <a:rPr lang="en-US" dirty="0" smtClean="0"/>
              <a:t>Click to edit Master text styles</a:t>
            </a:r>
          </a:p>
        </p:txBody>
      </p:sp>
      <p:sp>
        <p:nvSpPr>
          <p:cNvPr id="20" name="Text Placeholder 18"/>
          <p:cNvSpPr>
            <a:spLocks noGrp="1"/>
          </p:cNvSpPr>
          <p:nvPr>
            <p:ph type="body" sz="quarter" idx="21"/>
          </p:nvPr>
        </p:nvSpPr>
        <p:spPr>
          <a:xfrm>
            <a:off x="4681728" y="914400"/>
            <a:ext cx="4233672" cy="457200"/>
          </a:xfrm>
        </p:spPr>
        <p:txBody>
          <a:bodyPr/>
          <a:lstStyle>
            <a:lvl1pPr algn="ctr">
              <a:buNone/>
              <a:defRPr b="1">
                <a:ln>
                  <a:solidFill>
                    <a:schemeClr val="tx1"/>
                  </a:solidFill>
                </a:ln>
                <a:solidFill>
                  <a:srgbClr val="B89F50"/>
                </a:solidFill>
              </a:defRPr>
            </a:lvl1pPr>
          </a:lstStyle>
          <a:p>
            <a:pPr lvl="0"/>
            <a:r>
              <a:rPr lang="en-US" dirty="0" smtClean="0"/>
              <a:t>Click to edit Master text styles</a:t>
            </a:r>
          </a:p>
        </p:txBody>
      </p:sp>
      <p:sp>
        <p:nvSpPr>
          <p:cNvPr id="22" name="Text Placeholder 21"/>
          <p:cNvSpPr>
            <a:spLocks noGrp="1"/>
          </p:cNvSpPr>
          <p:nvPr>
            <p:ph type="body" sz="quarter" idx="22"/>
          </p:nvPr>
        </p:nvSpPr>
        <p:spPr>
          <a:xfrm>
            <a:off x="228600" y="6062472"/>
            <a:ext cx="8686800" cy="566928"/>
          </a:xfrm>
        </p:spPr>
        <p:txBody>
          <a:bodyPr/>
          <a:lstStyle>
            <a:lvl1pPr>
              <a:buNone/>
              <a:defRPr sz="2000"/>
            </a:lvl1pPr>
          </a:lstStyle>
          <a:p>
            <a:pPr lvl="0"/>
            <a:r>
              <a:rPr lang="en-US" smtClean="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HCI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1600200"/>
            <a:ext cx="3383280" cy="4764024"/>
          </a:xfrm>
        </p:spPr>
        <p:txBody>
          <a:bodyPr>
            <a:normAutofit/>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3794760" y="1600200"/>
            <a:ext cx="5120640" cy="4764024"/>
          </a:xfrm>
          <a:ln w="25400">
            <a:no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HCI Image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lvl1pPr>
              <a:defRPr sz="3200"/>
            </a:lvl1pPr>
          </a:lstStyle>
          <a:p>
            <a:r>
              <a:rPr lang="en-US" smtClean="0"/>
              <a:t>Click to edit Master title style</a:t>
            </a:r>
            <a:endParaRPr lang="en-US" dirty="0"/>
          </a:p>
        </p:txBody>
      </p:sp>
      <p:sp>
        <p:nvSpPr>
          <p:cNvPr id="4" name="Content Placeholder 3"/>
          <p:cNvSpPr>
            <a:spLocks noGrp="1"/>
          </p:cNvSpPr>
          <p:nvPr>
            <p:ph sz="half" idx="2"/>
          </p:nvPr>
        </p:nvSpPr>
        <p:spPr>
          <a:xfrm>
            <a:off x="228600" y="1600200"/>
            <a:ext cx="5120640" cy="4764024"/>
          </a:xfrm>
          <a:ln w="25400">
            <a:no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3" name="Content Placeholder 2"/>
          <p:cNvSpPr>
            <a:spLocks noGrp="1"/>
          </p:cNvSpPr>
          <p:nvPr>
            <p:ph sz="half" idx="1"/>
          </p:nvPr>
        </p:nvSpPr>
        <p:spPr>
          <a:xfrm>
            <a:off x="5532120" y="1600200"/>
            <a:ext cx="3383280" cy="4764024"/>
          </a:xfrm>
        </p:spPr>
        <p:txBody>
          <a:bodyPr>
            <a:normAutofit/>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RPG Horizontal Image with Text Below">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lvl1pPr>
              <a:defRPr sz="3200"/>
            </a:lvl1pPr>
          </a:lstStyle>
          <a:p>
            <a:r>
              <a:rPr lang="en-US" smtClean="0"/>
              <a:t>Click to edit Master title style</a:t>
            </a:r>
            <a:endParaRPr lang="en-US" dirty="0"/>
          </a:p>
        </p:txBody>
      </p:sp>
      <p:sp>
        <p:nvSpPr>
          <p:cNvPr id="4" name="Content Placeholder 3"/>
          <p:cNvSpPr>
            <a:spLocks noGrp="1"/>
          </p:cNvSpPr>
          <p:nvPr>
            <p:ph sz="half" idx="2"/>
          </p:nvPr>
        </p:nvSpPr>
        <p:spPr>
          <a:xfrm>
            <a:off x="228600" y="1371600"/>
            <a:ext cx="8686800" cy="2514600"/>
          </a:xfrm>
          <a:ln w="25400">
            <a:no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3" name="Content Placeholder 2"/>
          <p:cNvSpPr>
            <a:spLocks noGrp="1"/>
          </p:cNvSpPr>
          <p:nvPr>
            <p:ph sz="half" idx="1"/>
          </p:nvPr>
        </p:nvSpPr>
        <p:spPr>
          <a:xfrm>
            <a:off x="228600" y="4114800"/>
            <a:ext cx="8686800" cy="2514600"/>
          </a:xfrm>
        </p:spPr>
        <p:txBody>
          <a:bodyPr>
            <a:normAutofit/>
          </a:bodyPr>
          <a:lstStyle>
            <a:lvl1pPr marL="228600" indent="-228600">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RPG Vertical Image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5257800" y="228600"/>
            <a:ext cx="3657600" cy="914400"/>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228600"/>
            <a:ext cx="4800600" cy="6400800"/>
          </a:xfrm>
          <a:effectLst>
            <a:outerShdw blurRad="50800" dist="38100" dir="2700000" algn="tl"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5257800" y="1371599"/>
            <a:ext cx="3657600" cy="5257800"/>
          </a:xfrm>
        </p:spPr>
        <p:txBody>
          <a:bodyPr/>
          <a:lstStyle>
            <a:lvl1pPr marL="119063" indent="-119063">
              <a:defRPr sz="2400"/>
            </a:lvl1pPr>
            <a:lvl2pPr marL="576263" indent="-119063">
              <a:defRPr sz="2000"/>
            </a:lvl2pPr>
            <a:lvl3pPr marL="1033463" indent="-119063">
              <a:tabLst/>
              <a:defRPr sz="1800"/>
            </a:lvl3pPr>
            <a:lvl4pPr marL="1490663" indent="-119063">
              <a:defRPr sz="1600"/>
            </a:lvl4pPr>
            <a:lvl5pPr marL="1947863" indent="-119063">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RPG Vertical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3657600" cy="914400"/>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4114800" y="228600"/>
            <a:ext cx="4800600" cy="6400800"/>
          </a:xfrm>
          <a:effectLst>
            <a:outerShdw blurRad="50800" dist="38100" dir="2700000" algn="tl"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228600" y="1371599"/>
            <a:ext cx="3657600" cy="5257800"/>
          </a:xfrm>
        </p:spPr>
        <p:txBody>
          <a:bodyPr/>
          <a:lstStyle>
            <a:lvl1pPr marL="119063" indent="-119063">
              <a:defRPr sz="2400"/>
            </a:lvl1pPr>
            <a:lvl2pPr marL="576263" indent="-119063">
              <a:defRPr sz="2000"/>
            </a:lvl2pPr>
            <a:lvl3pPr marL="1033463" indent="-119063">
              <a:defRPr sz="1800"/>
            </a:lvl3pPr>
            <a:lvl4pPr marL="1490663" indent="-119063">
              <a:defRPr sz="1600"/>
            </a:lvl4pPr>
            <a:lvl5pPr marL="1947863" indent="-119063">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Full Slide Image (1024x768) with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lstStyle>
            <a:lvl1pPr>
              <a:buNone/>
              <a:defRPr/>
            </a:lvl1pPr>
          </a:lstStyle>
          <a:p>
            <a:pPr lvl="0"/>
            <a:r>
              <a:rPr lang="en-US" dirty="0" smtClean="0"/>
              <a:t>Click to edit Master text styles</a:t>
            </a:r>
          </a:p>
        </p:txBody>
      </p:sp>
      <p:sp>
        <p:nvSpPr>
          <p:cNvPr id="2" name="Title 1"/>
          <p:cNvSpPr>
            <a:spLocks noGrp="1"/>
          </p:cNvSpPr>
          <p:nvPr>
            <p:ph type="title"/>
          </p:nvPr>
        </p:nvSpPr>
        <p:spPr>
          <a:xfrm>
            <a:off x="457200" y="482025"/>
            <a:ext cx="8229600" cy="584775"/>
          </a:xfrm>
          <a:solidFill>
            <a:schemeClr val="tx1">
              <a:alpha val="60000"/>
            </a:schemeClr>
          </a:solidFill>
          <a:ln w="25400">
            <a:solidFill>
              <a:schemeClr val="bg1"/>
            </a:solidFill>
          </a:ln>
        </p:spPr>
        <p:txBody>
          <a:bodyPr>
            <a:spAutoFit/>
          </a:bodyPr>
          <a:lstStyle/>
          <a:p>
            <a:r>
              <a:rPr lang="en-US" smtClean="0"/>
              <a:t>Click to edit Master title style</a:t>
            </a: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600x800 Image Bleed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5376672" y="228600"/>
            <a:ext cx="3538728" cy="914400"/>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0" y="0"/>
            <a:ext cx="5148072" cy="6858000"/>
          </a:xfrm>
          <a:effectLst>
            <a:outerShdw blurRad="50800" dist="38100" algn="l"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5376672" y="1371599"/>
            <a:ext cx="3538728" cy="5212080"/>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600x800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3538728" cy="914400"/>
          </a:xfrm>
        </p:spPr>
        <p:txBody>
          <a:bodyPr>
            <a:noAutofit/>
          </a:bodyPr>
          <a:lstStyle>
            <a:lvl1pPr>
              <a:defRPr sz="2800">
                <a:effectLst>
                  <a:outerShdw blurRad="50800" dist="38100" dir="8100000" algn="tr" rotWithShape="0">
                    <a:prstClr val="black">
                      <a:alpha val="40000"/>
                    </a:prstClr>
                  </a:outerShdw>
                </a:effectLst>
              </a:defRPr>
            </a:lvl1pPr>
          </a:lstStyle>
          <a:p>
            <a:r>
              <a:rPr lang="en-US" smtClean="0"/>
              <a:t>Click to edit Master title style</a:t>
            </a:r>
            <a:endParaRPr lang="en-US" dirty="0"/>
          </a:p>
        </p:txBody>
      </p:sp>
      <p:sp>
        <p:nvSpPr>
          <p:cNvPr id="3" name="Content Placeholder 2"/>
          <p:cNvSpPr>
            <a:spLocks noGrp="1"/>
          </p:cNvSpPr>
          <p:nvPr>
            <p:ph sz="half" idx="1"/>
          </p:nvPr>
        </p:nvSpPr>
        <p:spPr>
          <a:xfrm>
            <a:off x="3995928" y="0"/>
            <a:ext cx="5148072" cy="6858000"/>
          </a:xfrm>
          <a:effectLst>
            <a:outerShdw blurRad="50800" dist="38100" dir="10800000" algn="r"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228600" y="1371599"/>
            <a:ext cx="3538728" cy="5212080"/>
          </a:xfrm>
        </p:spPr>
        <p:txBody>
          <a:bodyPr/>
          <a:lstStyle>
            <a:lvl1pPr>
              <a:defRPr sz="2400">
                <a:effectLst>
                  <a:outerShdw blurRad="50800" dist="38100" dir="8100000" algn="tr" rotWithShape="0">
                    <a:prstClr val="black">
                      <a:alpha val="40000"/>
                    </a:prstClr>
                  </a:outerShdw>
                </a:effectLst>
              </a:defRPr>
            </a:lvl1pPr>
            <a:lvl2pPr>
              <a:defRPr sz="2000">
                <a:effectLst>
                  <a:outerShdw blurRad="50800" dist="38100" dir="8100000" algn="tr" rotWithShape="0">
                    <a:prstClr val="black">
                      <a:alpha val="40000"/>
                    </a:prstClr>
                  </a:outerShdw>
                </a:effectLst>
              </a:defRPr>
            </a:lvl2pPr>
            <a:lvl3pPr>
              <a:defRPr sz="1800">
                <a:effectLst>
                  <a:outerShdw blurRad="50800" dist="38100" dir="8100000" algn="tr" rotWithShape="0">
                    <a:prstClr val="black">
                      <a:alpha val="40000"/>
                    </a:prstClr>
                  </a:outerShdw>
                </a:effectLst>
              </a:defRPr>
            </a:lvl3pPr>
            <a:lvl4pPr>
              <a:defRPr sz="1600">
                <a:effectLst>
                  <a:outerShdw blurRad="50800" dist="38100" dir="8100000" algn="tr" rotWithShape="0">
                    <a:prstClr val="black">
                      <a:alpha val="40000"/>
                    </a:prstClr>
                  </a:outerShdw>
                </a:effectLst>
              </a:defRPr>
            </a:lvl4pPr>
            <a:lvl5pPr>
              <a:defRPr sz="1400">
                <a:effectLst>
                  <a:outerShdw blurRad="50800" dist="38100" dir="8100000" algn="tr" rotWithShape="0">
                    <a:prstClr val="black">
                      <a:alpha val="40000"/>
                    </a:prstClr>
                  </a:outerShdw>
                </a:effectLs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720x540 Image and Text (R/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28600" y="1527048"/>
            <a:ext cx="1600200" cy="5178552"/>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057400" y="1527047"/>
            <a:ext cx="6858000" cy="5148072"/>
          </a:xfrm>
          <a:ln w="25400">
            <a:solidFill>
              <a:schemeClr val="bg1"/>
            </a:solidFill>
          </a:ln>
          <a:effectLst/>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720x540 image with text (L/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315200" y="1527048"/>
            <a:ext cx="1600200" cy="5178552"/>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1527047"/>
            <a:ext cx="6858000" cy="5148072"/>
          </a:xfrm>
          <a:ln w="25400">
            <a:solidFill>
              <a:schemeClr val="bg1"/>
            </a:solidFill>
          </a:ln>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500x500 Image with Text (L/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5257800" y="1600200"/>
            <a:ext cx="3657600" cy="4764024"/>
          </a:xfrm>
        </p:spPr>
        <p:txBody>
          <a:bodyPr/>
          <a:lstStyle>
            <a:lvl1pPr marL="228600" indent="-228600">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1600200"/>
            <a:ext cx="4764024" cy="4764024"/>
          </a:xfrm>
          <a:ln w="25400">
            <a:solidFill>
              <a:schemeClr val="bg1"/>
            </a:solidFill>
          </a:ln>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500x500 Image with Text (R/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1600200"/>
            <a:ext cx="3657600" cy="4764024"/>
          </a:xfrm>
        </p:spPr>
        <p:txBody>
          <a:bodyPr/>
          <a:lstStyle>
            <a:lvl1pPr marL="228600" indent="-228600">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4114800" y="1600200"/>
            <a:ext cx="4764024" cy="4764024"/>
          </a:xfrm>
          <a:ln w="25400">
            <a:solidFill>
              <a:schemeClr val="bg1"/>
            </a:solidFill>
          </a:ln>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600x600 Image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4572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6172200" y="914400"/>
            <a:ext cx="2743200" cy="5715000"/>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914400"/>
            <a:ext cx="5715000" cy="5715000"/>
          </a:xfrm>
          <a:ln w="25400">
            <a:solidFill>
              <a:schemeClr val="bg1"/>
            </a:solidFill>
          </a:ln>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600x600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4572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914400"/>
            <a:ext cx="2743200" cy="5715000"/>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3200400" y="914400"/>
            <a:ext cx="5715000" cy="5715000"/>
          </a:xfrm>
          <a:ln w="25400">
            <a:solidFill>
              <a:schemeClr val="bg1"/>
            </a:solidFill>
          </a:ln>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447800"/>
            <a:ext cx="4279900" cy="5140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447800"/>
            <a:ext cx="4281488" cy="5140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500x500 side-by-sid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457200"/>
          </a:xfrm>
        </p:spPr>
        <p:txBody>
          <a:bodyPr/>
          <a:lstStyle/>
          <a:p>
            <a:r>
              <a:rPr lang="en-US" smtClean="0"/>
              <a:t>Click to edit Master title style</a:t>
            </a:r>
            <a:endParaRPr lang="en-US" dirty="0"/>
          </a:p>
        </p:txBody>
      </p:sp>
      <p:sp>
        <p:nvSpPr>
          <p:cNvPr id="11" name="Content Placeholder 10"/>
          <p:cNvSpPr>
            <a:spLocks noGrp="1"/>
          </p:cNvSpPr>
          <p:nvPr>
            <p:ph sz="quarter" idx="15"/>
          </p:nvPr>
        </p:nvSpPr>
        <p:spPr>
          <a:xfrm>
            <a:off x="228600" y="1600200"/>
            <a:ext cx="4233672" cy="4233672"/>
          </a:xfrm>
          <a:ln w="25400">
            <a:solidFill>
              <a:schemeClr val="bg1"/>
            </a:solidFill>
          </a:ln>
        </p:spPr>
        <p:txBody>
          <a:bodyPr/>
          <a:lstStyle>
            <a:lvl1pPr>
              <a:buNone/>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12" name="Content Placeholder 10"/>
          <p:cNvSpPr>
            <a:spLocks noGrp="1"/>
          </p:cNvSpPr>
          <p:nvPr>
            <p:ph sz="quarter" idx="16"/>
          </p:nvPr>
        </p:nvSpPr>
        <p:spPr>
          <a:xfrm>
            <a:off x="4681728" y="1600200"/>
            <a:ext cx="4233672" cy="4233672"/>
          </a:xfrm>
          <a:ln w="25400">
            <a:solidFill>
              <a:schemeClr val="bg1"/>
            </a:solidFill>
          </a:ln>
        </p:spPr>
        <p:txBody>
          <a:bodyPr/>
          <a:lstStyle>
            <a:lvl1pPr>
              <a:buNone/>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19" name="Text Placeholder 18"/>
          <p:cNvSpPr>
            <a:spLocks noGrp="1"/>
          </p:cNvSpPr>
          <p:nvPr>
            <p:ph type="body" sz="quarter" idx="20"/>
          </p:nvPr>
        </p:nvSpPr>
        <p:spPr>
          <a:xfrm>
            <a:off x="228600" y="914400"/>
            <a:ext cx="4233672" cy="457200"/>
          </a:xfrm>
        </p:spPr>
        <p:txBody>
          <a:bodyPr/>
          <a:lstStyle>
            <a:lvl1pPr algn="ctr">
              <a:buNone/>
              <a:defRPr b="1">
                <a:solidFill>
                  <a:srgbClr val="80C679"/>
                </a:solidFill>
              </a:defRPr>
            </a:lvl1pPr>
          </a:lstStyle>
          <a:p>
            <a:pPr lvl="0"/>
            <a:r>
              <a:rPr lang="en-US" dirty="0" smtClean="0"/>
              <a:t>Click to edit Master text styles</a:t>
            </a:r>
          </a:p>
        </p:txBody>
      </p:sp>
      <p:sp>
        <p:nvSpPr>
          <p:cNvPr id="20" name="Text Placeholder 18"/>
          <p:cNvSpPr>
            <a:spLocks noGrp="1"/>
          </p:cNvSpPr>
          <p:nvPr>
            <p:ph type="body" sz="quarter" idx="21"/>
          </p:nvPr>
        </p:nvSpPr>
        <p:spPr>
          <a:xfrm>
            <a:off x="4681728" y="914400"/>
            <a:ext cx="4233672" cy="457200"/>
          </a:xfrm>
        </p:spPr>
        <p:txBody>
          <a:bodyPr/>
          <a:lstStyle>
            <a:lvl1pPr algn="ctr">
              <a:buNone/>
              <a:defRPr b="1">
                <a:solidFill>
                  <a:srgbClr val="80C679"/>
                </a:solidFill>
              </a:defRPr>
            </a:lvl1pPr>
          </a:lstStyle>
          <a:p>
            <a:pPr lvl="0"/>
            <a:r>
              <a:rPr lang="en-US" dirty="0" smtClean="0"/>
              <a:t>Click to edit Master text styles</a:t>
            </a:r>
          </a:p>
        </p:txBody>
      </p:sp>
      <p:sp>
        <p:nvSpPr>
          <p:cNvPr id="22" name="Text Placeholder 21"/>
          <p:cNvSpPr>
            <a:spLocks noGrp="1"/>
          </p:cNvSpPr>
          <p:nvPr>
            <p:ph type="body" sz="quarter" idx="22"/>
          </p:nvPr>
        </p:nvSpPr>
        <p:spPr>
          <a:xfrm>
            <a:off x="228600" y="6062472"/>
            <a:ext cx="8686800" cy="566928"/>
          </a:xfrm>
        </p:spPr>
        <p:txBody>
          <a:bodyPr/>
          <a:lstStyle>
            <a:lvl1pPr>
              <a:buNone/>
              <a:defRPr sz="2000"/>
            </a:lvl1pPr>
          </a:lstStyle>
          <a:p>
            <a:pPr lvl="0"/>
            <a:r>
              <a:rPr lang="en-US" smtClean="0"/>
              <a:t>Click to edit Master text styles</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HCI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1600200"/>
            <a:ext cx="3383280" cy="4764024"/>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3794760" y="1600200"/>
            <a:ext cx="5120640" cy="4764024"/>
          </a:xfrm>
          <a:ln w="25400">
            <a:no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HCI Image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lvl1pPr>
              <a:defRPr sz="3200"/>
            </a:lvl1pPr>
          </a:lstStyle>
          <a:p>
            <a:r>
              <a:rPr lang="en-US" smtClean="0"/>
              <a:t>Click to edit Master title style</a:t>
            </a:r>
            <a:endParaRPr lang="en-US" dirty="0"/>
          </a:p>
        </p:txBody>
      </p:sp>
      <p:sp>
        <p:nvSpPr>
          <p:cNvPr id="4" name="Content Placeholder 3"/>
          <p:cNvSpPr>
            <a:spLocks noGrp="1"/>
          </p:cNvSpPr>
          <p:nvPr>
            <p:ph sz="half" idx="2"/>
          </p:nvPr>
        </p:nvSpPr>
        <p:spPr>
          <a:xfrm>
            <a:off x="228600" y="1600200"/>
            <a:ext cx="5120640" cy="4764024"/>
          </a:xfrm>
          <a:ln w="25400">
            <a:no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3" name="Content Placeholder 2"/>
          <p:cNvSpPr>
            <a:spLocks noGrp="1"/>
          </p:cNvSpPr>
          <p:nvPr>
            <p:ph sz="half" idx="1"/>
          </p:nvPr>
        </p:nvSpPr>
        <p:spPr>
          <a:xfrm>
            <a:off x="5532120" y="1600200"/>
            <a:ext cx="3383280" cy="4764024"/>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RPG Horizontal Image with Text Below">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lvl1pPr>
              <a:defRPr sz="3200"/>
            </a:lvl1pPr>
          </a:lstStyle>
          <a:p>
            <a:r>
              <a:rPr lang="en-US" smtClean="0"/>
              <a:t>Click to edit Master title style</a:t>
            </a:r>
            <a:endParaRPr lang="en-US" dirty="0"/>
          </a:p>
        </p:txBody>
      </p:sp>
      <p:sp>
        <p:nvSpPr>
          <p:cNvPr id="4" name="Content Placeholder 3"/>
          <p:cNvSpPr>
            <a:spLocks noGrp="1"/>
          </p:cNvSpPr>
          <p:nvPr>
            <p:ph sz="half" idx="2"/>
          </p:nvPr>
        </p:nvSpPr>
        <p:spPr>
          <a:xfrm>
            <a:off x="228600" y="1371600"/>
            <a:ext cx="8686800" cy="2514600"/>
          </a:xfrm>
          <a:ln w="25400">
            <a:no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3" name="Content Placeholder 2"/>
          <p:cNvSpPr>
            <a:spLocks noGrp="1"/>
          </p:cNvSpPr>
          <p:nvPr>
            <p:ph sz="half" idx="1"/>
          </p:nvPr>
        </p:nvSpPr>
        <p:spPr>
          <a:xfrm>
            <a:off x="228600" y="4114800"/>
            <a:ext cx="8686800" cy="2514600"/>
          </a:xfrm>
        </p:spPr>
        <p:txBody>
          <a:bodyPr/>
          <a:lstStyle>
            <a:lvl1pPr marL="228600" indent="-228600">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RPG Vertical Image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5257800" y="228600"/>
            <a:ext cx="3657600" cy="914400"/>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228600"/>
            <a:ext cx="4800600" cy="6400800"/>
          </a:xfrm>
          <a:effectLst>
            <a:outerShdw blurRad="50800" dist="38100" dir="2700000" algn="tl"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5257800" y="1371599"/>
            <a:ext cx="3657600" cy="5257800"/>
          </a:xfrm>
        </p:spPr>
        <p:txBody>
          <a:bodyPr/>
          <a:lstStyle>
            <a:lvl1pPr marL="119063" indent="-119063">
              <a:defRPr sz="2400"/>
            </a:lvl1pPr>
            <a:lvl2pPr marL="576263" indent="-119063">
              <a:defRPr sz="2000"/>
            </a:lvl2pPr>
            <a:lvl3pPr marL="1033463" indent="-119063">
              <a:tabLst/>
              <a:defRPr sz="1800"/>
            </a:lvl3pPr>
            <a:lvl4pPr marL="1490663" indent="-119063">
              <a:defRPr sz="1600"/>
            </a:lvl4pPr>
            <a:lvl5pPr marL="1947863" indent="-119063">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RPG Vertical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3657600" cy="914400"/>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4114800" y="228600"/>
            <a:ext cx="4800600" cy="6400800"/>
          </a:xfrm>
          <a:effectLst>
            <a:outerShdw blurRad="50800" dist="38100" dir="2700000" algn="tl"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228600" y="1371599"/>
            <a:ext cx="3657600" cy="5257800"/>
          </a:xfrm>
        </p:spPr>
        <p:txBody>
          <a:bodyPr/>
          <a:lstStyle>
            <a:lvl1pPr marL="119063" indent="-119063">
              <a:defRPr sz="2400"/>
            </a:lvl1pPr>
            <a:lvl2pPr marL="576263" indent="-119063">
              <a:defRPr sz="2000"/>
            </a:lvl2pPr>
            <a:lvl3pPr marL="1033463" indent="-119063">
              <a:defRPr sz="1800"/>
            </a:lvl3pPr>
            <a:lvl4pPr marL="1490663" indent="-119063">
              <a:defRPr sz="1600"/>
            </a:lvl4pPr>
            <a:lvl5pPr marL="1947863" indent="-119063">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Full Slide Image (1024x768) with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lstStyle>
            <a:lvl1pPr>
              <a:buNone/>
              <a:defRPr/>
            </a:lvl1pPr>
          </a:lstStyle>
          <a:p>
            <a:pPr lvl="0"/>
            <a:r>
              <a:rPr lang="en-US" dirty="0" smtClean="0"/>
              <a:t>Click to edit Master text styles</a:t>
            </a:r>
          </a:p>
        </p:txBody>
      </p:sp>
      <p:sp>
        <p:nvSpPr>
          <p:cNvPr id="2" name="Title 1"/>
          <p:cNvSpPr>
            <a:spLocks noGrp="1"/>
          </p:cNvSpPr>
          <p:nvPr>
            <p:ph type="title"/>
          </p:nvPr>
        </p:nvSpPr>
        <p:spPr>
          <a:xfrm>
            <a:off x="457200" y="482025"/>
            <a:ext cx="8229600" cy="584775"/>
          </a:xfrm>
          <a:solidFill>
            <a:schemeClr val="tx1">
              <a:alpha val="60000"/>
            </a:schemeClr>
          </a:solidFill>
          <a:ln w="25400">
            <a:solidFill>
              <a:schemeClr val="bg1"/>
            </a:solidFill>
          </a:ln>
        </p:spPr>
        <p:txBody>
          <a:bodyPr>
            <a:spAutoFit/>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447800"/>
            <a:ext cx="4279900" cy="5140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60900" y="1447800"/>
            <a:ext cx="4281488" cy="249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60900" y="4094163"/>
            <a:ext cx="4281488" cy="2493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600x800 Image Bleed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5376672" y="228600"/>
            <a:ext cx="3538728" cy="914400"/>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0" y="0"/>
            <a:ext cx="5148072" cy="6858000"/>
          </a:xfrm>
          <a:effectLst>
            <a:outerShdw blurRad="50800" dist="38100" algn="l"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5376672" y="1371599"/>
            <a:ext cx="3538728" cy="5212080"/>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600x800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3538728" cy="914400"/>
          </a:xfrm>
        </p:spPr>
        <p:txBody>
          <a:bodyPr>
            <a:noAutofit/>
          </a:bodyPr>
          <a:lstStyle>
            <a:lvl1pPr>
              <a:defRPr sz="2800">
                <a:effectLst>
                  <a:outerShdw blurRad="50800" dist="38100" dir="8100000" algn="tr" rotWithShape="0">
                    <a:prstClr val="black">
                      <a:alpha val="40000"/>
                    </a:prstClr>
                  </a:outerShdw>
                </a:effectLst>
              </a:defRPr>
            </a:lvl1pPr>
          </a:lstStyle>
          <a:p>
            <a:r>
              <a:rPr lang="en-US" smtClean="0"/>
              <a:t>Click to edit Master title style</a:t>
            </a:r>
            <a:endParaRPr lang="en-US" dirty="0"/>
          </a:p>
        </p:txBody>
      </p:sp>
      <p:sp>
        <p:nvSpPr>
          <p:cNvPr id="3" name="Content Placeholder 2"/>
          <p:cNvSpPr>
            <a:spLocks noGrp="1"/>
          </p:cNvSpPr>
          <p:nvPr>
            <p:ph sz="half" idx="1"/>
          </p:nvPr>
        </p:nvSpPr>
        <p:spPr>
          <a:xfrm>
            <a:off x="3995928" y="0"/>
            <a:ext cx="5148072" cy="6858000"/>
          </a:xfrm>
          <a:effectLst>
            <a:outerShdw blurRad="50800" dist="38100" dir="10800000" algn="r"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228600" y="1371599"/>
            <a:ext cx="3538728" cy="5212080"/>
          </a:xfrm>
        </p:spPr>
        <p:txBody>
          <a:bodyPr/>
          <a:lstStyle>
            <a:lvl1pPr>
              <a:defRPr sz="2400">
                <a:effectLst>
                  <a:outerShdw blurRad="50800" dist="38100" dir="8100000" algn="tr" rotWithShape="0">
                    <a:prstClr val="black">
                      <a:alpha val="40000"/>
                    </a:prstClr>
                  </a:outerShdw>
                </a:effectLst>
              </a:defRPr>
            </a:lvl1pPr>
            <a:lvl2pPr>
              <a:defRPr sz="2000">
                <a:effectLst>
                  <a:outerShdw blurRad="50800" dist="38100" dir="8100000" algn="tr" rotWithShape="0">
                    <a:prstClr val="black">
                      <a:alpha val="40000"/>
                    </a:prstClr>
                  </a:outerShdw>
                </a:effectLst>
              </a:defRPr>
            </a:lvl2pPr>
            <a:lvl3pPr>
              <a:defRPr sz="1800">
                <a:effectLst>
                  <a:outerShdw blurRad="50800" dist="38100" dir="8100000" algn="tr" rotWithShape="0">
                    <a:prstClr val="black">
                      <a:alpha val="40000"/>
                    </a:prstClr>
                  </a:outerShdw>
                </a:effectLst>
              </a:defRPr>
            </a:lvl3pPr>
            <a:lvl4pPr>
              <a:defRPr sz="1600">
                <a:effectLst>
                  <a:outerShdw blurRad="50800" dist="38100" dir="8100000" algn="tr" rotWithShape="0">
                    <a:prstClr val="black">
                      <a:alpha val="40000"/>
                    </a:prstClr>
                  </a:outerShdw>
                </a:effectLst>
              </a:defRPr>
            </a:lvl4pPr>
            <a:lvl5pPr>
              <a:defRPr sz="1400">
                <a:effectLst>
                  <a:outerShdw blurRad="50800" dist="38100" dir="8100000" algn="tr" rotWithShape="0">
                    <a:prstClr val="black">
                      <a:alpha val="40000"/>
                    </a:prstClr>
                  </a:outerShdw>
                </a:effectLs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720x540 Image and Text (R/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28600" y="1527048"/>
            <a:ext cx="1600200" cy="5178552"/>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057400" y="1527047"/>
            <a:ext cx="6858000" cy="5148072"/>
          </a:xfrm>
          <a:ln w="25400">
            <a:solidFill>
              <a:schemeClr val="bg1"/>
            </a:solidFill>
          </a:ln>
          <a:effectLst/>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720x540 image with text (L/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315200" y="1527048"/>
            <a:ext cx="1600200" cy="5178552"/>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1527047"/>
            <a:ext cx="6858000" cy="5148072"/>
          </a:xfrm>
          <a:ln w="25400">
            <a:solidFill>
              <a:schemeClr val="bg1"/>
            </a:solidFill>
          </a:ln>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500x500 Image with Text (L/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5257800" y="1600200"/>
            <a:ext cx="3657600" cy="4764024"/>
          </a:xfrm>
        </p:spPr>
        <p:txBody>
          <a:bodyPr/>
          <a:lstStyle>
            <a:lvl1pPr marL="228600" indent="-228600">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1600200"/>
            <a:ext cx="4764024" cy="4764024"/>
          </a:xfrm>
          <a:ln w="25400">
            <a:solidFill>
              <a:schemeClr val="bg1"/>
            </a:solidFill>
          </a:ln>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500x500 Image with Text (R/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1600200"/>
            <a:ext cx="3657600" cy="4764024"/>
          </a:xfrm>
        </p:spPr>
        <p:txBody>
          <a:bodyPr/>
          <a:lstStyle>
            <a:lvl1pPr marL="228600" indent="-228600">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4114800" y="1600200"/>
            <a:ext cx="4764024" cy="4764024"/>
          </a:xfrm>
          <a:ln w="25400">
            <a:solidFill>
              <a:schemeClr val="bg1"/>
            </a:solidFill>
          </a:ln>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600x600 Image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4572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6172200" y="914400"/>
            <a:ext cx="2743200" cy="5715000"/>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914400"/>
            <a:ext cx="5715000" cy="5715000"/>
          </a:xfrm>
          <a:ln w="25400">
            <a:solidFill>
              <a:schemeClr val="bg1"/>
            </a:solidFill>
          </a:ln>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600x600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4572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914400"/>
            <a:ext cx="2743200" cy="5715000"/>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3200400" y="914400"/>
            <a:ext cx="5715000" cy="5715000"/>
          </a:xfrm>
          <a:ln w="25400">
            <a:solidFill>
              <a:schemeClr val="bg1"/>
            </a:solidFill>
          </a:ln>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500x500 side-by-sid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457200"/>
          </a:xfrm>
        </p:spPr>
        <p:txBody>
          <a:bodyPr/>
          <a:lstStyle/>
          <a:p>
            <a:r>
              <a:rPr lang="en-US" smtClean="0"/>
              <a:t>Click to edit Master title style</a:t>
            </a:r>
            <a:endParaRPr lang="en-US" dirty="0"/>
          </a:p>
        </p:txBody>
      </p:sp>
      <p:sp>
        <p:nvSpPr>
          <p:cNvPr id="11" name="Content Placeholder 10"/>
          <p:cNvSpPr>
            <a:spLocks noGrp="1"/>
          </p:cNvSpPr>
          <p:nvPr>
            <p:ph sz="quarter" idx="15"/>
          </p:nvPr>
        </p:nvSpPr>
        <p:spPr>
          <a:xfrm>
            <a:off x="228600" y="1600200"/>
            <a:ext cx="4233672" cy="4233672"/>
          </a:xfrm>
          <a:ln w="25400">
            <a:solidFill>
              <a:schemeClr val="bg1"/>
            </a:solidFill>
          </a:ln>
        </p:spPr>
        <p:txBody>
          <a:bodyPr/>
          <a:lstStyle>
            <a:lvl1pPr>
              <a:buNone/>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12" name="Content Placeholder 10"/>
          <p:cNvSpPr>
            <a:spLocks noGrp="1"/>
          </p:cNvSpPr>
          <p:nvPr>
            <p:ph sz="quarter" idx="16"/>
          </p:nvPr>
        </p:nvSpPr>
        <p:spPr>
          <a:xfrm>
            <a:off x="4681728" y="1600200"/>
            <a:ext cx="4233672" cy="4233672"/>
          </a:xfrm>
          <a:ln w="25400">
            <a:solidFill>
              <a:schemeClr val="bg1"/>
            </a:solidFill>
          </a:ln>
        </p:spPr>
        <p:txBody>
          <a:bodyPr/>
          <a:lstStyle>
            <a:lvl1pPr>
              <a:buNone/>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19" name="Text Placeholder 18"/>
          <p:cNvSpPr>
            <a:spLocks noGrp="1"/>
          </p:cNvSpPr>
          <p:nvPr>
            <p:ph type="body" sz="quarter" idx="20"/>
          </p:nvPr>
        </p:nvSpPr>
        <p:spPr>
          <a:xfrm>
            <a:off x="228600" y="914400"/>
            <a:ext cx="4233672" cy="457200"/>
          </a:xfrm>
        </p:spPr>
        <p:txBody>
          <a:bodyPr/>
          <a:lstStyle>
            <a:lvl1pPr algn="ctr">
              <a:buNone/>
              <a:defRPr b="1">
                <a:solidFill>
                  <a:srgbClr val="D1BA9F"/>
                </a:solidFill>
              </a:defRPr>
            </a:lvl1pPr>
          </a:lstStyle>
          <a:p>
            <a:pPr lvl="0"/>
            <a:r>
              <a:rPr lang="en-US" dirty="0" smtClean="0"/>
              <a:t>Click to edit Master text styles</a:t>
            </a:r>
          </a:p>
        </p:txBody>
      </p:sp>
      <p:sp>
        <p:nvSpPr>
          <p:cNvPr id="20" name="Text Placeholder 18"/>
          <p:cNvSpPr>
            <a:spLocks noGrp="1"/>
          </p:cNvSpPr>
          <p:nvPr>
            <p:ph type="body" sz="quarter" idx="21"/>
          </p:nvPr>
        </p:nvSpPr>
        <p:spPr>
          <a:xfrm>
            <a:off x="4681728" y="914400"/>
            <a:ext cx="4233672" cy="457200"/>
          </a:xfrm>
        </p:spPr>
        <p:txBody>
          <a:bodyPr/>
          <a:lstStyle>
            <a:lvl1pPr algn="ctr">
              <a:buNone/>
              <a:defRPr b="1">
                <a:solidFill>
                  <a:srgbClr val="D1BA9F"/>
                </a:solidFill>
              </a:defRPr>
            </a:lvl1pPr>
          </a:lstStyle>
          <a:p>
            <a:pPr lvl="0"/>
            <a:r>
              <a:rPr lang="en-US" dirty="0" smtClean="0"/>
              <a:t>Click to edit Master text styles</a:t>
            </a:r>
          </a:p>
        </p:txBody>
      </p:sp>
      <p:sp>
        <p:nvSpPr>
          <p:cNvPr id="22" name="Text Placeholder 21"/>
          <p:cNvSpPr>
            <a:spLocks noGrp="1"/>
          </p:cNvSpPr>
          <p:nvPr>
            <p:ph type="body" sz="quarter" idx="22"/>
          </p:nvPr>
        </p:nvSpPr>
        <p:spPr>
          <a:xfrm>
            <a:off x="228600" y="6062472"/>
            <a:ext cx="8686800" cy="566928"/>
          </a:xfrm>
        </p:spPr>
        <p:txBody>
          <a:bodyPr/>
          <a:lstStyle>
            <a:lvl1pPr>
              <a:buNone/>
              <a:defRPr sz="2000"/>
            </a:lvl1pPr>
          </a:lstStyle>
          <a:p>
            <a:pPr lvl="0"/>
            <a:r>
              <a:rPr lang="en-US" smtClean="0"/>
              <a:t>Click to edit Master text styles</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HCI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1600200"/>
            <a:ext cx="3383280" cy="4764024"/>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3794760" y="1600200"/>
            <a:ext cx="5120640" cy="4764024"/>
          </a:xfrm>
          <a:ln w="25400">
            <a:no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HCI Image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lvl1pPr>
              <a:defRPr sz="3200"/>
            </a:lvl1pPr>
          </a:lstStyle>
          <a:p>
            <a:r>
              <a:rPr lang="en-US" smtClean="0"/>
              <a:t>Click to edit Master title style</a:t>
            </a:r>
            <a:endParaRPr lang="en-US" dirty="0"/>
          </a:p>
        </p:txBody>
      </p:sp>
      <p:sp>
        <p:nvSpPr>
          <p:cNvPr id="4" name="Content Placeholder 3"/>
          <p:cNvSpPr>
            <a:spLocks noGrp="1"/>
          </p:cNvSpPr>
          <p:nvPr>
            <p:ph sz="half" idx="2"/>
          </p:nvPr>
        </p:nvSpPr>
        <p:spPr>
          <a:xfrm>
            <a:off x="228600" y="1600200"/>
            <a:ext cx="5120640" cy="4764024"/>
          </a:xfrm>
          <a:ln w="25400">
            <a:no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3" name="Content Placeholder 2"/>
          <p:cNvSpPr>
            <a:spLocks noGrp="1"/>
          </p:cNvSpPr>
          <p:nvPr>
            <p:ph sz="half" idx="1"/>
          </p:nvPr>
        </p:nvSpPr>
        <p:spPr>
          <a:xfrm>
            <a:off x="5532120" y="1600200"/>
            <a:ext cx="3383280" cy="4764024"/>
          </a:xfrm>
        </p:spPr>
        <p:txBody>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RPG Horizontal Image with Text Below">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lvl1pPr>
              <a:defRPr sz="3200"/>
            </a:lvl1pPr>
          </a:lstStyle>
          <a:p>
            <a:r>
              <a:rPr lang="en-US" smtClean="0"/>
              <a:t>Click to edit Master title style</a:t>
            </a:r>
            <a:endParaRPr lang="en-US" dirty="0"/>
          </a:p>
        </p:txBody>
      </p:sp>
      <p:sp>
        <p:nvSpPr>
          <p:cNvPr id="4" name="Content Placeholder 3"/>
          <p:cNvSpPr>
            <a:spLocks noGrp="1"/>
          </p:cNvSpPr>
          <p:nvPr>
            <p:ph sz="half" idx="2"/>
          </p:nvPr>
        </p:nvSpPr>
        <p:spPr>
          <a:xfrm>
            <a:off x="228600" y="1371600"/>
            <a:ext cx="8686800" cy="2514600"/>
          </a:xfrm>
          <a:ln w="25400">
            <a:no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3" name="Content Placeholder 2"/>
          <p:cNvSpPr>
            <a:spLocks noGrp="1"/>
          </p:cNvSpPr>
          <p:nvPr>
            <p:ph sz="half" idx="1"/>
          </p:nvPr>
        </p:nvSpPr>
        <p:spPr>
          <a:xfrm>
            <a:off x="228600" y="4114800"/>
            <a:ext cx="8686800" cy="2514600"/>
          </a:xfrm>
        </p:spPr>
        <p:txBody>
          <a:bodyPr/>
          <a:lstStyle>
            <a:lvl1pPr marL="228600" indent="-228600">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RPG Vertical Image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5257800" y="228600"/>
            <a:ext cx="3657600" cy="914400"/>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228600"/>
            <a:ext cx="4800600" cy="6400800"/>
          </a:xfrm>
          <a:effectLst>
            <a:outerShdw blurRad="50800" dist="38100" dir="2700000" algn="tl"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5257800" y="1371599"/>
            <a:ext cx="3657600" cy="5257800"/>
          </a:xfrm>
        </p:spPr>
        <p:txBody>
          <a:bodyPr/>
          <a:lstStyle>
            <a:lvl1pPr marL="119063" indent="-119063">
              <a:defRPr sz="2400"/>
            </a:lvl1pPr>
            <a:lvl2pPr marL="576263" indent="-119063">
              <a:defRPr sz="2000"/>
            </a:lvl2pPr>
            <a:lvl3pPr marL="1033463" indent="-119063">
              <a:tabLst/>
              <a:defRPr sz="1800"/>
            </a:lvl3pPr>
            <a:lvl4pPr marL="1490663" indent="-119063">
              <a:defRPr sz="1600"/>
            </a:lvl4pPr>
            <a:lvl5pPr marL="1947863" indent="-119063">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RPG Vertical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3657600" cy="914400"/>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4114800" y="228600"/>
            <a:ext cx="4800600" cy="6400800"/>
          </a:xfrm>
          <a:effectLst>
            <a:outerShdw blurRad="50800" dist="38100" dir="2700000" algn="tl"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228600" y="1371599"/>
            <a:ext cx="3657600" cy="5257800"/>
          </a:xfrm>
        </p:spPr>
        <p:txBody>
          <a:bodyPr/>
          <a:lstStyle>
            <a:lvl1pPr marL="119063" indent="-119063">
              <a:defRPr sz="2400"/>
            </a:lvl1pPr>
            <a:lvl2pPr marL="576263" indent="-119063">
              <a:defRPr sz="2000"/>
            </a:lvl2pPr>
            <a:lvl3pPr marL="1033463" indent="-119063">
              <a:defRPr sz="1800"/>
            </a:lvl3pPr>
            <a:lvl4pPr marL="1490663" indent="-119063">
              <a:defRPr sz="1600"/>
            </a:lvl4pPr>
            <a:lvl5pPr marL="1947863" indent="-119063">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Full Slide Image (1024x768) with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lstStyle>
            <a:lvl1pPr>
              <a:buNone/>
              <a:defRPr/>
            </a:lvl1pPr>
          </a:lstStyle>
          <a:p>
            <a:pPr lvl="0"/>
            <a:r>
              <a:rPr lang="en-US" dirty="0" smtClean="0"/>
              <a:t>Click to edit Master text styles</a:t>
            </a:r>
          </a:p>
        </p:txBody>
      </p:sp>
      <p:sp>
        <p:nvSpPr>
          <p:cNvPr id="2" name="Title 1"/>
          <p:cNvSpPr>
            <a:spLocks noGrp="1"/>
          </p:cNvSpPr>
          <p:nvPr>
            <p:ph type="title"/>
          </p:nvPr>
        </p:nvSpPr>
        <p:spPr>
          <a:xfrm>
            <a:off x="457200" y="482025"/>
            <a:ext cx="8229600" cy="584775"/>
          </a:xfrm>
          <a:solidFill>
            <a:schemeClr val="tx1">
              <a:alpha val="60000"/>
            </a:schemeClr>
          </a:solidFill>
          <a:ln w="25400">
            <a:solidFill>
              <a:schemeClr val="bg1"/>
            </a:solidFill>
          </a:ln>
        </p:spPr>
        <p:txBody>
          <a:bodyPr>
            <a:spAutoFit/>
          </a:bodyPr>
          <a:lstStyle/>
          <a:p>
            <a:r>
              <a:rPr lang="en-US" smtClean="0"/>
              <a:t>Click to edit Master title style</a:t>
            </a:r>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600x800 Image Bleed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5376672" y="228600"/>
            <a:ext cx="3538728" cy="914400"/>
          </a:xfrm>
        </p:spPr>
        <p:txBody>
          <a:bodyPr>
            <a:no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0" y="0"/>
            <a:ext cx="5148072" cy="6858000"/>
          </a:xfrm>
          <a:effectLst>
            <a:outerShdw blurRad="50800" dist="38100" algn="l"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5376672" y="1371599"/>
            <a:ext cx="3538728" cy="5212080"/>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600x800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3538728" cy="914400"/>
          </a:xfrm>
        </p:spPr>
        <p:txBody>
          <a:bodyPr>
            <a:noAutofit/>
          </a:bodyPr>
          <a:lstStyle>
            <a:lvl1pPr>
              <a:defRPr sz="2800">
                <a:effectLst>
                  <a:outerShdw blurRad="50800" dist="38100" dir="8100000" algn="tr" rotWithShape="0">
                    <a:prstClr val="black">
                      <a:alpha val="40000"/>
                    </a:prstClr>
                  </a:outerShdw>
                </a:effectLst>
              </a:defRPr>
            </a:lvl1pPr>
          </a:lstStyle>
          <a:p>
            <a:r>
              <a:rPr lang="en-US" smtClean="0"/>
              <a:t>Click to edit Master title style</a:t>
            </a:r>
            <a:endParaRPr lang="en-US" dirty="0"/>
          </a:p>
        </p:txBody>
      </p:sp>
      <p:sp>
        <p:nvSpPr>
          <p:cNvPr id="3" name="Content Placeholder 2"/>
          <p:cNvSpPr>
            <a:spLocks noGrp="1"/>
          </p:cNvSpPr>
          <p:nvPr>
            <p:ph sz="half" idx="1"/>
          </p:nvPr>
        </p:nvSpPr>
        <p:spPr>
          <a:xfrm>
            <a:off x="3995928" y="0"/>
            <a:ext cx="5148072" cy="6858000"/>
          </a:xfrm>
          <a:effectLst>
            <a:outerShdw blurRad="50800" dist="38100" dir="10800000" algn="r" rotWithShape="0">
              <a:prstClr val="black">
                <a:alpha val="40000"/>
              </a:prstClr>
            </a:outerShdw>
          </a:effectLst>
        </p:spPr>
        <p:txBody>
          <a:bodyPr/>
          <a:lstStyle>
            <a:lvl1pPr>
              <a:buNone/>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228600" y="1371599"/>
            <a:ext cx="3538728" cy="5212080"/>
          </a:xfrm>
        </p:spPr>
        <p:txBody>
          <a:bodyPr/>
          <a:lstStyle>
            <a:lvl1pPr>
              <a:defRPr sz="2400">
                <a:effectLst/>
              </a:defRPr>
            </a:lvl1pPr>
            <a:lvl2pPr>
              <a:defRPr sz="2000">
                <a:effectLst/>
              </a:defRPr>
            </a:lvl2pPr>
            <a:lvl3pPr>
              <a:defRPr sz="1800">
                <a:effectLst/>
              </a:defRPr>
            </a:lvl3pPr>
            <a:lvl4pPr>
              <a:defRPr sz="1600">
                <a:effectLst/>
              </a:defRPr>
            </a:lvl4pPr>
            <a:lvl5pPr>
              <a:defRPr sz="1400">
                <a:effectLs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0" descr="KOUN_radome"/>
          <p:cNvPicPr>
            <a:picLocks noChangeAspect="1" noChangeArrowheads="1"/>
          </p:cNvPicPr>
          <p:nvPr userDrawn="1"/>
        </p:nvPicPr>
        <p:blipFill>
          <a:blip r:embed="rId2"/>
          <a:srcRect l="5928" r="5156"/>
          <a:stretch>
            <a:fillRect/>
          </a:stretch>
        </p:blipFill>
        <p:spPr bwMode="auto">
          <a:xfrm>
            <a:off x="0" y="0"/>
            <a:ext cx="4572000" cy="6858000"/>
          </a:xfrm>
          <a:prstGeom prst="rect">
            <a:avLst/>
          </a:prstGeom>
          <a:noFill/>
          <a:ln w="9525">
            <a:noFill/>
            <a:miter lim="800000"/>
            <a:headEnd/>
            <a:tailEnd/>
          </a:ln>
        </p:spPr>
      </p:pic>
      <p:pic>
        <p:nvPicPr>
          <p:cNvPr id="5" name="Picture 64" descr="HCA3"/>
          <p:cNvPicPr>
            <a:picLocks noChangeAspect="1" noChangeArrowheads="1"/>
          </p:cNvPicPr>
          <p:nvPr userDrawn="1"/>
        </p:nvPicPr>
        <p:blipFill>
          <a:blip r:embed="rId3"/>
          <a:srcRect/>
          <a:stretch>
            <a:fillRect/>
          </a:stretch>
        </p:blipFill>
        <p:spPr bwMode="auto">
          <a:xfrm>
            <a:off x="4573588" y="0"/>
            <a:ext cx="4570412" cy="6858000"/>
          </a:xfrm>
          <a:prstGeom prst="rect">
            <a:avLst/>
          </a:prstGeom>
          <a:noFill/>
          <a:ln w="9525">
            <a:noFill/>
            <a:miter lim="800000"/>
            <a:headEnd/>
            <a:tailEnd/>
          </a:ln>
        </p:spPr>
      </p:pic>
      <p:pic>
        <p:nvPicPr>
          <p:cNvPr id="6" name="Picture 11" descr="cimmslogo"/>
          <p:cNvPicPr>
            <a:picLocks noChangeAspect="1" noChangeArrowheads="1"/>
          </p:cNvPicPr>
          <p:nvPr userDrawn="1"/>
        </p:nvPicPr>
        <p:blipFill>
          <a:blip r:embed="rId4"/>
          <a:srcRect/>
          <a:stretch>
            <a:fillRect/>
          </a:stretch>
        </p:blipFill>
        <p:spPr bwMode="auto">
          <a:xfrm>
            <a:off x="0" y="5795963"/>
            <a:ext cx="1062038" cy="1062037"/>
          </a:xfrm>
          <a:prstGeom prst="rect">
            <a:avLst/>
          </a:prstGeom>
          <a:noFill/>
          <a:ln w="9525">
            <a:noFill/>
            <a:miter lim="800000"/>
            <a:headEnd/>
            <a:tailEnd/>
          </a:ln>
        </p:spPr>
      </p:pic>
      <p:pic>
        <p:nvPicPr>
          <p:cNvPr id="7" name="Picture 12" descr="newlogobl"/>
          <p:cNvPicPr>
            <a:picLocks noChangeAspect="1" noChangeArrowheads="1"/>
          </p:cNvPicPr>
          <p:nvPr userDrawn="1"/>
        </p:nvPicPr>
        <p:blipFill>
          <a:blip r:embed="rId5"/>
          <a:srcRect/>
          <a:stretch>
            <a:fillRect/>
          </a:stretch>
        </p:blipFill>
        <p:spPr bwMode="auto">
          <a:xfrm>
            <a:off x="8001000" y="5715000"/>
            <a:ext cx="1143000" cy="1143000"/>
          </a:xfrm>
          <a:prstGeom prst="rect">
            <a:avLst/>
          </a:prstGeom>
          <a:noFill/>
          <a:ln w="9525">
            <a:noFill/>
            <a:miter lim="800000"/>
            <a:headEnd/>
            <a:tailEnd/>
          </a:ln>
        </p:spPr>
      </p:pic>
      <p:sp>
        <p:nvSpPr>
          <p:cNvPr id="2" name="Title 1"/>
          <p:cNvSpPr>
            <a:spLocks noGrp="1"/>
          </p:cNvSpPr>
          <p:nvPr>
            <p:ph type="ctrTitle"/>
          </p:nvPr>
        </p:nvSpPr>
        <p:spPr>
          <a:xfrm>
            <a:off x="457200" y="365760"/>
            <a:ext cx="8229600" cy="1554480"/>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2710512"/>
            <a:ext cx="6400800" cy="1371600"/>
          </a:xfrm>
        </p:spPr>
        <p:txBody>
          <a:bodyPr anchor="b" anchorCtr="0"/>
          <a:lstStyle>
            <a:lvl1pPr marL="0" indent="0" algn="ctr">
              <a:buNone/>
              <a:defRPr>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720x540 Image and Text (R/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28600" y="1527048"/>
            <a:ext cx="1600200" cy="5178552"/>
          </a:xfrm>
        </p:spPr>
        <p:txBody>
          <a:bodyPr>
            <a:normAutofit/>
          </a:bodyPr>
          <a:lstStyle>
            <a:lvl1pPr marL="119063" indent="-119063">
              <a:defRPr sz="20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057400" y="1527047"/>
            <a:ext cx="6858000" cy="5148072"/>
          </a:xfrm>
          <a:ln w="25400">
            <a:solidFill>
              <a:schemeClr val="bg1"/>
            </a:solidFill>
          </a:ln>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720x540 image with text (L/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315200" y="1527048"/>
            <a:ext cx="1600200" cy="5178552"/>
          </a:xfrm>
        </p:spPr>
        <p:txBody>
          <a:bodyPr>
            <a:normAutofit/>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1527047"/>
            <a:ext cx="6858000" cy="5148072"/>
          </a:xfrm>
          <a:ln w="25400">
            <a:solidFill>
              <a:schemeClr val="bg1"/>
            </a:solidFill>
          </a:ln>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500x500 Image with Text (L/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5257800" y="1600200"/>
            <a:ext cx="3657600" cy="4764024"/>
          </a:xfrm>
        </p:spPr>
        <p:txBody>
          <a:bodyPr/>
          <a:lstStyle>
            <a:lvl1pPr marL="228600" indent="-228600">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1600200"/>
            <a:ext cx="4764024" cy="4764024"/>
          </a:xfrm>
          <a:ln w="25400">
            <a:solidFill>
              <a:schemeClr val="bg1"/>
            </a:solidFill>
          </a:ln>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500x500 Image with Text (R/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1600200"/>
            <a:ext cx="3657600" cy="4764024"/>
          </a:xfrm>
        </p:spPr>
        <p:txBody>
          <a:bodyPr/>
          <a:lstStyle>
            <a:lvl1pPr marL="228600" indent="-228600">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4114800" y="1600200"/>
            <a:ext cx="4764024" cy="4764024"/>
          </a:xfrm>
          <a:ln w="25400">
            <a:solidFill>
              <a:schemeClr val="bg1"/>
            </a:solidFill>
          </a:ln>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600x600 Image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4572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6172200" y="914400"/>
            <a:ext cx="2743200" cy="5715000"/>
          </a:xfrm>
        </p:spPr>
        <p:txBody>
          <a:bodyPr>
            <a:normAutofit/>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228600" y="914400"/>
            <a:ext cx="5715000" cy="5715000"/>
          </a:xfrm>
          <a:ln w="25400">
            <a:solidFill>
              <a:schemeClr val="bg1"/>
            </a:solidFill>
          </a:ln>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600x600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4572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914400"/>
            <a:ext cx="2743200" cy="5715000"/>
          </a:xfrm>
        </p:spPr>
        <p:txBody>
          <a:bodyPr>
            <a:normAutofit/>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3200400" y="914400"/>
            <a:ext cx="5715000" cy="5715000"/>
          </a:xfrm>
          <a:ln w="25400">
            <a:solidFill>
              <a:schemeClr val="bg1"/>
            </a:solidFill>
          </a:ln>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500x500 side-by-sid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457200"/>
          </a:xfrm>
        </p:spPr>
        <p:txBody>
          <a:bodyPr/>
          <a:lstStyle/>
          <a:p>
            <a:r>
              <a:rPr lang="en-US" smtClean="0"/>
              <a:t>Click to edit Master title style</a:t>
            </a:r>
            <a:endParaRPr lang="en-US" dirty="0"/>
          </a:p>
        </p:txBody>
      </p:sp>
      <p:sp>
        <p:nvSpPr>
          <p:cNvPr id="11" name="Content Placeholder 10"/>
          <p:cNvSpPr>
            <a:spLocks noGrp="1"/>
          </p:cNvSpPr>
          <p:nvPr>
            <p:ph sz="quarter" idx="15"/>
          </p:nvPr>
        </p:nvSpPr>
        <p:spPr>
          <a:xfrm>
            <a:off x="228600" y="1600200"/>
            <a:ext cx="4233672" cy="4233672"/>
          </a:xfrm>
          <a:ln w="25400">
            <a:solidFill>
              <a:schemeClr val="bg1"/>
            </a:solidFill>
          </a:ln>
        </p:spPr>
        <p:txBody>
          <a:bodyPr/>
          <a:lstStyle>
            <a:lvl1pPr>
              <a:buNone/>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12" name="Content Placeholder 10"/>
          <p:cNvSpPr>
            <a:spLocks noGrp="1"/>
          </p:cNvSpPr>
          <p:nvPr>
            <p:ph sz="quarter" idx="16"/>
          </p:nvPr>
        </p:nvSpPr>
        <p:spPr>
          <a:xfrm>
            <a:off x="4681728" y="1600200"/>
            <a:ext cx="4233672" cy="4233672"/>
          </a:xfrm>
          <a:ln w="25400">
            <a:solidFill>
              <a:schemeClr val="bg1"/>
            </a:solidFill>
          </a:ln>
        </p:spPr>
        <p:txBody>
          <a:bodyPr/>
          <a:lstStyle>
            <a:lvl1pPr>
              <a:buNone/>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19" name="Text Placeholder 18"/>
          <p:cNvSpPr>
            <a:spLocks noGrp="1"/>
          </p:cNvSpPr>
          <p:nvPr>
            <p:ph type="body" sz="quarter" idx="20"/>
          </p:nvPr>
        </p:nvSpPr>
        <p:spPr>
          <a:xfrm>
            <a:off x="228600" y="914400"/>
            <a:ext cx="4233672" cy="457200"/>
          </a:xfrm>
        </p:spPr>
        <p:txBody>
          <a:bodyPr/>
          <a:lstStyle>
            <a:lvl1pPr algn="ctr">
              <a:buNone/>
              <a:defRPr b="1">
                <a:solidFill>
                  <a:srgbClr val="714480"/>
                </a:solidFill>
              </a:defRPr>
            </a:lvl1pPr>
          </a:lstStyle>
          <a:p>
            <a:pPr lvl="0"/>
            <a:r>
              <a:rPr lang="en-US" dirty="0" smtClean="0"/>
              <a:t>Click to edit Master text styles</a:t>
            </a:r>
          </a:p>
        </p:txBody>
      </p:sp>
      <p:sp>
        <p:nvSpPr>
          <p:cNvPr id="20" name="Text Placeholder 18"/>
          <p:cNvSpPr>
            <a:spLocks noGrp="1"/>
          </p:cNvSpPr>
          <p:nvPr>
            <p:ph type="body" sz="quarter" idx="21"/>
          </p:nvPr>
        </p:nvSpPr>
        <p:spPr>
          <a:xfrm>
            <a:off x="4681728" y="914400"/>
            <a:ext cx="4233672" cy="457200"/>
          </a:xfrm>
        </p:spPr>
        <p:txBody>
          <a:bodyPr/>
          <a:lstStyle>
            <a:lvl1pPr algn="ctr">
              <a:buNone/>
              <a:defRPr b="1">
                <a:solidFill>
                  <a:srgbClr val="714480"/>
                </a:solidFill>
              </a:defRPr>
            </a:lvl1pPr>
          </a:lstStyle>
          <a:p>
            <a:pPr lvl="0"/>
            <a:r>
              <a:rPr lang="en-US" dirty="0" smtClean="0"/>
              <a:t>Click to edit Master text styles</a:t>
            </a:r>
          </a:p>
        </p:txBody>
      </p:sp>
      <p:sp>
        <p:nvSpPr>
          <p:cNvPr id="22" name="Text Placeholder 21"/>
          <p:cNvSpPr>
            <a:spLocks noGrp="1"/>
          </p:cNvSpPr>
          <p:nvPr>
            <p:ph type="body" sz="quarter" idx="22"/>
          </p:nvPr>
        </p:nvSpPr>
        <p:spPr>
          <a:xfrm>
            <a:off x="228600" y="6062472"/>
            <a:ext cx="8686800" cy="566928"/>
          </a:xfrm>
        </p:spPr>
        <p:txBody>
          <a:bodyPr/>
          <a:lstStyle>
            <a:lvl1pPr>
              <a:buNone/>
              <a:defRPr sz="2000"/>
            </a:lvl1pPr>
          </a:lstStyle>
          <a:p>
            <a:pPr lvl="0"/>
            <a:r>
              <a:rPr lang="en-US" smtClean="0"/>
              <a:t>Click to edit Master text styles</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HCI Image with Text (R/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228600" y="1600200"/>
            <a:ext cx="3383280" cy="4764024"/>
          </a:xfrm>
        </p:spPr>
        <p:txBody>
          <a:bodyPr>
            <a:normAutofit/>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3794760" y="1600200"/>
            <a:ext cx="5120640" cy="4764024"/>
          </a:xfrm>
          <a:ln w="25400">
            <a:no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HCI Image with Text (L/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lvl1pPr>
              <a:defRPr sz="3200"/>
            </a:lvl1pPr>
          </a:lstStyle>
          <a:p>
            <a:r>
              <a:rPr lang="en-US" smtClean="0"/>
              <a:t>Click to edit Master title style</a:t>
            </a:r>
            <a:endParaRPr lang="en-US" dirty="0"/>
          </a:p>
        </p:txBody>
      </p:sp>
      <p:sp>
        <p:nvSpPr>
          <p:cNvPr id="4" name="Content Placeholder 3"/>
          <p:cNvSpPr>
            <a:spLocks noGrp="1"/>
          </p:cNvSpPr>
          <p:nvPr>
            <p:ph sz="half" idx="2"/>
          </p:nvPr>
        </p:nvSpPr>
        <p:spPr>
          <a:xfrm>
            <a:off x="228600" y="1600200"/>
            <a:ext cx="5120640" cy="4764024"/>
          </a:xfrm>
          <a:ln w="25400">
            <a:no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3" name="Content Placeholder 2"/>
          <p:cNvSpPr>
            <a:spLocks noGrp="1"/>
          </p:cNvSpPr>
          <p:nvPr>
            <p:ph sz="half" idx="1"/>
          </p:nvPr>
        </p:nvSpPr>
        <p:spPr>
          <a:xfrm>
            <a:off x="5532120" y="1600200"/>
            <a:ext cx="3383280" cy="4764024"/>
          </a:xfrm>
        </p:spPr>
        <p:txBody>
          <a:bodyPr>
            <a:normAutofit/>
          </a:bodyPr>
          <a:lstStyle>
            <a:lvl1pPr marL="119063" indent="-119063">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RPG Horizontal Image with Text Below">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lvl1pPr>
              <a:defRPr sz="3200"/>
            </a:lvl1pPr>
          </a:lstStyle>
          <a:p>
            <a:r>
              <a:rPr lang="en-US" smtClean="0"/>
              <a:t>Click to edit Master title style</a:t>
            </a:r>
            <a:endParaRPr lang="en-US" dirty="0"/>
          </a:p>
        </p:txBody>
      </p:sp>
      <p:sp>
        <p:nvSpPr>
          <p:cNvPr id="4" name="Content Placeholder 3"/>
          <p:cNvSpPr>
            <a:spLocks noGrp="1"/>
          </p:cNvSpPr>
          <p:nvPr>
            <p:ph sz="half" idx="2"/>
          </p:nvPr>
        </p:nvSpPr>
        <p:spPr>
          <a:xfrm>
            <a:off x="228600" y="1371600"/>
            <a:ext cx="8686800" cy="2514600"/>
          </a:xfrm>
          <a:ln w="25400">
            <a:noFill/>
          </a:ln>
          <a:effectLst>
            <a:outerShdw blurRad="50800" dist="38100" dir="2700000" algn="tl" rotWithShape="0">
              <a:prstClr val="black">
                <a:alpha val="40000"/>
              </a:prstClr>
            </a:outerShdw>
          </a:effectLst>
        </p:spPr>
        <p:txBody>
          <a:bodyPr/>
          <a:lstStyle>
            <a:lvl1pPr>
              <a:buNone/>
              <a:defRPr sz="2800">
                <a:effectLs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3" name="Content Placeholder 2"/>
          <p:cNvSpPr>
            <a:spLocks noGrp="1"/>
          </p:cNvSpPr>
          <p:nvPr>
            <p:ph sz="half" idx="1"/>
          </p:nvPr>
        </p:nvSpPr>
        <p:spPr>
          <a:xfrm>
            <a:off x="228600" y="4114800"/>
            <a:ext cx="8686800" cy="2514600"/>
          </a:xfrm>
        </p:spPr>
        <p:txBody>
          <a:bodyPr>
            <a:normAutofit/>
          </a:bodyPr>
          <a:lstStyle>
            <a:lvl1pPr marL="228600" indent="-228600">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image" Target="../media/image8.png"/><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theme" Target="../theme/theme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theme" Target="../theme/theme3.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theme" Target="../theme/theme4.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theme" Target="../theme/theme5.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theme" Target="../theme/theme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19" Type="http://schemas.openxmlformats.org/officeDocument/2006/relationships/theme" Target="../theme/theme7.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image" Target="../media/image1.jpeg"/><Relationship Id="rId5" Type="http://schemas.openxmlformats.org/officeDocument/2006/relationships/tags" Target="../tags/tag7.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image" Target="../media/image8.png"/><Relationship Id="rId3" Type="http://schemas.openxmlformats.org/officeDocument/2006/relationships/slideLayout" Target="../slideLayouts/slideLayout127.xml"/><Relationship Id="rId21" Type="http://schemas.openxmlformats.org/officeDocument/2006/relationships/slideLayout" Target="../slideLayouts/slideLayout145.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theme" Target="../theme/theme9.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P1010096.JPG"/>
          <p:cNvPicPr>
            <a:picLocks noChangeAspect="1"/>
          </p:cNvPicPr>
          <p:nvPr>
            <p:custDataLst>
              <p:tags r:id="rId10"/>
            </p:custDataLst>
          </p:nvPr>
        </p:nvPicPr>
        <p:blipFill>
          <a:blip r:embed="rId11"/>
          <a:srcRect l="2914" r="47557" b="50455"/>
          <a:stretch>
            <a:fillRect/>
          </a:stretch>
        </p:blipFill>
        <p:spPr bwMode="auto">
          <a:xfrm>
            <a:off x="0" y="0"/>
            <a:ext cx="9140825" cy="6858000"/>
          </a:xfrm>
          <a:prstGeom prst="rect">
            <a:avLst/>
          </a:prstGeom>
          <a:noFill/>
          <a:ln w="9525">
            <a:noFill/>
            <a:miter lim="800000"/>
            <a:headEnd/>
            <a:tailEnd/>
          </a:ln>
        </p:spPr>
      </p:pic>
      <p:sp>
        <p:nvSpPr>
          <p:cNvPr id="2" name="Title Placeholder 1"/>
          <p:cNvSpPr>
            <a:spLocks noGrp="1"/>
          </p:cNvSpPr>
          <p:nvPr>
            <p:ph type="title"/>
          </p:nvPr>
        </p:nvSpPr>
        <p:spPr>
          <a:xfrm>
            <a:off x="228600" y="228600"/>
            <a:ext cx="868680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371600"/>
            <a:ext cx="5668963"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cSld>
  <p:clrMap bg1="lt1" tx1="dk1" bg2="lt2" tx2="dk2" accent1="accent1" accent2="accent2" accent3="accent3" accent4="accent4" accent5="accent5" accent6="accent6" hlink="hlink" folHlink="folHlink"/>
  <p:sldLayoutIdLst>
    <p:sldLayoutId id="2147483944" r:id="rId1"/>
    <p:sldLayoutId id="2147483935" r:id="rId2"/>
    <p:sldLayoutId id="2147483936" r:id="rId3"/>
    <p:sldLayoutId id="2147483937" r:id="rId4"/>
    <p:sldLayoutId id="2147483938" r:id="rId5"/>
    <p:sldLayoutId id="2147483939" r:id="rId6"/>
    <p:sldLayoutId id="2147483940" r:id="rId7"/>
    <p:sldLayoutId id="2147483941" r:id="rId8"/>
  </p:sldLayoutIdLst>
  <p:txStyles>
    <p:titleStyle>
      <a:lvl1pPr algn="ctr" rtl="0" eaLnBrk="0" fontAlgn="base" hangingPunct="0">
        <a:spcBef>
          <a:spcPct val="0"/>
        </a:spcBef>
        <a:spcAft>
          <a:spcPct val="0"/>
        </a:spcAft>
        <a:defRPr sz="3600" kern="1200">
          <a:solidFill>
            <a:srgbClr val="FFFF00"/>
          </a:solidFill>
          <a:effectLst>
            <a:outerShdw blurRad="38100" dist="38100" dir="2700000" algn="tl">
              <a:srgbClr val="000000">
                <a:alpha val="43137"/>
              </a:srgbClr>
            </a:outerShdw>
          </a:effectLst>
          <a:latin typeface="Myriad Pro Light" pitchFamily="34" charset="0"/>
          <a:ea typeface="MV Boli" pitchFamily="2"/>
          <a:cs typeface="MV Boli" pitchFamily="2"/>
        </a:defRPr>
      </a:lvl1pPr>
      <a:lvl2pPr algn="ctr" rtl="0" eaLnBrk="0" fontAlgn="base" hangingPunct="0">
        <a:spcBef>
          <a:spcPct val="0"/>
        </a:spcBef>
        <a:spcAft>
          <a:spcPct val="0"/>
        </a:spcAft>
        <a:defRPr sz="3600">
          <a:solidFill>
            <a:srgbClr val="FFFF00"/>
          </a:solidFill>
          <a:latin typeface="Myriad Pro Light"/>
          <a:ea typeface="MV Boli" pitchFamily="2"/>
          <a:cs typeface="MV Boli" pitchFamily="2"/>
        </a:defRPr>
      </a:lvl2pPr>
      <a:lvl3pPr algn="ctr" rtl="0" eaLnBrk="0" fontAlgn="base" hangingPunct="0">
        <a:spcBef>
          <a:spcPct val="0"/>
        </a:spcBef>
        <a:spcAft>
          <a:spcPct val="0"/>
        </a:spcAft>
        <a:defRPr sz="3600">
          <a:solidFill>
            <a:srgbClr val="FFFF00"/>
          </a:solidFill>
          <a:latin typeface="Myriad Pro Light"/>
          <a:ea typeface="MV Boli" pitchFamily="2"/>
          <a:cs typeface="MV Boli" pitchFamily="2"/>
        </a:defRPr>
      </a:lvl3pPr>
      <a:lvl4pPr algn="ctr" rtl="0" eaLnBrk="0" fontAlgn="base" hangingPunct="0">
        <a:spcBef>
          <a:spcPct val="0"/>
        </a:spcBef>
        <a:spcAft>
          <a:spcPct val="0"/>
        </a:spcAft>
        <a:defRPr sz="3600">
          <a:solidFill>
            <a:srgbClr val="FFFF00"/>
          </a:solidFill>
          <a:latin typeface="Myriad Pro Light"/>
          <a:ea typeface="MV Boli" pitchFamily="2"/>
          <a:cs typeface="MV Boli" pitchFamily="2"/>
        </a:defRPr>
      </a:lvl4pPr>
      <a:lvl5pPr algn="ctr" rtl="0" eaLnBrk="0" fontAlgn="base" hangingPunct="0">
        <a:spcBef>
          <a:spcPct val="0"/>
        </a:spcBef>
        <a:spcAft>
          <a:spcPct val="0"/>
        </a:spcAft>
        <a:defRPr sz="3600">
          <a:solidFill>
            <a:srgbClr val="FFFF00"/>
          </a:solidFill>
          <a:latin typeface="Myriad Pro Light"/>
          <a:ea typeface="MV Boli" pitchFamily="2"/>
          <a:cs typeface="MV Boli" pitchFamily="2"/>
        </a:defRPr>
      </a:lvl5pPr>
      <a:lvl6pPr marL="457200" algn="ctr" rtl="0" fontAlgn="base">
        <a:spcBef>
          <a:spcPct val="0"/>
        </a:spcBef>
        <a:spcAft>
          <a:spcPct val="0"/>
        </a:spcAft>
        <a:defRPr sz="3600">
          <a:solidFill>
            <a:srgbClr val="FFFF00"/>
          </a:solidFill>
          <a:latin typeface="Myriad Pro Light"/>
        </a:defRPr>
      </a:lvl6pPr>
      <a:lvl7pPr marL="914400" algn="ctr" rtl="0" fontAlgn="base">
        <a:spcBef>
          <a:spcPct val="0"/>
        </a:spcBef>
        <a:spcAft>
          <a:spcPct val="0"/>
        </a:spcAft>
        <a:defRPr sz="3600">
          <a:solidFill>
            <a:srgbClr val="FFFF00"/>
          </a:solidFill>
          <a:latin typeface="Myriad Pro Light"/>
        </a:defRPr>
      </a:lvl7pPr>
      <a:lvl8pPr marL="1371600" algn="ctr" rtl="0" fontAlgn="base">
        <a:spcBef>
          <a:spcPct val="0"/>
        </a:spcBef>
        <a:spcAft>
          <a:spcPct val="0"/>
        </a:spcAft>
        <a:defRPr sz="3600">
          <a:solidFill>
            <a:srgbClr val="FFFF00"/>
          </a:solidFill>
          <a:latin typeface="Myriad Pro Light"/>
        </a:defRPr>
      </a:lvl8pPr>
      <a:lvl9pPr marL="1828800" algn="ctr" rtl="0" fontAlgn="base">
        <a:spcBef>
          <a:spcPct val="0"/>
        </a:spcBef>
        <a:spcAft>
          <a:spcPct val="0"/>
        </a:spcAft>
        <a:defRPr sz="3600">
          <a:solidFill>
            <a:srgbClr val="FFFF00"/>
          </a:solidFill>
          <a:latin typeface="Myriad Pro Light"/>
        </a:defRPr>
      </a:lvl9pPr>
    </p:titleStyle>
    <p:bodyStyle>
      <a:lvl1pPr marL="342900" indent="-342900" algn="l" rtl="0" eaLnBrk="0" fontAlgn="base" hangingPunct="0">
        <a:spcBef>
          <a:spcPct val="20000"/>
        </a:spcBef>
        <a:spcAft>
          <a:spcPct val="0"/>
        </a:spcAft>
        <a:buClr>
          <a:srgbClr val="F5AD7C"/>
        </a:buClr>
        <a:buFont typeface="Arial" charset="0"/>
        <a:buChar char="•"/>
        <a:defRPr sz="2400" kern="1200">
          <a:solidFill>
            <a:schemeClr val="bg1"/>
          </a:solidFill>
          <a:effectLst>
            <a:outerShdw blurRad="38100" dist="38100" dir="2700000" algn="tl">
              <a:srgbClr val="000000">
                <a:alpha val="43137"/>
              </a:srgbClr>
            </a:outerShdw>
          </a:effectLst>
          <a:latin typeface="Myriad Pro" pitchFamily="34" charset="0"/>
          <a:ea typeface="+mn-ea"/>
          <a:cs typeface="+mn-cs"/>
        </a:defRPr>
      </a:lvl1pPr>
      <a:lvl2pPr marL="742950" indent="-285750" algn="l" rtl="0" eaLnBrk="0" fontAlgn="base" hangingPunct="0">
        <a:spcBef>
          <a:spcPct val="20000"/>
        </a:spcBef>
        <a:spcAft>
          <a:spcPct val="0"/>
        </a:spcAft>
        <a:buClr>
          <a:srgbClr val="F5AD7C"/>
        </a:buClr>
        <a:buFont typeface="Arial" charset="0"/>
        <a:buChar char="–"/>
        <a:defRPr sz="2000" kern="1200">
          <a:solidFill>
            <a:schemeClr val="bg1"/>
          </a:solidFill>
          <a:effectLst>
            <a:outerShdw blurRad="38100" dist="38100" dir="2700000" algn="tl">
              <a:srgbClr val="000000">
                <a:alpha val="43137"/>
              </a:srgbClr>
            </a:outerShdw>
          </a:effectLst>
          <a:latin typeface="Myriad Pro" pitchFamily="34" charset="0"/>
          <a:ea typeface="+mn-ea"/>
          <a:cs typeface="+mn-cs"/>
        </a:defRPr>
      </a:lvl2pPr>
      <a:lvl3pPr marL="1143000" indent="-228600" algn="l" rtl="0" eaLnBrk="0" fontAlgn="base" hangingPunct="0">
        <a:spcBef>
          <a:spcPct val="20000"/>
        </a:spcBef>
        <a:spcAft>
          <a:spcPct val="0"/>
        </a:spcAft>
        <a:buClr>
          <a:srgbClr val="F5AD7C"/>
        </a:buClr>
        <a:buFont typeface="Arial" charset="0"/>
        <a:buChar char="•"/>
        <a:defRPr kern="1200">
          <a:solidFill>
            <a:schemeClr val="bg1"/>
          </a:solidFill>
          <a:effectLst>
            <a:outerShdw blurRad="38100" dist="38100" dir="2700000" algn="tl">
              <a:srgbClr val="000000">
                <a:alpha val="43137"/>
              </a:srgbClr>
            </a:outerShdw>
          </a:effectLst>
          <a:latin typeface="Myriad Pro" pitchFamily="34" charset="0"/>
          <a:ea typeface="+mn-ea"/>
          <a:cs typeface="+mn-cs"/>
        </a:defRPr>
      </a:lvl3pPr>
      <a:lvl4pPr marL="1600200" indent="-228600" algn="l" rtl="0" eaLnBrk="0" fontAlgn="base" hangingPunct="0">
        <a:spcBef>
          <a:spcPct val="20000"/>
        </a:spcBef>
        <a:spcAft>
          <a:spcPct val="0"/>
        </a:spcAft>
        <a:buFont typeface="Arial" charset="0"/>
        <a:defRPr sz="1600" kern="1200">
          <a:solidFill>
            <a:srgbClr val="D9D9D9"/>
          </a:solidFill>
          <a:effectLst>
            <a:outerShdw blurRad="38100" dist="38100" dir="2700000" algn="tl">
              <a:srgbClr val="000000">
                <a:alpha val="43137"/>
              </a:srgbClr>
            </a:outerShdw>
          </a:effectLst>
          <a:latin typeface="Myriad Pro" pitchFamily="34" charset="0"/>
          <a:ea typeface="+mn-ea"/>
          <a:cs typeface="+mn-cs"/>
        </a:defRPr>
      </a:lvl4pPr>
      <a:lvl5pPr marL="2057400" indent="-228600" algn="l" rtl="0" eaLnBrk="0" fontAlgn="base" hangingPunct="0">
        <a:spcBef>
          <a:spcPct val="20000"/>
        </a:spcBef>
        <a:spcAft>
          <a:spcPct val="0"/>
        </a:spcAft>
        <a:buFont typeface="Arial" charset="0"/>
        <a:defRPr sz="1400" kern="1200">
          <a:solidFill>
            <a:schemeClr val="bg1"/>
          </a:solidFill>
          <a:effectLst>
            <a:outerShdw blurRad="38100" dist="38100" dir="2700000" algn="tl">
              <a:srgbClr val="000000">
                <a:alpha val="43137"/>
              </a:srgbClr>
            </a:outerShdw>
          </a:effectLst>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42" name="Picture 8" descr="steel-blue-bckgrd-with-noise2.png"/>
          <p:cNvPicPr>
            <a:picLocks noChangeAspect="1"/>
          </p:cNvPicPr>
          <p:nvPr/>
        </p:nvPicPr>
        <p:blipFill>
          <a:blip r:embed="rId25"/>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457200" y="274638"/>
            <a:ext cx="8229600" cy="914400"/>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spcBef>
                <a:spcPct val="0"/>
              </a:spcBef>
              <a:buClrTx/>
              <a:buFontTx/>
              <a:buNone/>
              <a:defRPr sz="1200">
                <a:solidFill>
                  <a:schemeClr val="tx1"/>
                </a:solidFill>
                <a:effectLst/>
                <a:latin typeface="Times New Roman" pitchFamily="18" charset="0"/>
              </a:defRPr>
            </a:lvl1pPr>
          </a:lstStyle>
          <a:p>
            <a:pPr>
              <a:defRPr/>
            </a:pPr>
            <a:fld id="{5C1C799D-8F17-46F6-942D-DD705CCDB0B9}" type="datetimeFigureOut">
              <a:rPr lang="en-US"/>
              <a:pPr>
                <a:defRPr/>
              </a:pPr>
              <a:t>8/11/2010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spcBef>
                <a:spcPct val="0"/>
              </a:spcBef>
              <a:buClrTx/>
              <a:buFontTx/>
              <a:buNone/>
              <a:defRPr sz="1200">
                <a:solidFill>
                  <a:schemeClr val="tx1"/>
                </a:solidFill>
                <a:effectLst/>
                <a:latin typeface="Times New Roman" pitchFamily="18"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spcBef>
                <a:spcPct val="0"/>
              </a:spcBef>
              <a:buClrTx/>
              <a:buFontTx/>
              <a:buNone/>
              <a:defRPr sz="1200">
                <a:solidFill>
                  <a:schemeClr val="tx1"/>
                </a:solidFill>
                <a:effectLst/>
                <a:latin typeface="Times New Roman" pitchFamily="18" charset="0"/>
              </a:defRPr>
            </a:lvl1pPr>
          </a:lstStyle>
          <a:p>
            <a:pPr>
              <a:defRPr/>
            </a:pPr>
            <a:fld id="{165660AD-4DE6-4A86-8308-2EEEFAF8F01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3966" r:id="rId22"/>
    <p:sldLayoutId id="2147483967" r:id="rId23"/>
  </p:sldLayoutIdLst>
  <p:txStyles>
    <p:titleStyle>
      <a:lvl1pPr algn="ctr" rtl="0" eaLnBrk="0" fontAlgn="base" hangingPunct="0">
        <a:spcBef>
          <a:spcPct val="0"/>
        </a:spcBef>
        <a:spcAft>
          <a:spcPct val="0"/>
        </a:spcAft>
        <a:defRPr sz="3200" kern="1200">
          <a:solidFill>
            <a:srgbClr val="F9F93D"/>
          </a:solidFill>
          <a:effectLst>
            <a:outerShdw blurRad="38100" dist="38100" dir="2700000" algn="tl">
              <a:srgbClr val="000000">
                <a:alpha val="43137"/>
              </a:srgbClr>
            </a:outerShdw>
          </a:effectLst>
          <a:latin typeface="Myriad Pro Light" pitchFamily="34" charset="0"/>
          <a:ea typeface="+mj-ea"/>
          <a:cs typeface="+mj-cs"/>
        </a:defRPr>
      </a:lvl1pPr>
      <a:lvl2pPr algn="ctr" rtl="0" eaLnBrk="0" fontAlgn="base" hangingPunct="0">
        <a:spcBef>
          <a:spcPct val="0"/>
        </a:spcBef>
        <a:spcAft>
          <a:spcPct val="0"/>
        </a:spcAft>
        <a:defRPr sz="3200">
          <a:solidFill>
            <a:srgbClr val="F9F93D"/>
          </a:solidFill>
          <a:latin typeface="Myriad Pro Light"/>
        </a:defRPr>
      </a:lvl2pPr>
      <a:lvl3pPr algn="ctr" rtl="0" eaLnBrk="0" fontAlgn="base" hangingPunct="0">
        <a:spcBef>
          <a:spcPct val="0"/>
        </a:spcBef>
        <a:spcAft>
          <a:spcPct val="0"/>
        </a:spcAft>
        <a:defRPr sz="3200">
          <a:solidFill>
            <a:srgbClr val="F9F93D"/>
          </a:solidFill>
          <a:latin typeface="Myriad Pro Light"/>
        </a:defRPr>
      </a:lvl3pPr>
      <a:lvl4pPr algn="ctr" rtl="0" eaLnBrk="0" fontAlgn="base" hangingPunct="0">
        <a:spcBef>
          <a:spcPct val="0"/>
        </a:spcBef>
        <a:spcAft>
          <a:spcPct val="0"/>
        </a:spcAft>
        <a:defRPr sz="3200">
          <a:solidFill>
            <a:srgbClr val="F9F93D"/>
          </a:solidFill>
          <a:latin typeface="Myriad Pro Light"/>
        </a:defRPr>
      </a:lvl4pPr>
      <a:lvl5pPr algn="ctr" rtl="0" eaLnBrk="0" fontAlgn="base" hangingPunct="0">
        <a:spcBef>
          <a:spcPct val="0"/>
        </a:spcBef>
        <a:spcAft>
          <a:spcPct val="0"/>
        </a:spcAft>
        <a:defRPr sz="3200">
          <a:solidFill>
            <a:srgbClr val="F9F93D"/>
          </a:solidFill>
          <a:latin typeface="Myriad Pro Light"/>
        </a:defRPr>
      </a:lvl5pPr>
      <a:lvl6pPr marL="457200" algn="ctr" rtl="0" fontAlgn="base">
        <a:spcBef>
          <a:spcPct val="0"/>
        </a:spcBef>
        <a:spcAft>
          <a:spcPct val="0"/>
        </a:spcAft>
        <a:defRPr sz="3200">
          <a:solidFill>
            <a:srgbClr val="F9F93D"/>
          </a:solidFill>
          <a:latin typeface="Myriad Pro Light"/>
        </a:defRPr>
      </a:lvl6pPr>
      <a:lvl7pPr marL="914400" algn="ctr" rtl="0" fontAlgn="base">
        <a:spcBef>
          <a:spcPct val="0"/>
        </a:spcBef>
        <a:spcAft>
          <a:spcPct val="0"/>
        </a:spcAft>
        <a:defRPr sz="3200">
          <a:solidFill>
            <a:srgbClr val="F9F93D"/>
          </a:solidFill>
          <a:latin typeface="Myriad Pro Light"/>
        </a:defRPr>
      </a:lvl7pPr>
      <a:lvl8pPr marL="1371600" algn="ctr" rtl="0" fontAlgn="base">
        <a:spcBef>
          <a:spcPct val="0"/>
        </a:spcBef>
        <a:spcAft>
          <a:spcPct val="0"/>
        </a:spcAft>
        <a:defRPr sz="3200">
          <a:solidFill>
            <a:srgbClr val="F9F93D"/>
          </a:solidFill>
          <a:latin typeface="Myriad Pro Light"/>
        </a:defRPr>
      </a:lvl8pPr>
      <a:lvl9pPr marL="1828800" algn="ctr" rtl="0" fontAlgn="base">
        <a:spcBef>
          <a:spcPct val="0"/>
        </a:spcBef>
        <a:spcAft>
          <a:spcPct val="0"/>
        </a:spcAft>
        <a:defRPr sz="3200">
          <a:solidFill>
            <a:srgbClr val="F9F93D"/>
          </a:solidFill>
          <a:latin typeface="Myriad Pro Light"/>
        </a:defRPr>
      </a:lvl9pPr>
    </p:titleStyle>
    <p:bodyStyle>
      <a:lvl1pPr marL="342900" indent="-342900" algn="l" rtl="0" eaLnBrk="0" fontAlgn="base" hangingPunct="0">
        <a:spcBef>
          <a:spcPct val="20000"/>
        </a:spcBef>
        <a:spcAft>
          <a:spcPct val="0"/>
        </a:spcAft>
        <a:buClr>
          <a:srgbClr val="F5AD7C"/>
        </a:buClr>
        <a:buFont typeface="Arial" charset="0"/>
        <a:buChar char="•"/>
        <a:defRPr sz="2400" kern="1200">
          <a:solidFill>
            <a:schemeClr val="bg1"/>
          </a:solidFill>
          <a:effectLst>
            <a:outerShdw blurRad="38100" dist="38100" dir="2700000" algn="tl">
              <a:srgbClr val="000000">
                <a:alpha val="43137"/>
              </a:srgbClr>
            </a:outerShdw>
          </a:effectLst>
          <a:latin typeface="Myriad Pro" pitchFamily="34" charset="0"/>
          <a:ea typeface="+mn-ea"/>
          <a:cs typeface="+mn-cs"/>
        </a:defRPr>
      </a:lvl1pPr>
      <a:lvl2pPr marL="742950" indent="-285750" algn="l" rtl="0" eaLnBrk="0" fontAlgn="base" hangingPunct="0">
        <a:spcBef>
          <a:spcPct val="20000"/>
        </a:spcBef>
        <a:spcAft>
          <a:spcPct val="0"/>
        </a:spcAft>
        <a:buClr>
          <a:srgbClr val="F5AD7C"/>
        </a:buClr>
        <a:buFont typeface="Arial" charset="0"/>
        <a:buChar char="–"/>
        <a:defRPr sz="2000" kern="1200">
          <a:solidFill>
            <a:schemeClr val="bg1"/>
          </a:solidFill>
          <a:effectLst>
            <a:outerShdw blurRad="38100" dist="38100" dir="2700000" algn="tl">
              <a:srgbClr val="000000">
                <a:alpha val="43137"/>
              </a:srgbClr>
            </a:outerShdw>
          </a:effectLst>
          <a:latin typeface="Myriad Pro" pitchFamily="34" charset="0"/>
          <a:ea typeface="+mn-ea"/>
          <a:cs typeface="+mn-cs"/>
        </a:defRPr>
      </a:lvl2pPr>
      <a:lvl3pPr marL="1143000" indent="-228600" algn="l" rtl="0" eaLnBrk="0" fontAlgn="base" hangingPunct="0">
        <a:spcBef>
          <a:spcPct val="20000"/>
        </a:spcBef>
        <a:spcAft>
          <a:spcPct val="0"/>
        </a:spcAft>
        <a:buClr>
          <a:srgbClr val="F5AD7C"/>
        </a:buClr>
        <a:buFont typeface="Arial" charset="0"/>
        <a:buChar char="•"/>
        <a:defRPr kern="1200">
          <a:solidFill>
            <a:schemeClr val="bg1"/>
          </a:solidFill>
          <a:effectLst>
            <a:outerShdw blurRad="38100" dist="38100" dir="2700000" algn="tl">
              <a:srgbClr val="000000">
                <a:alpha val="43137"/>
              </a:srgbClr>
            </a:outerShdw>
          </a:effectLst>
          <a:latin typeface="Myriad Pro" pitchFamily="34" charset="0"/>
          <a:ea typeface="+mn-ea"/>
          <a:cs typeface="+mn-cs"/>
        </a:defRPr>
      </a:lvl3pPr>
      <a:lvl4pPr marL="1600200" indent="-228600" algn="l" rtl="0" eaLnBrk="0" fontAlgn="base" hangingPunct="0">
        <a:spcBef>
          <a:spcPct val="20000"/>
        </a:spcBef>
        <a:spcAft>
          <a:spcPct val="0"/>
        </a:spcAft>
        <a:buFont typeface="Arial" charset="0"/>
        <a:buChar char="–"/>
        <a:defRPr sz="1600" kern="1200">
          <a:solidFill>
            <a:srgbClr val="C39872"/>
          </a:solidFill>
          <a:effectLst>
            <a:outerShdw blurRad="38100" dist="38100" dir="2700000" algn="tl">
              <a:srgbClr val="000000">
                <a:alpha val="43137"/>
              </a:srgbClr>
            </a:outerShdw>
          </a:effectLst>
          <a:latin typeface="Myriad Pro" pitchFamily="34" charset="0"/>
          <a:ea typeface="+mn-ea"/>
          <a:cs typeface="+mn-cs"/>
        </a:defRPr>
      </a:lvl4pPr>
      <a:lvl5pPr marL="2057400" indent="-228600" algn="l" rtl="0" eaLnBrk="0" fontAlgn="base" hangingPunct="0">
        <a:spcBef>
          <a:spcPct val="20000"/>
        </a:spcBef>
        <a:spcAft>
          <a:spcPct val="0"/>
        </a:spcAft>
        <a:buFont typeface="Arial" charset="0"/>
        <a:buChar char="»"/>
        <a:defRPr sz="1400" kern="1200">
          <a:solidFill>
            <a:schemeClr val="bg1"/>
          </a:solidFill>
          <a:effectLst>
            <a:outerShdw blurRad="38100" dist="38100" dir="2700000" algn="tl">
              <a:srgbClr val="000000">
                <a:alpha val="43137"/>
              </a:srgbClr>
            </a:outerShdw>
          </a:effectLst>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D9D9D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457200" y="274638"/>
            <a:ext cx="822960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4820" name="Text Placeholder 2"/>
          <p:cNvSpPr>
            <a:spLocks noGrp="1"/>
          </p:cNvSpPr>
          <p:nvPr>
            <p:ph type="body" idx="1"/>
          </p:nvPr>
        </p:nvSpPr>
        <p:spPr bwMode="auto">
          <a:xfrm>
            <a:off x="457200" y="1371600"/>
            <a:ext cx="8229600" cy="4754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spcBef>
                <a:spcPct val="0"/>
              </a:spcBef>
              <a:buClrTx/>
              <a:buFontTx/>
              <a:buNone/>
              <a:defRPr sz="1200">
                <a:solidFill>
                  <a:schemeClr val="tx1"/>
                </a:solidFill>
                <a:effectLst/>
                <a:latin typeface="Times New Roman" pitchFamily="18" charset="0"/>
              </a:defRPr>
            </a:lvl1pPr>
          </a:lstStyle>
          <a:p>
            <a:pPr>
              <a:defRPr/>
            </a:pPr>
            <a:fld id="{CAE5167B-F837-4560-B86E-2E7B3A8857A7}" type="datetimeFigureOut">
              <a:rPr lang="en-US"/>
              <a:pPr>
                <a:defRPr/>
              </a:pPr>
              <a:t>8/11/2010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spcBef>
                <a:spcPct val="0"/>
              </a:spcBef>
              <a:buClrTx/>
              <a:buFontTx/>
              <a:buNone/>
              <a:defRPr sz="1200">
                <a:solidFill>
                  <a:schemeClr val="tx1"/>
                </a:solidFill>
                <a:effectLst/>
                <a:latin typeface="Times New Roman" pitchFamily="18"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spcBef>
                <a:spcPct val="0"/>
              </a:spcBef>
              <a:buClrTx/>
              <a:buFontTx/>
              <a:buNone/>
              <a:defRPr sz="1200">
                <a:solidFill>
                  <a:schemeClr val="tx1"/>
                </a:solidFill>
                <a:effectLst/>
                <a:latin typeface="Times New Roman" pitchFamily="18" charset="0"/>
              </a:defRPr>
            </a:lvl1pPr>
          </a:lstStyle>
          <a:p>
            <a:pPr>
              <a:defRPr/>
            </a:pPr>
            <a:fld id="{F16D619D-6D46-4B5D-B612-DF5871A5BE2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Lst>
  <p:txStyles>
    <p:titleStyle>
      <a:lvl1pPr algn="ctr" rtl="0" eaLnBrk="0" fontAlgn="base" hangingPunct="0">
        <a:spcBef>
          <a:spcPct val="0"/>
        </a:spcBef>
        <a:spcAft>
          <a:spcPct val="0"/>
        </a:spcAft>
        <a:defRPr sz="3200" b="1" kern="1200">
          <a:ln>
            <a:solidFill>
              <a:schemeClr val="tx1"/>
            </a:solidFill>
          </a:ln>
          <a:solidFill>
            <a:srgbClr val="FFFF00"/>
          </a:solidFill>
          <a:latin typeface="Verdana" pitchFamily="34" charset="0"/>
          <a:ea typeface="+mj-ea"/>
          <a:cs typeface="+mj-cs"/>
        </a:defRPr>
      </a:lvl1pPr>
      <a:lvl2pPr algn="ctr" rtl="0" eaLnBrk="0" fontAlgn="base" hangingPunct="0">
        <a:spcBef>
          <a:spcPct val="0"/>
        </a:spcBef>
        <a:spcAft>
          <a:spcPct val="0"/>
        </a:spcAft>
        <a:defRPr sz="3200" b="1">
          <a:solidFill>
            <a:srgbClr val="FFFF00"/>
          </a:solidFill>
          <a:latin typeface="Verdana" pitchFamily="34" charset="0"/>
        </a:defRPr>
      </a:lvl2pPr>
      <a:lvl3pPr algn="ctr" rtl="0" eaLnBrk="0" fontAlgn="base" hangingPunct="0">
        <a:spcBef>
          <a:spcPct val="0"/>
        </a:spcBef>
        <a:spcAft>
          <a:spcPct val="0"/>
        </a:spcAft>
        <a:defRPr sz="3200" b="1">
          <a:solidFill>
            <a:srgbClr val="FFFF00"/>
          </a:solidFill>
          <a:latin typeface="Verdana" pitchFamily="34" charset="0"/>
        </a:defRPr>
      </a:lvl3pPr>
      <a:lvl4pPr algn="ctr" rtl="0" eaLnBrk="0" fontAlgn="base" hangingPunct="0">
        <a:spcBef>
          <a:spcPct val="0"/>
        </a:spcBef>
        <a:spcAft>
          <a:spcPct val="0"/>
        </a:spcAft>
        <a:defRPr sz="3200" b="1">
          <a:solidFill>
            <a:srgbClr val="FFFF00"/>
          </a:solidFill>
          <a:latin typeface="Verdana" pitchFamily="34" charset="0"/>
        </a:defRPr>
      </a:lvl4pPr>
      <a:lvl5pPr algn="ctr" rtl="0" eaLnBrk="0" fontAlgn="base" hangingPunct="0">
        <a:spcBef>
          <a:spcPct val="0"/>
        </a:spcBef>
        <a:spcAft>
          <a:spcPct val="0"/>
        </a:spcAft>
        <a:defRPr sz="3200" b="1">
          <a:solidFill>
            <a:srgbClr val="FFFF00"/>
          </a:solidFill>
          <a:latin typeface="Verdana" pitchFamily="34" charset="0"/>
        </a:defRPr>
      </a:lvl5pPr>
      <a:lvl6pPr marL="457200" algn="ctr" rtl="0" fontAlgn="base">
        <a:spcBef>
          <a:spcPct val="0"/>
        </a:spcBef>
        <a:spcAft>
          <a:spcPct val="0"/>
        </a:spcAft>
        <a:defRPr sz="3200" b="1">
          <a:solidFill>
            <a:srgbClr val="FFFF00"/>
          </a:solidFill>
          <a:latin typeface="Verdana" pitchFamily="34" charset="0"/>
        </a:defRPr>
      </a:lvl6pPr>
      <a:lvl7pPr marL="914400" algn="ctr" rtl="0" fontAlgn="base">
        <a:spcBef>
          <a:spcPct val="0"/>
        </a:spcBef>
        <a:spcAft>
          <a:spcPct val="0"/>
        </a:spcAft>
        <a:defRPr sz="3200" b="1">
          <a:solidFill>
            <a:srgbClr val="FFFF00"/>
          </a:solidFill>
          <a:latin typeface="Verdana" pitchFamily="34" charset="0"/>
        </a:defRPr>
      </a:lvl7pPr>
      <a:lvl8pPr marL="1371600" algn="ctr" rtl="0" fontAlgn="base">
        <a:spcBef>
          <a:spcPct val="0"/>
        </a:spcBef>
        <a:spcAft>
          <a:spcPct val="0"/>
        </a:spcAft>
        <a:defRPr sz="3200" b="1">
          <a:solidFill>
            <a:srgbClr val="FFFF00"/>
          </a:solidFill>
          <a:latin typeface="Verdana" pitchFamily="34" charset="0"/>
        </a:defRPr>
      </a:lvl8pPr>
      <a:lvl9pPr marL="1828800" algn="ctr" rtl="0" fontAlgn="base">
        <a:spcBef>
          <a:spcPct val="0"/>
        </a:spcBef>
        <a:spcAft>
          <a:spcPct val="0"/>
        </a:spcAft>
        <a:defRPr sz="3200" b="1">
          <a:solidFill>
            <a:srgbClr val="FFFF00"/>
          </a:solidFill>
          <a:latin typeface="Verdana" pitchFamily="34" charset="0"/>
        </a:defRPr>
      </a:lvl9pPr>
    </p:titleStyle>
    <p:bodyStyle>
      <a:lvl1pPr marL="342900" indent="-342900" algn="l" rtl="0" eaLnBrk="0" fontAlgn="base" hangingPunct="0">
        <a:spcBef>
          <a:spcPct val="20000"/>
        </a:spcBef>
        <a:spcAft>
          <a:spcPct val="0"/>
        </a:spcAft>
        <a:buFont typeface="Arial" charset="0"/>
        <a:buChar char="•"/>
        <a:defRPr sz="2400" kern="1200">
          <a:solidFill>
            <a:schemeClr val="tx1"/>
          </a:solidFill>
          <a:latin typeface="Verdana"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rgbClr val="8C7671"/>
          </a:solidFill>
          <a:latin typeface="Verdana" pitchFamily="34" charset="0"/>
          <a:ea typeface="+mn-ea"/>
          <a:cs typeface="+mn-cs"/>
        </a:defRPr>
      </a:lvl2pPr>
      <a:lvl3pPr marL="1143000" indent="-228600" algn="l" rtl="0" eaLnBrk="0" fontAlgn="base" hangingPunct="0">
        <a:spcBef>
          <a:spcPct val="20000"/>
        </a:spcBef>
        <a:spcAft>
          <a:spcPct val="0"/>
        </a:spcAft>
        <a:buFont typeface="Arial" charset="0"/>
        <a:buChar char="•"/>
        <a:defRPr kern="1200">
          <a:solidFill>
            <a:schemeClr val="tx1"/>
          </a:solidFill>
          <a:latin typeface="Verdana" pitchFamily="34" charset="0"/>
          <a:ea typeface="+mn-ea"/>
          <a:cs typeface="+mn-cs"/>
        </a:defRPr>
      </a:lvl3pPr>
      <a:lvl4pPr marL="1600200" indent="-228600" algn="l" rtl="0" eaLnBrk="0" fontAlgn="base" hangingPunct="0">
        <a:spcBef>
          <a:spcPct val="20000"/>
        </a:spcBef>
        <a:spcAft>
          <a:spcPct val="0"/>
        </a:spcAft>
        <a:buFont typeface="Arial" charset="0"/>
        <a:buChar char="–"/>
        <a:defRPr sz="1600" kern="1200">
          <a:solidFill>
            <a:srgbClr val="8C7671"/>
          </a:solidFill>
          <a:latin typeface="Verdana" pitchFamily="34" charset="0"/>
          <a:ea typeface="+mn-ea"/>
          <a:cs typeface="+mn-cs"/>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68668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457200" y="274638"/>
            <a:ext cx="822960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spcBef>
                <a:spcPct val="0"/>
              </a:spcBef>
              <a:buClrTx/>
              <a:buFontTx/>
              <a:buNone/>
              <a:defRPr sz="1200">
                <a:solidFill>
                  <a:schemeClr val="tx1"/>
                </a:solidFill>
                <a:effectLst/>
                <a:latin typeface="Times New Roman" pitchFamily="18" charset="0"/>
              </a:defRPr>
            </a:lvl1pPr>
          </a:lstStyle>
          <a:p>
            <a:pPr>
              <a:defRPr/>
            </a:pPr>
            <a:fld id="{CCF4F86D-D978-4E32-A81E-D4F9ABF71E6B}" type="datetimeFigureOut">
              <a:rPr lang="en-US"/>
              <a:pPr>
                <a:defRPr/>
              </a:pPr>
              <a:t>8/11/2010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spcBef>
                <a:spcPct val="0"/>
              </a:spcBef>
              <a:buClrTx/>
              <a:buFontTx/>
              <a:buNone/>
              <a:defRPr sz="1200">
                <a:solidFill>
                  <a:schemeClr val="tx1"/>
                </a:solidFill>
                <a:effectLst/>
                <a:latin typeface="Times New Roman" pitchFamily="18"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spcBef>
                <a:spcPct val="0"/>
              </a:spcBef>
              <a:buClrTx/>
              <a:buFontTx/>
              <a:buNone/>
              <a:defRPr sz="1200">
                <a:solidFill>
                  <a:schemeClr val="tx1"/>
                </a:solidFill>
                <a:effectLst/>
                <a:latin typeface="Times New Roman" pitchFamily="18" charset="0"/>
              </a:defRPr>
            </a:lvl1pPr>
          </a:lstStyle>
          <a:p>
            <a:pPr>
              <a:defRPr/>
            </a:pPr>
            <a:fld id="{FC3812C5-F2C6-42C8-A212-1E885A8BE54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 id="2147484001" r:id="rId16"/>
    <p:sldLayoutId id="2147484002" r:id="rId17"/>
    <p:sldLayoutId id="2147484003" r:id="rId18"/>
  </p:sldLayoutIdLst>
  <p:txStyles>
    <p:titleStyle>
      <a:lvl1pPr algn="ctr" rtl="0" eaLnBrk="0" fontAlgn="base" hangingPunct="0">
        <a:spcBef>
          <a:spcPct val="0"/>
        </a:spcBef>
        <a:spcAft>
          <a:spcPct val="0"/>
        </a:spcAft>
        <a:defRPr sz="3200" kern="1200">
          <a:solidFill>
            <a:srgbClr val="FFFF00"/>
          </a:solidFill>
          <a:effectLst>
            <a:outerShdw blurRad="38100" dist="38100" dir="2700000" algn="tl">
              <a:srgbClr val="000000">
                <a:alpha val="43137"/>
              </a:srgbClr>
            </a:outerShdw>
          </a:effectLst>
          <a:latin typeface="Articulate Extrabold" pitchFamily="2" charset="0"/>
          <a:ea typeface="+mj-ea"/>
          <a:cs typeface="+mj-cs"/>
        </a:defRPr>
      </a:lvl1pPr>
      <a:lvl2pPr algn="ctr" rtl="0" eaLnBrk="0" fontAlgn="base" hangingPunct="0">
        <a:spcBef>
          <a:spcPct val="0"/>
        </a:spcBef>
        <a:spcAft>
          <a:spcPct val="0"/>
        </a:spcAft>
        <a:defRPr sz="3200">
          <a:solidFill>
            <a:srgbClr val="FFFF00"/>
          </a:solidFill>
          <a:latin typeface="Articulate Extrabold"/>
        </a:defRPr>
      </a:lvl2pPr>
      <a:lvl3pPr algn="ctr" rtl="0" eaLnBrk="0" fontAlgn="base" hangingPunct="0">
        <a:spcBef>
          <a:spcPct val="0"/>
        </a:spcBef>
        <a:spcAft>
          <a:spcPct val="0"/>
        </a:spcAft>
        <a:defRPr sz="3200">
          <a:solidFill>
            <a:srgbClr val="FFFF00"/>
          </a:solidFill>
          <a:latin typeface="Articulate Extrabold"/>
        </a:defRPr>
      </a:lvl3pPr>
      <a:lvl4pPr algn="ctr" rtl="0" eaLnBrk="0" fontAlgn="base" hangingPunct="0">
        <a:spcBef>
          <a:spcPct val="0"/>
        </a:spcBef>
        <a:spcAft>
          <a:spcPct val="0"/>
        </a:spcAft>
        <a:defRPr sz="3200">
          <a:solidFill>
            <a:srgbClr val="FFFF00"/>
          </a:solidFill>
          <a:latin typeface="Articulate Extrabold"/>
        </a:defRPr>
      </a:lvl4pPr>
      <a:lvl5pPr algn="ctr" rtl="0" eaLnBrk="0" fontAlgn="base" hangingPunct="0">
        <a:spcBef>
          <a:spcPct val="0"/>
        </a:spcBef>
        <a:spcAft>
          <a:spcPct val="0"/>
        </a:spcAft>
        <a:defRPr sz="3200">
          <a:solidFill>
            <a:srgbClr val="FFFF00"/>
          </a:solidFill>
          <a:latin typeface="Articulate Extrabold"/>
        </a:defRPr>
      </a:lvl5pPr>
      <a:lvl6pPr marL="457200" algn="ctr" rtl="0" fontAlgn="base">
        <a:spcBef>
          <a:spcPct val="0"/>
        </a:spcBef>
        <a:spcAft>
          <a:spcPct val="0"/>
        </a:spcAft>
        <a:defRPr sz="3200">
          <a:solidFill>
            <a:srgbClr val="FFFF00"/>
          </a:solidFill>
          <a:latin typeface="Articulate Extrabold"/>
        </a:defRPr>
      </a:lvl6pPr>
      <a:lvl7pPr marL="914400" algn="ctr" rtl="0" fontAlgn="base">
        <a:spcBef>
          <a:spcPct val="0"/>
        </a:spcBef>
        <a:spcAft>
          <a:spcPct val="0"/>
        </a:spcAft>
        <a:defRPr sz="3200">
          <a:solidFill>
            <a:srgbClr val="FFFF00"/>
          </a:solidFill>
          <a:latin typeface="Articulate Extrabold"/>
        </a:defRPr>
      </a:lvl7pPr>
      <a:lvl8pPr marL="1371600" algn="ctr" rtl="0" fontAlgn="base">
        <a:spcBef>
          <a:spcPct val="0"/>
        </a:spcBef>
        <a:spcAft>
          <a:spcPct val="0"/>
        </a:spcAft>
        <a:defRPr sz="3200">
          <a:solidFill>
            <a:srgbClr val="FFFF00"/>
          </a:solidFill>
          <a:latin typeface="Articulate Extrabold"/>
        </a:defRPr>
      </a:lvl8pPr>
      <a:lvl9pPr marL="1828800" algn="ctr" rtl="0" fontAlgn="base">
        <a:spcBef>
          <a:spcPct val="0"/>
        </a:spcBef>
        <a:spcAft>
          <a:spcPct val="0"/>
        </a:spcAft>
        <a:defRPr sz="3200">
          <a:solidFill>
            <a:srgbClr val="FFFF00"/>
          </a:solidFill>
          <a:latin typeface="Articulate Extrabold"/>
        </a:defRPr>
      </a:lvl9pPr>
    </p:titleStyle>
    <p:bodyStyle>
      <a:lvl1pPr marL="342900" indent="-342900" algn="l" rtl="0" eaLnBrk="0" fontAlgn="base" hangingPunct="0">
        <a:spcBef>
          <a:spcPct val="20000"/>
        </a:spcBef>
        <a:spcAft>
          <a:spcPct val="0"/>
        </a:spcAft>
        <a:buFont typeface="Arial" charset="0"/>
        <a:buChar char="•"/>
        <a:defRPr sz="2400" kern="1200">
          <a:solidFill>
            <a:schemeClr val="bg1"/>
          </a:solidFill>
          <a:effectLst>
            <a:outerShdw blurRad="38100" dist="38100" dir="2700000" algn="tl">
              <a:srgbClr val="000000">
                <a:alpha val="43137"/>
              </a:srgbClr>
            </a:outerShdw>
          </a:effectLst>
          <a:latin typeface="Articulate" pitchFamily="2"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rgbClr val="80C679"/>
          </a:solidFill>
          <a:effectLst>
            <a:outerShdw blurRad="38100" dist="38100" dir="2700000" algn="tl">
              <a:srgbClr val="000000">
                <a:alpha val="43137"/>
              </a:srgbClr>
            </a:outerShdw>
          </a:effectLst>
          <a:latin typeface="Articulate" pitchFamily="2" charset="0"/>
          <a:ea typeface="+mn-ea"/>
          <a:cs typeface="+mn-cs"/>
        </a:defRPr>
      </a:lvl2pPr>
      <a:lvl3pPr marL="1143000" indent="-228600" algn="l" rtl="0" eaLnBrk="0" fontAlgn="base" hangingPunct="0">
        <a:spcBef>
          <a:spcPct val="20000"/>
        </a:spcBef>
        <a:spcAft>
          <a:spcPct val="0"/>
        </a:spcAft>
        <a:buFont typeface="Arial" charset="0"/>
        <a:buChar char="•"/>
        <a:defRPr kern="1200">
          <a:solidFill>
            <a:schemeClr val="bg1"/>
          </a:solidFill>
          <a:effectLst>
            <a:outerShdw blurRad="38100" dist="38100" dir="2700000" algn="tl">
              <a:srgbClr val="000000">
                <a:alpha val="43137"/>
              </a:srgbClr>
            </a:outerShdw>
          </a:effectLst>
          <a:latin typeface="Articulate" pitchFamily="2" charset="0"/>
          <a:ea typeface="+mn-ea"/>
          <a:cs typeface="+mn-cs"/>
        </a:defRPr>
      </a:lvl3pPr>
      <a:lvl4pPr marL="1600200" indent="-228600" algn="l" rtl="0" eaLnBrk="0" fontAlgn="base" hangingPunct="0">
        <a:spcBef>
          <a:spcPct val="20000"/>
        </a:spcBef>
        <a:spcAft>
          <a:spcPct val="0"/>
        </a:spcAft>
        <a:buFont typeface="Arial" charset="0"/>
        <a:buChar char="–"/>
        <a:defRPr sz="1600" kern="1200">
          <a:solidFill>
            <a:srgbClr val="80C679"/>
          </a:solidFill>
          <a:effectLst>
            <a:outerShdw blurRad="38100" dist="38100" dir="2700000" algn="tl">
              <a:srgbClr val="000000">
                <a:alpha val="43137"/>
              </a:srgbClr>
            </a:outerShdw>
          </a:effectLst>
          <a:latin typeface="Articulate" pitchFamily="2" charset="0"/>
          <a:ea typeface="+mn-ea"/>
          <a:cs typeface="+mn-cs"/>
        </a:defRPr>
      </a:lvl4pPr>
      <a:lvl5pPr marL="2057400" indent="-228600" algn="l" rtl="0" eaLnBrk="0" fontAlgn="base" hangingPunct="0">
        <a:spcBef>
          <a:spcPct val="20000"/>
        </a:spcBef>
        <a:spcAft>
          <a:spcPct val="0"/>
        </a:spcAft>
        <a:buFont typeface="Arial" charset="0"/>
        <a:buChar char="»"/>
        <a:defRPr sz="1400" kern="1200">
          <a:solidFill>
            <a:schemeClr val="bg1"/>
          </a:solidFill>
          <a:effectLst>
            <a:outerShdw blurRad="38100" dist="38100" dir="2700000" algn="tl">
              <a:srgbClr val="000000">
                <a:alpha val="43137"/>
              </a:srgbClr>
            </a:outerShdw>
          </a:effectLst>
          <a:latin typeface="Articulate"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7090C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457200" y="274638"/>
            <a:ext cx="822960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spcBef>
                <a:spcPct val="0"/>
              </a:spcBef>
              <a:buClrTx/>
              <a:buFontTx/>
              <a:buNone/>
              <a:defRPr sz="1200">
                <a:solidFill>
                  <a:schemeClr val="tx1"/>
                </a:solidFill>
                <a:effectLst/>
                <a:latin typeface="Times New Roman" pitchFamily="18" charset="0"/>
              </a:defRPr>
            </a:lvl1pPr>
          </a:lstStyle>
          <a:p>
            <a:pPr>
              <a:defRPr/>
            </a:pPr>
            <a:fld id="{771E2939-2870-4B8D-96A7-65C05358E3CD}" type="datetimeFigureOut">
              <a:rPr lang="en-US"/>
              <a:pPr>
                <a:defRPr/>
              </a:pPr>
              <a:t>8/11/2010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spcBef>
                <a:spcPct val="0"/>
              </a:spcBef>
              <a:buClrTx/>
              <a:buFontTx/>
              <a:buNone/>
              <a:defRPr sz="1200">
                <a:solidFill>
                  <a:schemeClr val="tx1"/>
                </a:solidFill>
                <a:effectLst/>
                <a:latin typeface="Times New Roman" pitchFamily="18"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spcBef>
                <a:spcPct val="0"/>
              </a:spcBef>
              <a:buClrTx/>
              <a:buFontTx/>
              <a:buNone/>
              <a:defRPr sz="1200">
                <a:solidFill>
                  <a:schemeClr val="tx1"/>
                </a:solidFill>
                <a:effectLst/>
                <a:latin typeface="Times New Roman" pitchFamily="18" charset="0"/>
              </a:defRPr>
            </a:lvl1pPr>
          </a:lstStyle>
          <a:p>
            <a:pPr>
              <a:defRPr/>
            </a:pPr>
            <a:fld id="{1BD96BC9-9B99-44AC-98CD-517E45D32C3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 id="2147484021" r:id="rId18"/>
  </p:sldLayoutIdLst>
  <p:txStyles>
    <p:titleStyle>
      <a:lvl1pPr algn="ctr" rtl="0" eaLnBrk="0" fontAlgn="base" hangingPunct="0">
        <a:spcBef>
          <a:spcPct val="0"/>
        </a:spcBef>
        <a:spcAft>
          <a:spcPct val="0"/>
        </a:spcAft>
        <a:defRPr sz="3200" b="1" kern="1200">
          <a:solidFill>
            <a:srgbClr val="FFFF00"/>
          </a:solidFill>
          <a:effectLst>
            <a:outerShdw blurRad="38100" dist="38100" dir="2700000" algn="tl">
              <a:srgbClr val="000000">
                <a:alpha val="43137"/>
              </a:srgbClr>
            </a:outerShdw>
          </a:effectLst>
          <a:latin typeface="Verdana" pitchFamily="34" charset="0"/>
          <a:ea typeface="+mj-ea"/>
          <a:cs typeface="+mj-cs"/>
        </a:defRPr>
      </a:lvl1pPr>
      <a:lvl2pPr algn="ctr" rtl="0" eaLnBrk="0" fontAlgn="base" hangingPunct="0">
        <a:spcBef>
          <a:spcPct val="0"/>
        </a:spcBef>
        <a:spcAft>
          <a:spcPct val="0"/>
        </a:spcAft>
        <a:defRPr sz="3200" b="1">
          <a:solidFill>
            <a:srgbClr val="FFFF00"/>
          </a:solidFill>
          <a:latin typeface="Verdana" pitchFamily="34" charset="0"/>
        </a:defRPr>
      </a:lvl2pPr>
      <a:lvl3pPr algn="ctr" rtl="0" eaLnBrk="0" fontAlgn="base" hangingPunct="0">
        <a:spcBef>
          <a:spcPct val="0"/>
        </a:spcBef>
        <a:spcAft>
          <a:spcPct val="0"/>
        </a:spcAft>
        <a:defRPr sz="3200" b="1">
          <a:solidFill>
            <a:srgbClr val="FFFF00"/>
          </a:solidFill>
          <a:latin typeface="Verdana" pitchFamily="34" charset="0"/>
        </a:defRPr>
      </a:lvl3pPr>
      <a:lvl4pPr algn="ctr" rtl="0" eaLnBrk="0" fontAlgn="base" hangingPunct="0">
        <a:spcBef>
          <a:spcPct val="0"/>
        </a:spcBef>
        <a:spcAft>
          <a:spcPct val="0"/>
        </a:spcAft>
        <a:defRPr sz="3200" b="1">
          <a:solidFill>
            <a:srgbClr val="FFFF00"/>
          </a:solidFill>
          <a:latin typeface="Verdana" pitchFamily="34" charset="0"/>
        </a:defRPr>
      </a:lvl4pPr>
      <a:lvl5pPr algn="ctr" rtl="0" eaLnBrk="0" fontAlgn="base" hangingPunct="0">
        <a:spcBef>
          <a:spcPct val="0"/>
        </a:spcBef>
        <a:spcAft>
          <a:spcPct val="0"/>
        </a:spcAft>
        <a:defRPr sz="3200" b="1">
          <a:solidFill>
            <a:srgbClr val="FFFF00"/>
          </a:solidFill>
          <a:latin typeface="Verdana" pitchFamily="34" charset="0"/>
        </a:defRPr>
      </a:lvl5pPr>
      <a:lvl6pPr marL="457200" algn="ctr" rtl="0" fontAlgn="base">
        <a:spcBef>
          <a:spcPct val="0"/>
        </a:spcBef>
        <a:spcAft>
          <a:spcPct val="0"/>
        </a:spcAft>
        <a:defRPr sz="3200" b="1">
          <a:solidFill>
            <a:srgbClr val="FFFF00"/>
          </a:solidFill>
          <a:latin typeface="Verdana" pitchFamily="34" charset="0"/>
        </a:defRPr>
      </a:lvl6pPr>
      <a:lvl7pPr marL="914400" algn="ctr" rtl="0" fontAlgn="base">
        <a:spcBef>
          <a:spcPct val="0"/>
        </a:spcBef>
        <a:spcAft>
          <a:spcPct val="0"/>
        </a:spcAft>
        <a:defRPr sz="3200" b="1">
          <a:solidFill>
            <a:srgbClr val="FFFF00"/>
          </a:solidFill>
          <a:latin typeface="Verdana" pitchFamily="34" charset="0"/>
        </a:defRPr>
      </a:lvl7pPr>
      <a:lvl8pPr marL="1371600" algn="ctr" rtl="0" fontAlgn="base">
        <a:spcBef>
          <a:spcPct val="0"/>
        </a:spcBef>
        <a:spcAft>
          <a:spcPct val="0"/>
        </a:spcAft>
        <a:defRPr sz="3200" b="1">
          <a:solidFill>
            <a:srgbClr val="FFFF00"/>
          </a:solidFill>
          <a:latin typeface="Verdana" pitchFamily="34" charset="0"/>
        </a:defRPr>
      </a:lvl8pPr>
      <a:lvl9pPr marL="1828800" algn="ctr" rtl="0" fontAlgn="base">
        <a:spcBef>
          <a:spcPct val="0"/>
        </a:spcBef>
        <a:spcAft>
          <a:spcPct val="0"/>
        </a:spcAft>
        <a:defRPr sz="3200" b="1">
          <a:solidFill>
            <a:srgbClr val="FFFF00"/>
          </a:solidFill>
          <a:latin typeface="Verdana" pitchFamily="34" charset="0"/>
        </a:defRPr>
      </a:lvl9pPr>
    </p:titleStyle>
    <p:bodyStyle>
      <a:lvl1pPr marL="342900" indent="-342900" algn="l" rtl="0" eaLnBrk="0" fontAlgn="base" hangingPunct="0">
        <a:spcBef>
          <a:spcPct val="20000"/>
        </a:spcBef>
        <a:spcAft>
          <a:spcPct val="0"/>
        </a:spcAft>
        <a:buFont typeface="Arial" charset="0"/>
        <a:buChar char="•"/>
        <a:defRPr sz="2400" kern="1200">
          <a:solidFill>
            <a:schemeClr val="bg1"/>
          </a:solidFill>
          <a:effectLst>
            <a:outerShdw blurRad="38100" dist="38100" dir="2700000" algn="tl">
              <a:srgbClr val="000000">
                <a:alpha val="43137"/>
              </a:srgbClr>
            </a:outerShdw>
          </a:effectLst>
          <a:latin typeface="Verdana"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rgbClr val="D1BA9F"/>
          </a:solidFill>
          <a:effectLst>
            <a:outerShdw blurRad="38100" dist="38100" dir="2700000" algn="tl">
              <a:srgbClr val="000000">
                <a:alpha val="43137"/>
              </a:srgbClr>
            </a:outerShdw>
          </a:effectLst>
          <a:latin typeface="Verdana" pitchFamily="34" charset="0"/>
          <a:ea typeface="+mn-ea"/>
          <a:cs typeface="+mn-cs"/>
        </a:defRPr>
      </a:lvl2pPr>
      <a:lvl3pPr marL="1143000" indent="-228600" algn="l" rtl="0" eaLnBrk="0" fontAlgn="base" hangingPunct="0">
        <a:spcBef>
          <a:spcPct val="20000"/>
        </a:spcBef>
        <a:spcAft>
          <a:spcPct val="0"/>
        </a:spcAft>
        <a:buFont typeface="Arial" charset="0"/>
        <a:buChar char="•"/>
        <a:defRPr kern="1200">
          <a:solidFill>
            <a:schemeClr val="bg1"/>
          </a:solidFill>
          <a:effectLst>
            <a:outerShdw blurRad="38100" dist="38100" dir="2700000" algn="tl">
              <a:srgbClr val="000000">
                <a:alpha val="43137"/>
              </a:srgbClr>
            </a:outerShdw>
          </a:effectLst>
          <a:latin typeface="Verdana" pitchFamily="34" charset="0"/>
          <a:ea typeface="+mn-ea"/>
          <a:cs typeface="+mn-cs"/>
        </a:defRPr>
      </a:lvl3pPr>
      <a:lvl4pPr marL="1600200" indent="-228600" algn="l" rtl="0" eaLnBrk="0" fontAlgn="base" hangingPunct="0">
        <a:spcBef>
          <a:spcPct val="20000"/>
        </a:spcBef>
        <a:spcAft>
          <a:spcPct val="0"/>
        </a:spcAft>
        <a:buFont typeface="Arial" charset="0"/>
        <a:buChar char="–"/>
        <a:defRPr sz="1600" kern="1200">
          <a:solidFill>
            <a:srgbClr val="D1BA9F"/>
          </a:solidFill>
          <a:effectLst>
            <a:outerShdw blurRad="38100" dist="38100" dir="2700000" algn="tl">
              <a:srgbClr val="000000">
                <a:alpha val="43137"/>
              </a:srgbClr>
            </a:outerShdw>
          </a:effectLst>
          <a:latin typeface="Verdana" pitchFamily="34" charset="0"/>
          <a:ea typeface="+mn-ea"/>
          <a:cs typeface="+mn-cs"/>
        </a:defRPr>
      </a:lvl4pPr>
      <a:lvl5pPr marL="2057400" indent="-228600" algn="l" rtl="0" eaLnBrk="0" fontAlgn="base" hangingPunct="0">
        <a:spcBef>
          <a:spcPct val="20000"/>
        </a:spcBef>
        <a:spcAft>
          <a:spcPct val="0"/>
        </a:spcAft>
        <a:buFont typeface="Arial" charset="0"/>
        <a:buChar char="»"/>
        <a:defRPr sz="1400" kern="1200">
          <a:solidFill>
            <a:schemeClr val="bg1"/>
          </a:solidFill>
          <a:effectLst>
            <a:outerShdw blurRad="38100" dist="38100" dir="2700000" algn="tl">
              <a:srgbClr val="000000">
                <a:alpha val="43137"/>
              </a:srgbClr>
            </a:outerShdw>
          </a:effectLst>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CDAF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457200" y="274638"/>
            <a:ext cx="822960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93188" name="Text Placeholder 2"/>
          <p:cNvSpPr>
            <a:spLocks noGrp="1"/>
          </p:cNvSpPr>
          <p:nvPr>
            <p:ph type="body" idx="1"/>
          </p:nvPr>
        </p:nvSpPr>
        <p:spPr bwMode="auto">
          <a:xfrm>
            <a:off x="457200" y="1371600"/>
            <a:ext cx="8229600" cy="4754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spcBef>
                <a:spcPct val="0"/>
              </a:spcBef>
              <a:buClrTx/>
              <a:buFontTx/>
              <a:buNone/>
              <a:defRPr sz="1200">
                <a:solidFill>
                  <a:schemeClr val="tx1"/>
                </a:solidFill>
                <a:effectLst/>
                <a:latin typeface="Times New Roman" pitchFamily="18" charset="0"/>
              </a:defRPr>
            </a:lvl1pPr>
          </a:lstStyle>
          <a:p>
            <a:pPr>
              <a:defRPr/>
            </a:pPr>
            <a:fld id="{90D191A7-E7F9-412A-80F4-E802326DAC47}" type="datetimeFigureOut">
              <a:rPr lang="en-US"/>
              <a:pPr>
                <a:defRPr/>
              </a:pPr>
              <a:t>8/11/2010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spcBef>
                <a:spcPct val="0"/>
              </a:spcBef>
              <a:buClrTx/>
              <a:buFontTx/>
              <a:buNone/>
              <a:defRPr sz="1200">
                <a:solidFill>
                  <a:schemeClr val="tx1"/>
                </a:solidFill>
                <a:effectLst/>
                <a:latin typeface="Times New Roman" pitchFamily="18"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spcBef>
                <a:spcPct val="0"/>
              </a:spcBef>
              <a:buClrTx/>
              <a:buFontTx/>
              <a:buNone/>
              <a:defRPr sz="1200">
                <a:solidFill>
                  <a:schemeClr val="tx1"/>
                </a:solidFill>
                <a:effectLst/>
                <a:latin typeface="Times New Roman" pitchFamily="18" charset="0"/>
              </a:defRPr>
            </a:lvl1pPr>
          </a:lstStyle>
          <a:p>
            <a:pPr>
              <a:defRPr/>
            </a:pPr>
            <a:fld id="{C41364C0-B941-4ECD-A723-D734307781A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036" r:id="rId15"/>
    <p:sldLayoutId id="2147484037" r:id="rId16"/>
    <p:sldLayoutId id="2147484038" r:id="rId17"/>
    <p:sldLayoutId id="2147484039" r:id="rId18"/>
  </p:sldLayoutIdLst>
  <p:txStyles>
    <p:titleStyle>
      <a:lvl1pPr algn="ctr" rtl="0" eaLnBrk="0" fontAlgn="base" hangingPunct="0">
        <a:spcBef>
          <a:spcPct val="0"/>
        </a:spcBef>
        <a:spcAft>
          <a:spcPct val="0"/>
        </a:spcAft>
        <a:defRPr sz="3200" kern="1200">
          <a:solidFill>
            <a:srgbClr val="FFFF00"/>
          </a:solidFill>
          <a:effectLst>
            <a:outerShdw blurRad="38100" dist="38100" dir="2700000" algn="tl">
              <a:srgbClr val="000000">
                <a:alpha val="70000"/>
              </a:srgbClr>
            </a:outerShdw>
          </a:effectLst>
          <a:latin typeface="+mj-lt"/>
          <a:ea typeface="+mj-ea"/>
          <a:cs typeface="+mj-cs"/>
        </a:defRPr>
      </a:lvl1pPr>
      <a:lvl2pPr algn="ctr" rtl="0" eaLnBrk="0" fontAlgn="base" hangingPunct="0">
        <a:spcBef>
          <a:spcPct val="0"/>
        </a:spcBef>
        <a:spcAft>
          <a:spcPct val="0"/>
        </a:spcAft>
        <a:defRPr sz="3200">
          <a:solidFill>
            <a:srgbClr val="FFFF00"/>
          </a:solidFill>
          <a:latin typeface="Calibri" pitchFamily="34" charset="0"/>
        </a:defRPr>
      </a:lvl2pPr>
      <a:lvl3pPr algn="ctr" rtl="0" eaLnBrk="0" fontAlgn="base" hangingPunct="0">
        <a:spcBef>
          <a:spcPct val="0"/>
        </a:spcBef>
        <a:spcAft>
          <a:spcPct val="0"/>
        </a:spcAft>
        <a:defRPr sz="3200">
          <a:solidFill>
            <a:srgbClr val="FFFF00"/>
          </a:solidFill>
          <a:latin typeface="Calibri" pitchFamily="34" charset="0"/>
        </a:defRPr>
      </a:lvl3pPr>
      <a:lvl4pPr algn="ctr" rtl="0" eaLnBrk="0" fontAlgn="base" hangingPunct="0">
        <a:spcBef>
          <a:spcPct val="0"/>
        </a:spcBef>
        <a:spcAft>
          <a:spcPct val="0"/>
        </a:spcAft>
        <a:defRPr sz="3200">
          <a:solidFill>
            <a:srgbClr val="FFFF00"/>
          </a:solidFill>
          <a:latin typeface="Calibri" pitchFamily="34" charset="0"/>
        </a:defRPr>
      </a:lvl4pPr>
      <a:lvl5pPr algn="ctr" rtl="0" eaLnBrk="0" fontAlgn="base" hangingPunct="0">
        <a:spcBef>
          <a:spcPct val="0"/>
        </a:spcBef>
        <a:spcAft>
          <a:spcPct val="0"/>
        </a:spcAft>
        <a:defRPr sz="3200">
          <a:solidFill>
            <a:srgbClr val="FFFF00"/>
          </a:solidFill>
          <a:latin typeface="Calibri" pitchFamily="34" charset="0"/>
        </a:defRPr>
      </a:lvl5pPr>
      <a:lvl6pPr marL="457200" algn="ctr" rtl="0" fontAlgn="base">
        <a:spcBef>
          <a:spcPct val="0"/>
        </a:spcBef>
        <a:spcAft>
          <a:spcPct val="0"/>
        </a:spcAft>
        <a:defRPr sz="3200">
          <a:solidFill>
            <a:srgbClr val="FFFF00"/>
          </a:solidFill>
          <a:latin typeface="Calibri" pitchFamily="34" charset="0"/>
        </a:defRPr>
      </a:lvl6pPr>
      <a:lvl7pPr marL="914400" algn="ctr" rtl="0" fontAlgn="base">
        <a:spcBef>
          <a:spcPct val="0"/>
        </a:spcBef>
        <a:spcAft>
          <a:spcPct val="0"/>
        </a:spcAft>
        <a:defRPr sz="3200">
          <a:solidFill>
            <a:srgbClr val="FFFF00"/>
          </a:solidFill>
          <a:latin typeface="Calibri" pitchFamily="34" charset="0"/>
        </a:defRPr>
      </a:lvl7pPr>
      <a:lvl8pPr marL="1371600" algn="ctr" rtl="0" fontAlgn="base">
        <a:spcBef>
          <a:spcPct val="0"/>
        </a:spcBef>
        <a:spcAft>
          <a:spcPct val="0"/>
        </a:spcAft>
        <a:defRPr sz="3200">
          <a:solidFill>
            <a:srgbClr val="FFFF00"/>
          </a:solidFill>
          <a:latin typeface="Calibri" pitchFamily="34" charset="0"/>
        </a:defRPr>
      </a:lvl8pPr>
      <a:lvl9pPr marL="1828800" algn="ctr" rtl="0" fontAlgn="base">
        <a:spcBef>
          <a:spcPct val="0"/>
        </a:spcBef>
        <a:spcAft>
          <a:spcPct val="0"/>
        </a:spcAft>
        <a:defRPr sz="3200">
          <a:solidFill>
            <a:srgbClr val="FFFF00"/>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kern="1200">
          <a:solidFill>
            <a:srgbClr val="714480"/>
          </a:solidFill>
          <a:latin typeface="+mn-lt"/>
          <a:ea typeface="+mn-ea"/>
          <a:cs typeface="+mn-cs"/>
        </a:defRPr>
      </a:lvl2pPr>
      <a:lvl3pPr marL="11430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600" kern="1200">
          <a:solidFill>
            <a:srgbClr val="714480"/>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rgbClr val="094126"/>
              </a:gs>
              <a:gs pos="100000">
                <a:srgbClr val="1A6C3B"/>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457200" y="274638"/>
            <a:ext cx="822960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spcBef>
                <a:spcPct val="0"/>
              </a:spcBef>
              <a:buClrTx/>
              <a:buFontTx/>
              <a:buNone/>
              <a:defRPr sz="1200">
                <a:solidFill>
                  <a:schemeClr val="tx1"/>
                </a:solidFill>
                <a:effectLst/>
                <a:latin typeface="Times New Roman" pitchFamily="18" charset="0"/>
              </a:defRPr>
            </a:lvl1pPr>
          </a:lstStyle>
          <a:p>
            <a:pPr>
              <a:defRPr/>
            </a:pPr>
            <a:fld id="{B499D173-F8DA-4174-BEFD-A9796AA5183E}" type="datetimeFigureOut">
              <a:rPr lang="en-US"/>
              <a:pPr>
                <a:defRPr/>
              </a:pPr>
              <a:t>8/11/2010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spcBef>
                <a:spcPct val="0"/>
              </a:spcBef>
              <a:buClrTx/>
              <a:buFontTx/>
              <a:buNone/>
              <a:defRPr sz="1200">
                <a:solidFill>
                  <a:schemeClr val="tx1"/>
                </a:solidFill>
                <a:effectLst/>
                <a:latin typeface="Times New Roman" pitchFamily="18"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spcBef>
                <a:spcPct val="0"/>
              </a:spcBef>
              <a:buClrTx/>
              <a:buFontTx/>
              <a:buNone/>
              <a:defRPr sz="1200">
                <a:solidFill>
                  <a:schemeClr val="tx1"/>
                </a:solidFill>
                <a:effectLst/>
                <a:latin typeface="Times New Roman" pitchFamily="18" charset="0"/>
              </a:defRPr>
            </a:lvl1pPr>
          </a:lstStyle>
          <a:p>
            <a:pPr>
              <a:defRPr/>
            </a:pPr>
            <a:fld id="{A2FE3C95-DCAB-443D-B4F2-2D34AD2E9CF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 id="2147484057" r:id="rId18"/>
  </p:sldLayoutIdLst>
  <p:txStyles>
    <p:titleStyle>
      <a:lvl1pPr algn="ctr" rtl="0" eaLnBrk="0" fontAlgn="base" hangingPunct="0">
        <a:spcBef>
          <a:spcPct val="0"/>
        </a:spcBef>
        <a:spcAft>
          <a:spcPct val="0"/>
        </a:spcAft>
        <a:defRPr sz="3200" kern="1200">
          <a:solidFill>
            <a:srgbClr val="FFFF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a:solidFill>
            <a:srgbClr val="FFFF00"/>
          </a:solidFill>
          <a:latin typeface="Calibri" pitchFamily="34" charset="0"/>
        </a:defRPr>
      </a:lvl2pPr>
      <a:lvl3pPr algn="ctr" rtl="0" eaLnBrk="0" fontAlgn="base" hangingPunct="0">
        <a:spcBef>
          <a:spcPct val="0"/>
        </a:spcBef>
        <a:spcAft>
          <a:spcPct val="0"/>
        </a:spcAft>
        <a:defRPr sz="3200">
          <a:solidFill>
            <a:srgbClr val="FFFF00"/>
          </a:solidFill>
          <a:latin typeface="Calibri" pitchFamily="34" charset="0"/>
        </a:defRPr>
      </a:lvl3pPr>
      <a:lvl4pPr algn="ctr" rtl="0" eaLnBrk="0" fontAlgn="base" hangingPunct="0">
        <a:spcBef>
          <a:spcPct val="0"/>
        </a:spcBef>
        <a:spcAft>
          <a:spcPct val="0"/>
        </a:spcAft>
        <a:defRPr sz="3200">
          <a:solidFill>
            <a:srgbClr val="FFFF00"/>
          </a:solidFill>
          <a:latin typeface="Calibri" pitchFamily="34" charset="0"/>
        </a:defRPr>
      </a:lvl4pPr>
      <a:lvl5pPr algn="ctr" rtl="0" eaLnBrk="0" fontAlgn="base" hangingPunct="0">
        <a:spcBef>
          <a:spcPct val="0"/>
        </a:spcBef>
        <a:spcAft>
          <a:spcPct val="0"/>
        </a:spcAft>
        <a:defRPr sz="3200">
          <a:solidFill>
            <a:srgbClr val="FFFF00"/>
          </a:solidFill>
          <a:latin typeface="Calibri" pitchFamily="34" charset="0"/>
        </a:defRPr>
      </a:lvl5pPr>
      <a:lvl6pPr marL="457200" algn="ctr" rtl="0" fontAlgn="base">
        <a:spcBef>
          <a:spcPct val="0"/>
        </a:spcBef>
        <a:spcAft>
          <a:spcPct val="0"/>
        </a:spcAft>
        <a:defRPr sz="3200">
          <a:solidFill>
            <a:srgbClr val="FFFF00"/>
          </a:solidFill>
          <a:latin typeface="Calibri" pitchFamily="34" charset="0"/>
        </a:defRPr>
      </a:lvl6pPr>
      <a:lvl7pPr marL="914400" algn="ctr" rtl="0" fontAlgn="base">
        <a:spcBef>
          <a:spcPct val="0"/>
        </a:spcBef>
        <a:spcAft>
          <a:spcPct val="0"/>
        </a:spcAft>
        <a:defRPr sz="3200">
          <a:solidFill>
            <a:srgbClr val="FFFF00"/>
          </a:solidFill>
          <a:latin typeface="Calibri" pitchFamily="34" charset="0"/>
        </a:defRPr>
      </a:lvl7pPr>
      <a:lvl8pPr marL="1371600" algn="ctr" rtl="0" fontAlgn="base">
        <a:spcBef>
          <a:spcPct val="0"/>
        </a:spcBef>
        <a:spcAft>
          <a:spcPct val="0"/>
        </a:spcAft>
        <a:defRPr sz="3200">
          <a:solidFill>
            <a:srgbClr val="FFFF00"/>
          </a:solidFill>
          <a:latin typeface="Calibri" pitchFamily="34" charset="0"/>
        </a:defRPr>
      </a:lvl8pPr>
      <a:lvl9pPr marL="1828800" algn="ctr" rtl="0" fontAlgn="base">
        <a:spcBef>
          <a:spcPct val="0"/>
        </a:spcBef>
        <a:spcAft>
          <a:spcPct val="0"/>
        </a:spcAft>
        <a:defRPr sz="3200">
          <a:solidFill>
            <a:srgbClr val="FFFF00"/>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400"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Font typeface="Arial" charset="0"/>
        <a:buChar char="–"/>
        <a:defRPr sz="2000" kern="1200">
          <a:solidFill>
            <a:srgbClr val="B89F50"/>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Font typeface="Arial" charset="0"/>
        <a:buChar char="•"/>
        <a:defRPr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Font typeface="Arial" charset="0"/>
        <a:buChar char="–"/>
        <a:defRPr sz="1600" kern="1200">
          <a:solidFill>
            <a:srgbClr val="B89F50"/>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Font typeface="Arial" charset="0"/>
        <a:buChar char="»"/>
        <a:defRPr sz="14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2098" name="Picture 6" descr="P1010096.JPG"/>
          <p:cNvPicPr>
            <a:picLocks noChangeAspect="1"/>
          </p:cNvPicPr>
          <p:nvPr>
            <p:custDataLst>
              <p:tags r:id="rId5"/>
            </p:custDataLst>
          </p:nvPr>
        </p:nvPicPr>
        <p:blipFill>
          <a:blip r:embed="rId6"/>
          <a:srcRect l="2914" r="47557" b="50455"/>
          <a:stretch>
            <a:fillRect/>
          </a:stretch>
        </p:blipFill>
        <p:spPr bwMode="auto">
          <a:xfrm>
            <a:off x="0" y="0"/>
            <a:ext cx="9140825" cy="6858000"/>
          </a:xfrm>
          <a:prstGeom prst="rect">
            <a:avLst/>
          </a:prstGeom>
          <a:noFill/>
          <a:ln w="9525">
            <a:noFill/>
            <a:miter lim="800000"/>
            <a:headEnd/>
            <a:tailEnd/>
          </a:ln>
        </p:spPr>
      </p:pic>
      <p:sp>
        <p:nvSpPr>
          <p:cNvPr id="2" name="Title Placeholder 1"/>
          <p:cNvSpPr>
            <a:spLocks noGrp="1"/>
          </p:cNvSpPr>
          <p:nvPr>
            <p:ph type="title"/>
          </p:nvPr>
        </p:nvSpPr>
        <p:spPr>
          <a:xfrm>
            <a:off x="228600" y="228600"/>
            <a:ext cx="8686800" cy="914400"/>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371600"/>
            <a:ext cx="5668963"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cSld>
  <p:clrMap bg1="lt1" tx1="dk1" bg2="lt2" tx2="dk2" accent1="accent1" accent2="accent2" accent3="accent3" accent4="accent4" accent5="accent5" accent6="accent6" hlink="hlink" folHlink="folHlink"/>
  <p:sldLayoutIdLst>
    <p:sldLayoutId id="2147484058" r:id="rId1"/>
    <p:sldLayoutId id="2147483942" r:id="rId2"/>
    <p:sldLayoutId id="2147483943" r:id="rId3"/>
  </p:sldLayoutIdLst>
  <p:txStyles>
    <p:titleStyle>
      <a:lvl1pPr algn="ctr" rtl="0" eaLnBrk="0" fontAlgn="base" hangingPunct="0">
        <a:spcBef>
          <a:spcPct val="0"/>
        </a:spcBef>
        <a:spcAft>
          <a:spcPct val="0"/>
        </a:spcAft>
        <a:defRPr sz="3600" kern="1200">
          <a:solidFill>
            <a:srgbClr val="FFFF00"/>
          </a:solidFill>
          <a:effectLst>
            <a:outerShdw blurRad="38100" dist="38100" dir="2700000" algn="tl">
              <a:srgbClr val="000000">
                <a:alpha val="43137"/>
              </a:srgbClr>
            </a:outerShdw>
          </a:effectLst>
          <a:latin typeface="Myriad Pro Light" pitchFamily="34" charset="0"/>
          <a:ea typeface="MV Boli" pitchFamily="2"/>
          <a:cs typeface="MV Boli" pitchFamily="2"/>
        </a:defRPr>
      </a:lvl1pPr>
      <a:lvl2pPr algn="ctr" rtl="0" eaLnBrk="0" fontAlgn="base" hangingPunct="0">
        <a:spcBef>
          <a:spcPct val="0"/>
        </a:spcBef>
        <a:spcAft>
          <a:spcPct val="0"/>
        </a:spcAft>
        <a:defRPr sz="3600">
          <a:solidFill>
            <a:srgbClr val="FFFF00"/>
          </a:solidFill>
          <a:latin typeface="Myriad Pro Light"/>
          <a:ea typeface="MV Boli" pitchFamily="2"/>
          <a:cs typeface="MV Boli" pitchFamily="2"/>
        </a:defRPr>
      </a:lvl2pPr>
      <a:lvl3pPr algn="ctr" rtl="0" eaLnBrk="0" fontAlgn="base" hangingPunct="0">
        <a:spcBef>
          <a:spcPct val="0"/>
        </a:spcBef>
        <a:spcAft>
          <a:spcPct val="0"/>
        </a:spcAft>
        <a:defRPr sz="3600">
          <a:solidFill>
            <a:srgbClr val="FFFF00"/>
          </a:solidFill>
          <a:latin typeface="Myriad Pro Light"/>
          <a:ea typeface="MV Boli" pitchFamily="2"/>
          <a:cs typeface="MV Boli" pitchFamily="2"/>
        </a:defRPr>
      </a:lvl3pPr>
      <a:lvl4pPr algn="ctr" rtl="0" eaLnBrk="0" fontAlgn="base" hangingPunct="0">
        <a:spcBef>
          <a:spcPct val="0"/>
        </a:spcBef>
        <a:spcAft>
          <a:spcPct val="0"/>
        </a:spcAft>
        <a:defRPr sz="3600">
          <a:solidFill>
            <a:srgbClr val="FFFF00"/>
          </a:solidFill>
          <a:latin typeface="Myriad Pro Light"/>
          <a:ea typeface="MV Boli" pitchFamily="2"/>
          <a:cs typeface="MV Boli" pitchFamily="2"/>
        </a:defRPr>
      </a:lvl4pPr>
      <a:lvl5pPr algn="ctr" rtl="0" eaLnBrk="0" fontAlgn="base" hangingPunct="0">
        <a:spcBef>
          <a:spcPct val="0"/>
        </a:spcBef>
        <a:spcAft>
          <a:spcPct val="0"/>
        </a:spcAft>
        <a:defRPr sz="3600">
          <a:solidFill>
            <a:srgbClr val="FFFF00"/>
          </a:solidFill>
          <a:latin typeface="Myriad Pro Light"/>
          <a:ea typeface="MV Boli" pitchFamily="2"/>
          <a:cs typeface="MV Boli" pitchFamily="2"/>
        </a:defRPr>
      </a:lvl5pPr>
      <a:lvl6pPr marL="457200" algn="ctr" rtl="0" fontAlgn="base">
        <a:spcBef>
          <a:spcPct val="0"/>
        </a:spcBef>
        <a:spcAft>
          <a:spcPct val="0"/>
        </a:spcAft>
        <a:defRPr sz="3600">
          <a:solidFill>
            <a:srgbClr val="FFFF00"/>
          </a:solidFill>
          <a:latin typeface="Myriad Pro Light"/>
        </a:defRPr>
      </a:lvl6pPr>
      <a:lvl7pPr marL="914400" algn="ctr" rtl="0" fontAlgn="base">
        <a:spcBef>
          <a:spcPct val="0"/>
        </a:spcBef>
        <a:spcAft>
          <a:spcPct val="0"/>
        </a:spcAft>
        <a:defRPr sz="3600">
          <a:solidFill>
            <a:srgbClr val="FFFF00"/>
          </a:solidFill>
          <a:latin typeface="Myriad Pro Light"/>
        </a:defRPr>
      </a:lvl7pPr>
      <a:lvl8pPr marL="1371600" algn="ctr" rtl="0" fontAlgn="base">
        <a:spcBef>
          <a:spcPct val="0"/>
        </a:spcBef>
        <a:spcAft>
          <a:spcPct val="0"/>
        </a:spcAft>
        <a:defRPr sz="3600">
          <a:solidFill>
            <a:srgbClr val="FFFF00"/>
          </a:solidFill>
          <a:latin typeface="Myriad Pro Light"/>
        </a:defRPr>
      </a:lvl8pPr>
      <a:lvl9pPr marL="1828800" algn="ctr" rtl="0" fontAlgn="base">
        <a:spcBef>
          <a:spcPct val="0"/>
        </a:spcBef>
        <a:spcAft>
          <a:spcPct val="0"/>
        </a:spcAft>
        <a:defRPr sz="3600">
          <a:solidFill>
            <a:srgbClr val="FFFF00"/>
          </a:solidFill>
          <a:latin typeface="Myriad Pro Light"/>
        </a:defRPr>
      </a:lvl9pPr>
    </p:titleStyle>
    <p:bodyStyle>
      <a:lvl1pPr marL="342900" indent="-342900" algn="l" rtl="0" eaLnBrk="0" fontAlgn="base" hangingPunct="0">
        <a:spcBef>
          <a:spcPct val="20000"/>
        </a:spcBef>
        <a:spcAft>
          <a:spcPct val="0"/>
        </a:spcAft>
        <a:buClr>
          <a:srgbClr val="F5AD7C"/>
        </a:buClr>
        <a:buFont typeface="Arial" charset="0"/>
        <a:buChar char="•"/>
        <a:defRPr sz="2400" kern="1200">
          <a:solidFill>
            <a:schemeClr val="bg1"/>
          </a:solidFill>
          <a:effectLst>
            <a:outerShdw blurRad="38100" dist="38100" dir="2700000" algn="tl">
              <a:srgbClr val="000000">
                <a:alpha val="43137"/>
              </a:srgbClr>
            </a:outerShdw>
          </a:effectLst>
          <a:latin typeface="Verdana" pitchFamily="34" charset="0"/>
          <a:ea typeface="+mn-ea"/>
          <a:cs typeface="+mn-cs"/>
        </a:defRPr>
      </a:lvl1pPr>
      <a:lvl2pPr marL="742950" indent="-285750" algn="l" rtl="0" eaLnBrk="0" fontAlgn="base" hangingPunct="0">
        <a:spcBef>
          <a:spcPts val="238"/>
        </a:spcBef>
        <a:spcAft>
          <a:spcPct val="0"/>
        </a:spcAft>
        <a:buClr>
          <a:srgbClr val="F5AD7C"/>
        </a:buClr>
        <a:buFont typeface="Arial" charset="0"/>
        <a:buChar char="–"/>
        <a:defRPr sz="2000" kern="1200">
          <a:solidFill>
            <a:schemeClr val="bg1"/>
          </a:solidFill>
          <a:effectLst>
            <a:outerShdw blurRad="38100" dist="38100" dir="2700000" algn="tl">
              <a:srgbClr val="000000">
                <a:alpha val="43137"/>
              </a:srgbClr>
            </a:outerShdw>
          </a:effectLst>
          <a:latin typeface="Verdana" pitchFamily="34" charset="0"/>
          <a:ea typeface="+mn-ea"/>
          <a:cs typeface="+mn-cs"/>
        </a:defRPr>
      </a:lvl2pPr>
      <a:lvl3pPr marL="1143000" indent="-228600" algn="l" rtl="0" eaLnBrk="0" fontAlgn="base" hangingPunct="0">
        <a:spcBef>
          <a:spcPct val="0"/>
        </a:spcBef>
        <a:spcAft>
          <a:spcPct val="0"/>
        </a:spcAft>
        <a:buClr>
          <a:srgbClr val="F5AD7C"/>
        </a:buClr>
        <a:buFont typeface="Arial" charset="0"/>
        <a:buChar char="•"/>
        <a:defRPr kern="1200">
          <a:solidFill>
            <a:schemeClr val="bg1"/>
          </a:solidFill>
          <a:effectLst>
            <a:outerShdw blurRad="38100" dist="38100" dir="2700000" algn="tl">
              <a:srgbClr val="000000">
                <a:alpha val="43137"/>
              </a:srgbClr>
            </a:outerShdw>
          </a:effectLst>
          <a:latin typeface="Verdana" pitchFamily="34" charset="0"/>
          <a:ea typeface="+mn-ea"/>
          <a:cs typeface="+mn-cs"/>
        </a:defRPr>
      </a:lvl3pPr>
      <a:lvl4pPr marL="1600200" indent="-228600" algn="l" rtl="0" eaLnBrk="0" fontAlgn="base" hangingPunct="0">
        <a:spcBef>
          <a:spcPct val="20000"/>
        </a:spcBef>
        <a:spcAft>
          <a:spcPct val="0"/>
        </a:spcAft>
        <a:buFont typeface="Arial" charset="0"/>
        <a:defRPr sz="1600" kern="1200">
          <a:solidFill>
            <a:srgbClr val="D9D9D9"/>
          </a:solidFill>
          <a:effectLst>
            <a:outerShdw blurRad="38100" dist="38100" dir="2700000" algn="tl">
              <a:srgbClr val="000000">
                <a:alpha val="43137"/>
              </a:srgbClr>
            </a:outerShdw>
          </a:effectLst>
          <a:latin typeface="Myriad Pro" pitchFamily="34" charset="0"/>
          <a:ea typeface="+mn-ea"/>
          <a:cs typeface="+mn-cs"/>
        </a:defRPr>
      </a:lvl4pPr>
      <a:lvl5pPr marL="2057400" indent="-228600" algn="l" rtl="0" eaLnBrk="0" fontAlgn="base" hangingPunct="0">
        <a:spcBef>
          <a:spcPct val="20000"/>
        </a:spcBef>
        <a:spcAft>
          <a:spcPct val="0"/>
        </a:spcAft>
        <a:buFont typeface="Arial" charset="0"/>
        <a:defRPr sz="1400" kern="1200">
          <a:solidFill>
            <a:schemeClr val="bg1"/>
          </a:solidFill>
          <a:effectLst>
            <a:outerShdw blurRad="38100" dist="38100" dir="2700000" algn="tl">
              <a:srgbClr val="000000">
                <a:alpha val="43137"/>
              </a:srgbClr>
            </a:outerShdw>
          </a:effectLst>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6194" name="Picture 8" descr="steel-blue-bckgrd-with-noise2.png"/>
          <p:cNvPicPr>
            <a:picLocks noChangeAspect="1"/>
          </p:cNvPicPr>
          <p:nvPr/>
        </p:nvPicPr>
        <p:blipFill>
          <a:blip r:embed="rId26"/>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457200" y="274638"/>
            <a:ext cx="8229600" cy="914400"/>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spcBef>
                <a:spcPct val="0"/>
              </a:spcBef>
              <a:buClrTx/>
              <a:buFontTx/>
              <a:buNone/>
              <a:defRPr sz="1200">
                <a:solidFill>
                  <a:schemeClr val="tx1"/>
                </a:solidFill>
                <a:effectLst/>
                <a:latin typeface="Times New Roman" pitchFamily="18" charset="0"/>
              </a:defRPr>
            </a:lvl1pPr>
          </a:lstStyle>
          <a:p>
            <a:pPr>
              <a:defRPr/>
            </a:pPr>
            <a:fld id="{190339C9-EFAD-4868-AA1D-1DC905045C41}" type="datetimeFigureOut">
              <a:rPr lang="en-US"/>
              <a:pPr>
                <a:defRPr/>
              </a:pPr>
              <a:t>8/11/2010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spcBef>
                <a:spcPct val="0"/>
              </a:spcBef>
              <a:buClrTx/>
              <a:buFontTx/>
              <a:buNone/>
              <a:defRPr sz="1200">
                <a:solidFill>
                  <a:schemeClr val="tx1"/>
                </a:solidFill>
                <a:effectLst/>
                <a:latin typeface="Times New Roman" pitchFamily="18"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spcBef>
                <a:spcPct val="0"/>
              </a:spcBef>
              <a:buClrTx/>
              <a:buFontTx/>
              <a:buNone/>
              <a:defRPr sz="1200">
                <a:solidFill>
                  <a:schemeClr val="tx1"/>
                </a:solidFill>
                <a:effectLst/>
                <a:latin typeface="Times New Roman" pitchFamily="18" charset="0"/>
              </a:defRPr>
            </a:lvl1pPr>
          </a:lstStyle>
          <a:p>
            <a:pPr>
              <a:defRPr/>
            </a:pPr>
            <a:fld id="{C1D689BB-B784-42DB-894F-64FEB8C03F9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 id="2147484075" r:id="rId17"/>
    <p:sldLayoutId id="2147484076" r:id="rId18"/>
    <p:sldLayoutId id="2147484077" r:id="rId19"/>
    <p:sldLayoutId id="2147484078" r:id="rId20"/>
    <p:sldLayoutId id="2147484079" r:id="rId21"/>
    <p:sldLayoutId id="2147484080" r:id="rId22"/>
    <p:sldLayoutId id="2147484081" r:id="rId23"/>
    <p:sldLayoutId id="2147484082" r:id="rId24"/>
  </p:sldLayoutIdLst>
  <p:txStyles>
    <p:titleStyle>
      <a:lvl1pPr algn="ctr" rtl="0" eaLnBrk="0" fontAlgn="base" hangingPunct="0">
        <a:spcBef>
          <a:spcPct val="0"/>
        </a:spcBef>
        <a:spcAft>
          <a:spcPct val="0"/>
        </a:spcAft>
        <a:defRPr sz="3200" kern="1200">
          <a:solidFill>
            <a:srgbClr val="F9F93D"/>
          </a:solidFill>
          <a:effectLst>
            <a:outerShdw blurRad="38100" dist="38100" dir="2700000" algn="tl">
              <a:srgbClr val="000000">
                <a:alpha val="43137"/>
              </a:srgbClr>
            </a:outerShdw>
          </a:effectLst>
          <a:latin typeface="Myriad Pro Light" pitchFamily="34" charset="0"/>
          <a:ea typeface="+mj-ea"/>
          <a:cs typeface="+mj-cs"/>
        </a:defRPr>
      </a:lvl1pPr>
      <a:lvl2pPr algn="ctr" rtl="0" eaLnBrk="0" fontAlgn="base" hangingPunct="0">
        <a:spcBef>
          <a:spcPct val="0"/>
        </a:spcBef>
        <a:spcAft>
          <a:spcPct val="0"/>
        </a:spcAft>
        <a:defRPr sz="3200">
          <a:solidFill>
            <a:srgbClr val="F9F93D"/>
          </a:solidFill>
          <a:latin typeface="Myriad Pro Light"/>
        </a:defRPr>
      </a:lvl2pPr>
      <a:lvl3pPr algn="ctr" rtl="0" eaLnBrk="0" fontAlgn="base" hangingPunct="0">
        <a:spcBef>
          <a:spcPct val="0"/>
        </a:spcBef>
        <a:spcAft>
          <a:spcPct val="0"/>
        </a:spcAft>
        <a:defRPr sz="3200">
          <a:solidFill>
            <a:srgbClr val="F9F93D"/>
          </a:solidFill>
          <a:latin typeface="Myriad Pro Light"/>
        </a:defRPr>
      </a:lvl3pPr>
      <a:lvl4pPr algn="ctr" rtl="0" eaLnBrk="0" fontAlgn="base" hangingPunct="0">
        <a:spcBef>
          <a:spcPct val="0"/>
        </a:spcBef>
        <a:spcAft>
          <a:spcPct val="0"/>
        </a:spcAft>
        <a:defRPr sz="3200">
          <a:solidFill>
            <a:srgbClr val="F9F93D"/>
          </a:solidFill>
          <a:latin typeface="Myriad Pro Light"/>
        </a:defRPr>
      </a:lvl4pPr>
      <a:lvl5pPr algn="ctr" rtl="0" eaLnBrk="0" fontAlgn="base" hangingPunct="0">
        <a:spcBef>
          <a:spcPct val="0"/>
        </a:spcBef>
        <a:spcAft>
          <a:spcPct val="0"/>
        </a:spcAft>
        <a:defRPr sz="3200">
          <a:solidFill>
            <a:srgbClr val="F9F93D"/>
          </a:solidFill>
          <a:latin typeface="Myriad Pro Light"/>
        </a:defRPr>
      </a:lvl5pPr>
      <a:lvl6pPr marL="457200" algn="ctr" rtl="0" fontAlgn="base">
        <a:spcBef>
          <a:spcPct val="0"/>
        </a:spcBef>
        <a:spcAft>
          <a:spcPct val="0"/>
        </a:spcAft>
        <a:defRPr sz="3200">
          <a:solidFill>
            <a:srgbClr val="F9F93D"/>
          </a:solidFill>
          <a:latin typeface="Myriad Pro Light"/>
        </a:defRPr>
      </a:lvl6pPr>
      <a:lvl7pPr marL="914400" algn="ctr" rtl="0" fontAlgn="base">
        <a:spcBef>
          <a:spcPct val="0"/>
        </a:spcBef>
        <a:spcAft>
          <a:spcPct val="0"/>
        </a:spcAft>
        <a:defRPr sz="3200">
          <a:solidFill>
            <a:srgbClr val="F9F93D"/>
          </a:solidFill>
          <a:latin typeface="Myriad Pro Light"/>
        </a:defRPr>
      </a:lvl7pPr>
      <a:lvl8pPr marL="1371600" algn="ctr" rtl="0" fontAlgn="base">
        <a:spcBef>
          <a:spcPct val="0"/>
        </a:spcBef>
        <a:spcAft>
          <a:spcPct val="0"/>
        </a:spcAft>
        <a:defRPr sz="3200">
          <a:solidFill>
            <a:srgbClr val="F9F93D"/>
          </a:solidFill>
          <a:latin typeface="Myriad Pro Light"/>
        </a:defRPr>
      </a:lvl8pPr>
      <a:lvl9pPr marL="1828800" algn="ctr" rtl="0" fontAlgn="base">
        <a:spcBef>
          <a:spcPct val="0"/>
        </a:spcBef>
        <a:spcAft>
          <a:spcPct val="0"/>
        </a:spcAft>
        <a:defRPr sz="3200">
          <a:solidFill>
            <a:srgbClr val="F9F93D"/>
          </a:solidFill>
          <a:latin typeface="Myriad Pro Light"/>
        </a:defRPr>
      </a:lvl9pPr>
    </p:titleStyle>
    <p:bodyStyle>
      <a:lvl1pPr marL="342900" indent="-342900" algn="l" rtl="0" eaLnBrk="0" fontAlgn="base" hangingPunct="0">
        <a:spcBef>
          <a:spcPct val="20000"/>
        </a:spcBef>
        <a:spcAft>
          <a:spcPct val="0"/>
        </a:spcAft>
        <a:buClr>
          <a:srgbClr val="F5AD7C"/>
        </a:buClr>
        <a:buFont typeface="Arial" charset="0"/>
        <a:buChar char="•"/>
        <a:defRPr sz="2400" kern="1200">
          <a:solidFill>
            <a:schemeClr val="bg1"/>
          </a:solidFill>
          <a:effectLst>
            <a:outerShdw blurRad="38100" dist="38100" dir="2700000" algn="tl">
              <a:srgbClr val="000000">
                <a:alpha val="43137"/>
              </a:srgbClr>
            </a:outerShdw>
          </a:effectLst>
          <a:latin typeface="Verdana" pitchFamily="34" charset="0"/>
          <a:ea typeface="+mn-ea"/>
          <a:cs typeface="+mn-cs"/>
        </a:defRPr>
      </a:lvl1pPr>
      <a:lvl2pPr marL="742950" indent="-285750" algn="l" rtl="0" eaLnBrk="0" fontAlgn="base" hangingPunct="0">
        <a:spcBef>
          <a:spcPts val="238"/>
        </a:spcBef>
        <a:spcAft>
          <a:spcPct val="0"/>
        </a:spcAft>
        <a:buClr>
          <a:srgbClr val="F5AD7C"/>
        </a:buClr>
        <a:buFont typeface="Arial" charset="0"/>
        <a:buChar char="–"/>
        <a:defRPr sz="2000" kern="1200">
          <a:solidFill>
            <a:schemeClr val="bg1"/>
          </a:solidFill>
          <a:effectLst>
            <a:outerShdw blurRad="38100" dist="38100" dir="2700000" algn="tl">
              <a:srgbClr val="000000">
                <a:alpha val="43137"/>
              </a:srgbClr>
            </a:outerShdw>
          </a:effectLst>
          <a:latin typeface="Verdana" pitchFamily="34" charset="0"/>
          <a:ea typeface="+mn-ea"/>
          <a:cs typeface="+mn-cs"/>
        </a:defRPr>
      </a:lvl2pPr>
      <a:lvl3pPr marL="1143000" indent="-228600" algn="l" rtl="0" eaLnBrk="0" fontAlgn="base" hangingPunct="0">
        <a:spcBef>
          <a:spcPct val="0"/>
        </a:spcBef>
        <a:spcAft>
          <a:spcPct val="0"/>
        </a:spcAft>
        <a:buClr>
          <a:srgbClr val="F5AD7C"/>
        </a:buClr>
        <a:buFont typeface="Arial" charset="0"/>
        <a:buChar char="•"/>
        <a:defRPr kern="1200">
          <a:solidFill>
            <a:schemeClr val="bg1"/>
          </a:solidFill>
          <a:effectLst>
            <a:outerShdw blurRad="38100" dist="38100" dir="2700000" algn="tl">
              <a:srgbClr val="000000">
                <a:alpha val="43137"/>
              </a:srgbClr>
            </a:outerShdw>
          </a:effectLst>
          <a:latin typeface="Verdana" pitchFamily="34" charset="0"/>
          <a:ea typeface="+mn-ea"/>
          <a:cs typeface="+mn-cs"/>
        </a:defRPr>
      </a:lvl3pPr>
      <a:lvl4pPr marL="1600200" indent="-228600" algn="l" rtl="0" eaLnBrk="0" fontAlgn="base" hangingPunct="0">
        <a:spcBef>
          <a:spcPct val="20000"/>
        </a:spcBef>
        <a:spcAft>
          <a:spcPct val="0"/>
        </a:spcAft>
        <a:buFont typeface="Arial" charset="0"/>
        <a:buChar char="–"/>
        <a:defRPr sz="1600" kern="1200">
          <a:solidFill>
            <a:srgbClr val="C39872"/>
          </a:solidFill>
          <a:effectLst>
            <a:outerShdw blurRad="38100" dist="38100" dir="2700000" algn="tl">
              <a:srgbClr val="000000">
                <a:alpha val="43137"/>
              </a:srgbClr>
            </a:outerShdw>
          </a:effectLst>
          <a:latin typeface="Myriad Pro" pitchFamily="34" charset="0"/>
          <a:ea typeface="+mn-ea"/>
          <a:cs typeface="+mn-cs"/>
        </a:defRPr>
      </a:lvl4pPr>
      <a:lvl5pPr marL="2057400" indent="-228600" algn="l" rtl="0" eaLnBrk="0" fontAlgn="base" hangingPunct="0">
        <a:spcBef>
          <a:spcPct val="20000"/>
        </a:spcBef>
        <a:spcAft>
          <a:spcPct val="0"/>
        </a:spcAft>
        <a:buFont typeface="Arial" charset="0"/>
        <a:buChar char="»"/>
        <a:defRPr sz="1400" kern="1200">
          <a:solidFill>
            <a:schemeClr val="bg1"/>
          </a:solidFill>
          <a:effectLst>
            <a:outerShdw blurRad="38100" dist="38100" dir="2700000" algn="tl">
              <a:srgbClr val="000000">
                <a:alpha val="43137"/>
              </a:srgbClr>
            </a:outerShdw>
          </a:effectLst>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tags" Target="../tags/tag1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tags" Target="../tags/tag17.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2.xml"/><Relationship Id="rId1" Type="http://schemas.openxmlformats.org/officeDocument/2006/relationships/vmlDrawing" Target="../drawings/vmlDrawing5.vml"/><Relationship Id="rId4"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0.xml"/><Relationship Id="rId1" Type="http://schemas.openxmlformats.org/officeDocument/2006/relationships/tags" Target="../tags/tag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9.xml"/><Relationship Id="rId1" Type="http://schemas.openxmlformats.org/officeDocument/2006/relationships/vmlDrawing" Target="../drawings/vmlDrawing6.vml"/><Relationship Id="rId4" Type="http://schemas.openxmlformats.org/officeDocument/2006/relationships/oleObject" Target="../embeddings/oleObject8.bin"/></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11.pn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9.xml"/><Relationship Id="rId1" Type="http://schemas.openxmlformats.org/officeDocument/2006/relationships/tags" Target="../tags/tag21.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DualPol%20Talks/SOO-DOH%20Images/kcri_0.5_HC_20080408_0638.png" TargetMode="External"/><Relationship Id="rId1" Type="http://schemas.openxmlformats.org/officeDocument/2006/relationships/slideLayout" Target="../slideLayouts/slideLayout2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xml"/><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3.png"/><Relationship Id="rId1" Type="http://schemas.openxmlformats.org/officeDocument/2006/relationships/slideLayout" Target="../slideLayouts/slideLayout10.xml"/><Relationship Id="rId5" Type="http://schemas.openxmlformats.org/officeDocument/2006/relationships/image" Target="../media/image64.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29.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notesSlide" Target="../notesSlides/notesSlide40.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9.xml"/><Relationship Id="rId1" Type="http://schemas.openxmlformats.org/officeDocument/2006/relationships/tags" Target="../tags/tag26.xml"/><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29.xml"/><Relationship Id="rId1" Type="http://schemas.openxmlformats.org/officeDocument/2006/relationships/tags" Target="../tags/tag2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0.xml"/><Relationship Id="rId1" Type="http://schemas.openxmlformats.org/officeDocument/2006/relationships/tags" Target="../tags/tag2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0.xml"/><Relationship Id="rId1" Type="http://schemas.openxmlformats.org/officeDocument/2006/relationships/tags" Target="../tags/tag30.xml"/><Relationship Id="rId5" Type="http://schemas.openxmlformats.org/officeDocument/2006/relationships/image" Target="../media/image84.png"/><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1.png"/><Relationship Id="rId4" Type="http://schemas.openxmlformats.org/officeDocument/2006/relationships/notesSlide" Target="../notesSlides/notesSlide4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85.gif"/><Relationship Id="rId7" Type="http://schemas.openxmlformats.org/officeDocument/2006/relationships/image" Target="../media/image21.jpe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6.png"/><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7.png"/><Relationship Id="rId1" Type="http://schemas.openxmlformats.org/officeDocument/2006/relationships/slideLayout" Target="../slideLayouts/slideLayout10.xml"/><Relationship Id="rId5" Type="http://schemas.openxmlformats.org/officeDocument/2006/relationships/image" Target="../media/image88.png"/><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xml"/><Relationship Id="rId1" Type="http://schemas.openxmlformats.org/officeDocument/2006/relationships/tags" Target="../tags/tag33.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notesSlide" Target="../notesSlides/notesSlide4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36.xml"/><Relationship Id="rId1" Type="http://schemas.openxmlformats.org/officeDocument/2006/relationships/vmlDrawing" Target="../drawings/vmlDrawing7.vml"/><Relationship Id="rId5" Type="http://schemas.openxmlformats.org/officeDocument/2006/relationships/oleObject" Target="../embeddings/oleObject9.bin"/><Relationship Id="rId4" Type="http://schemas.openxmlformats.org/officeDocument/2006/relationships/notesSlide" Target="../notesSlides/notesSlide5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13.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14.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7" name="Rectangle 3"/>
          <p:cNvSpPr>
            <a:spLocks noGrp="1" noChangeArrowheads="1"/>
          </p:cNvSpPr>
          <p:nvPr>
            <p:ph type="ctrTitle"/>
          </p:nvPr>
        </p:nvSpPr>
        <p:spPr>
          <a:xfrm>
            <a:off x="250825" y="1412875"/>
            <a:ext cx="8642350" cy="1554163"/>
          </a:xfrm>
          <a:effectLst>
            <a:outerShdw blurRad="50800" dist="50800" dir="5400000" algn="ctr" rotWithShape="0">
              <a:schemeClr val="tx1"/>
            </a:outerShdw>
          </a:effectLst>
        </p:spPr>
        <p:txBody>
          <a:bodyPr wrap="square" numCol="1" compatLnSpc="1">
            <a:prstTxWarp prst="textNoShape">
              <a:avLst/>
            </a:prstTxWarp>
            <a:normAutofit fontScale="90000"/>
          </a:bodyPr>
          <a:lstStyle/>
          <a:p>
            <a:pPr eaLnBrk="1" hangingPunct="1">
              <a:defRPr/>
            </a:pPr>
            <a:r>
              <a:rPr lang="en-US" sz="4800" dirty="0" smtClean="0">
                <a:effectLst/>
                <a:latin typeface="Myriad Pro Light"/>
              </a:rPr>
              <a:t>Dual Polarization:</a:t>
            </a:r>
            <a:br>
              <a:rPr lang="en-US" sz="4800" dirty="0" smtClean="0">
                <a:effectLst/>
                <a:latin typeface="Myriad Pro Light"/>
              </a:rPr>
            </a:br>
            <a:r>
              <a:rPr lang="en-US" sz="4800" dirty="0" smtClean="0">
                <a:effectLst/>
                <a:latin typeface="Myriad Pro Light"/>
              </a:rPr>
              <a:t>How Will it Change the WSR-88D?</a:t>
            </a:r>
            <a:endParaRPr lang="en-US" dirty="0" smtClean="0">
              <a:effectLst/>
              <a:latin typeface="Myriad Pro Light"/>
            </a:endParaRPr>
          </a:p>
        </p:txBody>
      </p:sp>
      <p:sp>
        <p:nvSpPr>
          <p:cNvPr id="907268" name="Rectangle 4"/>
          <p:cNvSpPr>
            <a:spLocks noGrp="1" noChangeArrowheads="1"/>
          </p:cNvSpPr>
          <p:nvPr>
            <p:ph type="subTitle" idx="1"/>
          </p:nvPr>
        </p:nvSpPr>
        <p:spPr>
          <a:xfrm>
            <a:off x="1346200" y="3602038"/>
            <a:ext cx="6400800" cy="1371600"/>
          </a:xfrm>
          <a:effectLst>
            <a:outerShdw blurRad="50800" dist="50800" dir="5400000" algn="ctr" rotWithShape="0">
              <a:schemeClr val="tx1"/>
            </a:outerShdw>
          </a:effectLst>
        </p:spPr>
        <p:txBody>
          <a:bodyPr wrap="square" numCol="1" compatLnSpc="1">
            <a:prstTxWarp prst="textNoShape">
              <a:avLst/>
            </a:prstTxWarp>
          </a:bodyPr>
          <a:lstStyle/>
          <a:p>
            <a:pPr eaLnBrk="1" hangingPunct="1">
              <a:defRPr/>
            </a:pPr>
            <a:r>
              <a:rPr lang="en-US" sz="3200" b="1" dirty="0" smtClean="0">
                <a:solidFill>
                  <a:srgbClr val="F2F2F2"/>
                </a:solidFill>
                <a:effectLst/>
                <a:latin typeface="Myriad Pro"/>
              </a:rPr>
              <a:t>Don Burgess</a:t>
            </a:r>
          </a:p>
          <a:p>
            <a:pPr eaLnBrk="1" hangingPunct="1">
              <a:defRPr/>
            </a:pPr>
            <a:r>
              <a:rPr lang="en-US" sz="3200" b="1" dirty="0" smtClean="0">
                <a:solidFill>
                  <a:srgbClr val="F2F2F2"/>
                </a:solidFill>
                <a:effectLst/>
                <a:latin typeface="Myriad Pro"/>
              </a:rPr>
              <a:t>OU CIMMS/NSSL (Ret.)</a:t>
            </a:r>
          </a:p>
        </p:txBody>
      </p:sp>
      <p:sp>
        <p:nvSpPr>
          <p:cNvPr id="4" name="Rectangle 36"/>
          <p:cNvSpPr>
            <a:spLocks noGrp="1" noChangeArrowheads="1"/>
          </p:cNvSpPr>
          <p:nvPr>
            <p:ph type="dt" sz="quarter" idx="4294967295"/>
          </p:nvPr>
        </p:nvSpPr>
        <p:spPr>
          <a:xfrm>
            <a:off x="2555875" y="6115050"/>
            <a:ext cx="3744913" cy="457200"/>
          </a:xfrm>
          <a:effectLst>
            <a:outerShdw blurRad="50800" dist="50800" dir="5400000" algn="ctr" rotWithShape="0">
              <a:schemeClr val="tx1"/>
            </a:outerShdw>
          </a:effectLst>
        </p:spPr>
        <p:txBody>
          <a:bodyPr wrap="square" numCol="1" anchorCtr="0" compatLnSpc="1">
            <a:prstTxWarp prst="textNoShape">
              <a:avLst/>
            </a:prstTxWarp>
          </a:bodyPr>
          <a:lstStyle/>
          <a:p>
            <a:pPr algn="ctr">
              <a:defRPr/>
            </a:pPr>
            <a:r>
              <a:rPr lang="en-US" sz="1800" b="1" dirty="0" smtClean="0">
                <a:solidFill>
                  <a:schemeClr val="bg1"/>
                </a:solidFill>
              </a:rPr>
              <a:t>14</a:t>
            </a:r>
            <a:r>
              <a:rPr lang="en-US" sz="1800" b="1" baseline="30000" dirty="0" smtClean="0">
                <a:solidFill>
                  <a:schemeClr val="bg1"/>
                </a:solidFill>
              </a:rPr>
              <a:t>th</a:t>
            </a:r>
            <a:r>
              <a:rPr lang="en-US" sz="1800" b="1" dirty="0" smtClean="0">
                <a:solidFill>
                  <a:schemeClr val="bg1"/>
                </a:solidFill>
              </a:rPr>
              <a:t> High Plains Conference</a:t>
            </a:r>
          </a:p>
          <a:p>
            <a:pPr algn="ctr">
              <a:defRPr/>
            </a:pPr>
            <a:r>
              <a:rPr lang="en-US" sz="1800" b="1" dirty="0" smtClean="0">
                <a:solidFill>
                  <a:schemeClr val="bg1"/>
                </a:solidFill>
              </a:rPr>
              <a:t> August 2010</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9201" name="Rectangle 2"/>
          <p:cNvSpPr>
            <a:spLocks noGrp="1" noChangeArrowheads="1"/>
          </p:cNvSpPr>
          <p:nvPr>
            <p:ph type="title"/>
          </p:nvPr>
        </p:nvSpPr>
        <p:spPr bwMode="auto">
          <a:xfrm>
            <a:off x="457200" y="146050"/>
            <a:ext cx="8229600" cy="1042988"/>
          </a:xfrm>
        </p:spPr>
        <p:txBody>
          <a:bodyPr wrap="square" numCol="1" compatLnSpc="1">
            <a:prstTxWarp prst="textNoShape">
              <a:avLst/>
            </a:prstTxWarp>
          </a:bodyPr>
          <a:lstStyle/>
          <a:p>
            <a:pPr eaLnBrk="1" hangingPunct="1"/>
            <a:r>
              <a:rPr lang="en-US" smtClean="0">
                <a:effectLst/>
                <a:latin typeface="Myriad Pro Light"/>
              </a:rPr>
              <a:t>WSR-88D Dual-Polarization: Rule #1</a:t>
            </a:r>
          </a:p>
        </p:txBody>
      </p:sp>
      <p:sp>
        <p:nvSpPr>
          <p:cNvPr id="1019907" name="Rectangle 3"/>
          <p:cNvSpPr>
            <a:spLocks noGrp="1" noChangeArrowheads="1"/>
          </p:cNvSpPr>
          <p:nvPr>
            <p:ph idx="4294967295"/>
          </p:nvPr>
        </p:nvSpPr>
        <p:spPr>
          <a:xfrm>
            <a:off x="0" y="1412875"/>
            <a:ext cx="4456113" cy="4530725"/>
          </a:xfrm>
        </p:spPr>
        <p:txBody>
          <a:bodyPr wrap="square" numCol="1" anchor="t" anchorCtr="0" compatLnSpc="1">
            <a:prstTxWarp prst="textNoShape">
              <a:avLst/>
            </a:prstTxWarp>
            <a:normAutofit lnSpcReduction="10000"/>
          </a:bodyPr>
          <a:lstStyle/>
          <a:p>
            <a:pPr eaLnBrk="1" hangingPunct="1">
              <a:lnSpc>
                <a:spcPct val="90000"/>
              </a:lnSpc>
              <a:defRPr/>
            </a:pPr>
            <a:r>
              <a:rPr lang="en-US" sz="2800" dirty="0" smtClean="0">
                <a:effectLst/>
                <a:latin typeface="Myriad Pro"/>
              </a:rPr>
              <a:t>Retrofit on existing dish, tower, etc.</a:t>
            </a:r>
          </a:p>
          <a:p>
            <a:pPr eaLnBrk="1" hangingPunct="1">
              <a:lnSpc>
                <a:spcPct val="90000"/>
              </a:lnSpc>
              <a:defRPr/>
            </a:pPr>
            <a:endParaRPr lang="en-US" sz="2800" dirty="0" smtClean="0">
              <a:effectLst/>
              <a:latin typeface="Myriad Pro"/>
            </a:endParaRPr>
          </a:p>
          <a:p>
            <a:pPr eaLnBrk="1" hangingPunct="1">
              <a:lnSpc>
                <a:spcPct val="90000"/>
              </a:lnSpc>
              <a:defRPr/>
            </a:pPr>
            <a:r>
              <a:rPr lang="en-US" sz="2800" dirty="0" smtClean="0">
                <a:effectLst/>
                <a:latin typeface="Myriad Pro"/>
              </a:rPr>
              <a:t>Same VCPs, wavelength, </a:t>
            </a:r>
            <a:r>
              <a:rPr lang="en-US" sz="2800" dirty="0" err="1" smtClean="0">
                <a:effectLst/>
                <a:latin typeface="Myriad Pro"/>
              </a:rPr>
              <a:t>beamwidth</a:t>
            </a:r>
            <a:endParaRPr lang="en-US" sz="2800" dirty="0" smtClean="0">
              <a:effectLst/>
              <a:latin typeface="Myriad Pro"/>
            </a:endParaRPr>
          </a:p>
          <a:p>
            <a:pPr eaLnBrk="1" hangingPunct="1">
              <a:lnSpc>
                <a:spcPct val="90000"/>
              </a:lnSpc>
              <a:defRPr/>
            </a:pPr>
            <a:endParaRPr lang="en-US" sz="2800" dirty="0" smtClean="0">
              <a:effectLst/>
              <a:latin typeface="Myriad Pro"/>
            </a:endParaRPr>
          </a:p>
          <a:p>
            <a:pPr eaLnBrk="1" hangingPunct="1">
              <a:lnSpc>
                <a:spcPct val="90000"/>
              </a:lnSpc>
              <a:defRPr/>
            </a:pPr>
            <a:r>
              <a:rPr lang="en-US" sz="2800" dirty="0" smtClean="0">
                <a:effectLst/>
                <a:latin typeface="Myriad Pro"/>
              </a:rPr>
              <a:t>Reflectivity, Velocity, SW, Algorithms:   </a:t>
            </a:r>
            <a:r>
              <a:rPr lang="en-US" sz="2800" dirty="0" smtClean="0">
                <a:solidFill>
                  <a:srgbClr val="C00000"/>
                </a:solidFill>
                <a:effectLst/>
                <a:latin typeface="Myriad Pro"/>
              </a:rPr>
              <a:t>All Unchanged</a:t>
            </a:r>
          </a:p>
          <a:p>
            <a:pPr eaLnBrk="1" hangingPunct="1">
              <a:lnSpc>
                <a:spcPct val="90000"/>
              </a:lnSpc>
              <a:defRPr/>
            </a:pPr>
            <a:endParaRPr lang="en-US" sz="2800" dirty="0" smtClean="0">
              <a:effectLst/>
              <a:latin typeface="Myriad Pro"/>
            </a:endParaRPr>
          </a:p>
          <a:p>
            <a:pPr eaLnBrk="1" hangingPunct="1">
              <a:lnSpc>
                <a:spcPct val="90000"/>
              </a:lnSpc>
              <a:defRPr/>
            </a:pPr>
            <a:r>
              <a:rPr lang="en-US" sz="2800" dirty="0" smtClean="0">
                <a:solidFill>
                  <a:srgbClr val="FFFF00"/>
                </a:solidFill>
                <a:effectLst/>
                <a:latin typeface="Myriad Pro"/>
              </a:rPr>
              <a:t>Except…Sensitivity Loss</a:t>
            </a:r>
          </a:p>
          <a:p>
            <a:pPr eaLnBrk="1" hangingPunct="1">
              <a:lnSpc>
                <a:spcPct val="90000"/>
              </a:lnSpc>
              <a:defRPr/>
            </a:pPr>
            <a:endParaRPr lang="en-US" sz="2800" dirty="0" smtClean="0">
              <a:effectLst>
                <a:outerShdw blurRad="38100" dist="38100" dir="2700000" algn="tl">
                  <a:srgbClr val="C0C0C0"/>
                </a:outerShdw>
              </a:effectLst>
              <a:latin typeface="Myriad Pro"/>
            </a:endParaRPr>
          </a:p>
        </p:txBody>
      </p:sp>
      <p:sp>
        <p:nvSpPr>
          <p:cNvPr id="1019908" name="Text Box 4"/>
          <p:cNvSpPr txBox="1">
            <a:spLocks noChangeArrowheads="1"/>
          </p:cNvSpPr>
          <p:nvPr/>
        </p:nvSpPr>
        <p:spPr bwMode="auto">
          <a:xfrm>
            <a:off x="2209800" y="606425"/>
            <a:ext cx="44196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3200" i="1" dirty="0">
                <a:solidFill>
                  <a:srgbClr val="FFFF00"/>
                </a:solidFill>
                <a:latin typeface="Times New Roman" pitchFamily="18" charset="0"/>
              </a:rPr>
              <a:t>Policy of “Do no harm”</a:t>
            </a:r>
          </a:p>
        </p:txBody>
      </p:sp>
      <p:pic>
        <p:nvPicPr>
          <p:cNvPr id="1019909" name="Picture 5" descr="kddc_0"/>
          <p:cNvPicPr>
            <a:picLocks noChangeAspect="1" noChangeArrowheads="1"/>
          </p:cNvPicPr>
          <p:nvPr/>
        </p:nvPicPr>
        <p:blipFill>
          <a:blip r:embed="rId4"/>
          <a:srcRect/>
          <a:stretch>
            <a:fillRect/>
          </a:stretch>
        </p:blipFill>
        <p:spPr bwMode="auto">
          <a:xfrm>
            <a:off x="4381500" y="1371600"/>
            <a:ext cx="4762500" cy="47625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19909"/>
                                        </p:tgtEl>
                                        <p:attrNameLst>
                                          <p:attrName>style.visibility</p:attrName>
                                        </p:attrNameLst>
                                      </p:cBhvr>
                                      <p:to>
                                        <p:strVal val="visible"/>
                                      </p:to>
                                    </p:set>
                                    <p:animEffect transition="in" filter="dissolve">
                                      <p:cBhvr>
                                        <p:cTn id="7" dur="500"/>
                                        <p:tgtEl>
                                          <p:spTgt spid="1019909"/>
                                        </p:tgtEl>
                                      </p:cBhvr>
                                    </p:animEffect>
                                  </p:childTnLst>
                                </p:cTn>
                              </p:par>
                              <p:par>
                                <p:cTn id="8" presetID="9" presetClass="entr" presetSubtype="0" fill="hold" grpId="0" nodeType="withEffect">
                                  <p:stCondLst>
                                    <p:cond delay="1000"/>
                                  </p:stCondLst>
                                  <p:childTnLst>
                                    <p:set>
                                      <p:cBhvr>
                                        <p:cTn id="9" dur="1" fill="hold">
                                          <p:stCondLst>
                                            <p:cond delay="0"/>
                                          </p:stCondLst>
                                        </p:cTn>
                                        <p:tgtEl>
                                          <p:spTgt spid="1019908"/>
                                        </p:tgtEl>
                                        <p:attrNameLst>
                                          <p:attrName>style.visibility</p:attrName>
                                        </p:attrNameLst>
                                      </p:cBhvr>
                                      <p:to>
                                        <p:strVal val="visible"/>
                                      </p:to>
                                    </p:set>
                                    <p:animEffect transition="in" filter="dissolve">
                                      <p:cBhvr>
                                        <p:cTn id="10" dur="500"/>
                                        <p:tgtEl>
                                          <p:spTgt spid="1019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0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249" name="Rectangle 2"/>
          <p:cNvSpPr>
            <a:spLocks noGrp="1" noChangeArrowheads="1"/>
          </p:cNvSpPr>
          <p:nvPr>
            <p:ph type="title"/>
          </p:nvPr>
        </p:nvSpPr>
        <p:spPr bwMode="auto"/>
        <p:txBody>
          <a:bodyPr wrap="square" numCol="1" compatLnSpc="1">
            <a:prstTxWarp prst="textNoShape">
              <a:avLst/>
            </a:prstTxWarp>
          </a:bodyPr>
          <a:lstStyle/>
          <a:p>
            <a:pPr eaLnBrk="1" hangingPunct="1"/>
            <a:r>
              <a:rPr lang="en-US" smtClean="0">
                <a:effectLst/>
                <a:latin typeface="Myriad Pro Light"/>
              </a:rPr>
              <a:t>List of New WSR-88D Dual-Pol Outputs</a:t>
            </a:r>
          </a:p>
        </p:txBody>
      </p:sp>
      <p:sp>
        <p:nvSpPr>
          <p:cNvPr id="30723" name="Rectangle 3"/>
          <p:cNvSpPr>
            <a:spLocks noGrp="1" noChangeArrowheads="1"/>
          </p:cNvSpPr>
          <p:nvPr>
            <p:ph idx="1"/>
          </p:nvPr>
        </p:nvSpPr>
        <p:spPr>
          <a:xfrm>
            <a:off x="571500" y="1085850"/>
            <a:ext cx="6246813" cy="5257800"/>
          </a:xfrm>
        </p:spPr>
        <p:txBody>
          <a:bodyPr wrap="square" numCol="1" anchor="t" anchorCtr="0" compatLnSpc="1">
            <a:prstTxWarp prst="textNoShape">
              <a:avLst/>
            </a:prstTxWarp>
            <a:noAutofit/>
          </a:bodyPr>
          <a:lstStyle/>
          <a:p>
            <a:pPr eaLnBrk="1" hangingPunct="1">
              <a:spcBef>
                <a:spcPct val="0"/>
              </a:spcBef>
              <a:defRPr/>
            </a:pPr>
            <a:r>
              <a:rPr lang="en-US" sz="2800" dirty="0" smtClean="0">
                <a:solidFill>
                  <a:schemeClr val="tx1"/>
                </a:solidFill>
                <a:effectLst/>
                <a:latin typeface="Myriad Pro"/>
              </a:rPr>
              <a:t>3 New Variables (like moments)</a:t>
            </a:r>
          </a:p>
          <a:p>
            <a:pPr lvl="1" eaLnBrk="1" hangingPunct="1">
              <a:spcBef>
                <a:spcPct val="0"/>
              </a:spcBef>
              <a:spcAft>
                <a:spcPts val="1200"/>
              </a:spcAft>
              <a:defRPr/>
            </a:pPr>
            <a:r>
              <a:rPr lang="en-US" sz="2400" dirty="0" smtClean="0">
                <a:effectLst/>
                <a:latin typeface="Myriad Pro"/>
              </a:rPr>
              <a:t>Differential Reflectivity (ZDR; </a:t>
            </a:r>
            <a:r>
              <a:rPr lang="en-US" sz="2400" dirty="0" err="1" smtClean="0">
                <a:solidFill>
                  <a:srgbClr val="C00000"/>
                </a:solidFill>
                <a:effectLst/>
                <a:latin typeface="Myriad Pro"/>
              </a:rPr>
              <a:t>Zdr</a:t>
            </a:r>
            <a:r>
              <a:rPr lang="en-US" sz="2400" dirty="0" smtClean="0">
                <a:effectLst/>
                <a:latin typeface="Myriad Pro"/>
              </a:rPr>
              <a:t>)</a:t>
            </a:r>
          </a:p>
          <a:p>
            <a:pPr lvl="1" eaLnBrk="1" hangingPunct="1">
              <a:spcBef>
                <a:spcPct val="0"/>
              </a:spcBef>
              <a:spcAft>
                <a:spcPts val="1200"/>
              </a:spcAft>
              <a:defRPr/>
            </a:pPr>
            <a:r>
              <a:rPr lang="en-US" sz="2400" dirty="0" smtClean="0">
                <a:effectLst/>
                <a:latin typeface="Myriad Pro"/>
              </a:rPr>
              <a:t>Correlation Coefficient (CC; </a:t>
            </a:r>
            <a:r>
              <a:rPr lang="en-US" sz="2400" dirty="0" err="1" smtClean="0">
                <a:solidFill>
                  <a:srgbClr val="C00000"/>
                </a:solidFill>
                <a:effectLst/>
                <a:latin typeface="Myriad Pro"/>
              </a:rPr>
              <a:t>Rhv</a:t>
            </a:r>
            <a:r>
              <a:rPr lang="en-US" sz="2400" dirty="0" smtClean="0">
                <a:effectLst/>
                <a:latin typeface="Myriad Pro"/>
              </a:rPr>
              <a:t>)</a:t>
            </a:r>
          </a:p>
          <a:p>
            <a:pPr lvl="1" eaLnBrk="1" hangingPunct="1">
              <a:spcBef>
                <a:spcPct val="0"/>
              </a:spcBef>
              <a:spcAft>
                <a:spcPts val="1200"/>
              </a:spcAft>
              <a:defRPr/>
            </a:pPr>
            <a:r>
              <a:rPr lang="en-US" sz="2400" dirty="0" smtClean="0">
                <a:effectLst/>
                <a:latin typeface="Myriad Pro"/>
              </a:rPr>
              <a:t>Specific Differential Phase (KDP; </a:t>
            </a:r>
            <a:r>
              <a:rPr lang="en-US" sz="2400" dirty="0" err="1" smtClean="0">
                <a:solidFill>
                  <a:srgbClr val="C00000"/>
                </a:solidFill>
                <a:effectLst/>
                <a:latin typeface="Myriad Pro"/>
              </a:rPr>
              <a:t>Kdp</a:t>
            </a:r>
            <a:r>
              <a:rPr lang="en-US" sz="2400" dirty="0" smtClean="0">
                <a:effectLst/>
                <a:latin typeface="Myriad Pro"/>
              </a:rPr>
              <a:t>)</a:t>
            </a:r>
          </a:p>
          <a:p>
            <a:pPr eaLnBrk="1" hangingPunct="1">
              <a:spcBef>
                <a:spcPct val="0"/>
              </a:spcBef>
              <a:defRPr/>
            </a:pPr>
            <a:r>
              <a:rPr lang="en-US" sz="2800" dirty="0" smtClean="0">
                <a:solidFill>
                  <a:schemeClr val="tx1"/>
                </a:solidFill>
                <a:effectLst/>
                <a:latin typeface="Myriad Pro"/>
              </a:rPr>
              <a:t>3 New Algorithms  </a:t>
            </a:r>
          </a:p>
          <a:p>
            <a:pPr lvl="1" eaLnBrk="1" hangingPunct="1">
              <a:spcBef>
                <a:spcPct val="0"/>
              </a:spcBef>
              <a:defRPr/>
            </a:pPr>
            <a:r>
              <a:rPr lang="en-US" sz="2400" dirty="0" smtClean="0">
                <a:effectLst/>
                <a:latin typeface="Myriad Pro"/>
              </a:rPr>
              <a:t>QPE </a:t>
            </a:r>
          </a:p>
          <a:p>
            <a:pPr lvl="1" eaLnBrk="1" hangingPunct="1">
              <a:spcBef>
                <a:spcPct val="0"/>
              </a:spcBef>
              <a:defRPr/>
            </a:pPr>
            <a:r>
              <a:rPr lang="en-US" sz="2400" dirty="0" smtClean="0">
                <a:effectLst/>
                <a:latin typeface="Myriad Pro"/>
              </a:rPr>
              <a:t>Hydrometeor Classification</a:t>
            </a:r>
          </a:p>
          <a:p>
            <a:pPr lvl="1" eaLnBrk="1" hangingPunct="1">
              <a:spcBef>
                <a:spcPct val="0"/>
              </a:spcBef>
              <a:defRPr/>
            </a:pPr>
            <a:r>
              <a:rPr lang="en-US" sz="2400" dirty="0" smtClean="0">
                <a:effectLst/>
                <a:latin typeface="Myriad Pro"/>
              </a:rPr>
              <a:t>Melting Layer</a:t>
            </a:r>
          </a:p>
          <a:p>
            <a:pPr eaLnBrk="1" hangingPunct="1">
              <a:spcBef>
                <a:spcPct val="0"/>
              </a:spcBef>
              <a:defRPr/>
            </a:pPr>
            <a:r>
              <a:rPr lang="en-US" sz="2800" dirty="0" smtClean="0">
                <a:solidFill>
                  <a:schemeClr val="tx1"/>
                </a:solidFill>
                <a:effectLst/>
                <a:latin typeface="Myriad Pro"/>
              </a:rPr>
              <a:t>9 NEW Precipitation Estimation    	Display Products</a:t>
            </a:r>
          </a:p>
          <a:p>
            <a:pPr eaLnBrk="1" hangingPunct="1">
              <a:spcBef>
                <a:spcPct val="0"/>
              </a:spcBef>
              <a:defRPr/>
            </a:pPr>
            <a:endParaRPr lang="en-US" sz="2800" dirty="0" smtClean="0">
              <a:effectLst>
                <a:outerShdw blurRad="38100" dist="38100" dir="2700000" algn="tl">
                  <a:srgbClr val="C0C0C0"/>
                </a:outerShdw>
              </a:effectLst>
              <a:latin typeface="Myriad Pro"/>
            </a:endParaRP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67" name="Rectangle 2"/>
          <p:cNvSpPr>
            <a:spLocks noGrp="1"/>
          </p:cNvSpPr>
          <p:nvPr>
            <p:ph type="title" idx="4294967295"/>
          </p:nvPr>
        </p:nvSpPr>
        <p:spPr bwMode="auto">
          <a:noFill/>
        </p:spPr>
        <p:txBody>
          <a:bodyPr wrap="square" numCol="1" compatLnSpc="1">
            <a:prstTxWarp prst="textNoShape">
              <a:avLst/>
            </a:prstTxWarp>
          </a:bodyPr>
          <a:lstStyle/>
          <a:p>
            <a:pPr eaLnBrk="1" hangingPunct="1"/>
            <a:r>
              <a:rPr lang="en-US" sz="2900" smtClean="0">
                <a:effectLst/>
                <a:latin typeface="Myriad Pro Light"/>
              </a:rPr>
              <a:t>New Product #1: Differential Reflectivity (ZDR)</a:t>
            </a:r>
          </a:p>
        </p:txBody>
      </p:sp>
      <p:sp>
        <p:nvSpPr>
          <p:cNvPr id="1188868" name="Rectangle 3"/>
          <p:cNvSpPr>
            <a:spLocks noGrp="1"/>
          </p:cNvSpPr>
          <p:nvPr>
            <p:ph type="body" idx="4294967295"/>
          </p:nvPr>
        </p:nvSpPr>
        <p:spPr bwMode="auto">
          <a:noFill/>
        </p:spPr>
        <p:txBody>
          <a:bodyPr wrap="square" numCol="1" anchor="t" anchorCtr="0" compatLnSpc="1">
            <a:prstTxWarp prst="textNoShape">
              <a:avLst/>
            </a:prstTxWarp>
          </a:bodyPr>
          <a:lstStyle/>
          <a:p>
            <a:pPr eaLnBrk="1" hangingPunct="1">
              <a:buFont typeface="Arial" charset="0"/>
              <a:buNone/>
            </a:pPr>
            <a:endParaRPr lang="en-US" smtClean="0">
              <a:effectLst/>
              <a:latin typeface="Myriad Pro"/>
            </a:endParaRPr>
          </a:p>
          <a:p>
            <a:pPr eaLnBrk="1" hangingPunct="1">
              <a:buFont typeface="Arial" charset="0"/>
              <a:buNone/>
            </a:pPr>
            <a:endParaRPr lang="en-US" smtClean="0">
              <a:effectLst/>
              <a:latin typeface="Myriad Pro"/>
            </a:endParaRPr>
          </a:p>
          <a:p>
            <a:pPr eaLnBrk="1" hangingPunct="1">
              <a:buFont typeface="Arial" charset="0"/>
              <a:buNone/>
            </a:pPr>
            <a:endParaRPr lang="en-US" smtClean="0">
              <a:effectLst/>
              <a:latin typeface="Myriad Pro"/>
            </a:endParaRPr>
          </a:p>
          <a:p>
            <a:pPr eaLnBrk="1" hangingPunct="1"/>
            <a:endParaRPr lang="en-US" smtClean="0">
              <a:effectLst/>
              <a:latin typeface="Myriad Pro"/>
            </a:endParaRPr>
          </a:p>
          <a:p>
            <a:pPr eaLnBrk="1" hangingPunct="1"/>
            <a:endParaRPr lang="en-US" smtClean="0">
              <a:effectLst/>
              <a:latin typeface="Myriad Pro"/>
            </a:endParaRPr>
          </a:p>
          <a:p>
            <a:pPr eaLnBrk="1" hangingPunct="1">
              <a:buFont typeface="Arial" charset="0"/>
              <a:buNone/>
            </a:pPr>
            <a:endParaRPr lang="en-US" smtClean="0">
              <a:effectLst/>
              <a:latin typeface="Myriad Pro"/>
            </a:endParaRPr>
          </a:p>
        </p:txBody>
      </p:sp>
      <p:graphicFrame>
        <p:nvGraphicFramePr>
          <p:cNvPr id="4" name="Object 2"/>
          <p:cNvGraphicFramePr>
            <a:graphicFrameLocks noChangeAspect="1"/>
          </p:cNvGraphicFramePr>
          <p:nvPr/>
        </p:nvGraphicFramePr>
        <p:xfrm>
          <a:off x="800100" y="3886200"/>
          <a:ext cx="4348163" cy="2087563"/>
        </p:xfrm>
        <a:graphic>
          <a:graphicData uri="http://schemas.openxmlformats.org/presentationml/2006/ole">
            <p:oleObj spid="_x0000_s1188866" name="Equation" r:id="rId4" imgW="1269720" imgH="609480" progId="Equation.3">
              <p:embed/>
            </p:oleObj>
          </a:graphicData>
        </a:graphic>
      </p:graphicFrame>
      <p:graphicFrame>
        <p:nvGraphicFramePr>
          <p:cNvPr id="5" name="Table 4"/>
          <p:cNvGraphicFramePr>
            <a:graphicFrameLocks noGrp="1"/>
          </p:cNvGraphicFramePr>
          <p:nvPr/>
        </p:nvGraphicFramePr>
        <p:xfrm>
          <a:off x="414338" y="1277938"/>
          <a:ext cx="8432800" cy="1828800"/>
        </p:xfrm>
        <a:graphic>
          <a:graphicData uri="http://schemas.openxmlformats.org/drawingml/2006/table">
            <a:tbl>
              <a:tblPr firstRow="1" bandRow="1">
                <a:tableStyleId>{5C22544A-7EE6-4342-B048-85BDC9FD1C3A}</a:tableStyleId>
              </a:tblPr>
              <a:tblGrid>
                <a:gridCol w="3412069"/>
                <a:gridCol w="1557866"/>
                <a:gridCol w="1354668"/>
                <a:gridCol w="2108201"/>
              </a:tblGrid>
              <a:tr h="370840">
                <a:tc>
                  <a:txBody>
                    <a:bodyPr/>
                    <a:lstStyle/>
                    <a:p>
                      <a:pPr algn="ctr"/>
                      <a:r>
                        <a:rPr lang="en-US" dirty="0" smtClean="0"/>
                        <a:t>Definition</a:t>
                      </a:r>
                      <a:endParaRPr lang="en-US" dirty="0"/>
                    </a:p>
                  </a:txBody>
                  <a:tcPr/>
                </a:tc>
                <a:tc>
                  <a:txBody>
                    <a:bodyPr/>
                    <a:lstStyle/>
                    <a:p>
                      <a:pPr algn="ctr"/>
                      <a:r>
                        <a:rPr lang="en-US" dirty="0" smtClean="0"/>
                        <a:t>Possible Range of Values</a:t>
                      </a:r>
                      <a:endParaRPr lang="en-US" dirty="0"/>
                    </a:p>
                  </a:txBody>
                  <a:tcPr/>
                </a:tc>
                <a:tc>
                  <a:txBody>
                    <a:bodyPr/>
                    <a:lstStyle/>
                    <a:p>
                      <a:pPr algn="ctr"/>
                      <a:r>
                        <a:rPr lang="en-US" dirty="0" smtClean="0"/>
                        <a:t>Units</a:t>
                      </a:r>
                      <a:endParaRPr lang="en-US" dirty="0"/>
                    </a:p>
                  </a:txBody>
                  <a:tcPr/>
                </a:tc>
                <a:tc>
                  <a:txBody>
                    <a:bodyPr/>
                    <a:lstStyle/>
                    <a:p>
                      <a:pPr algn="ctr"/>
                      <a:r>
                        <a:rPr lang="en-US" dirty="0" smtClean="0"/>
                        <a:t>Abbreviated </a:t>
                      </a:r>
                      <a:r>
                        <a:rPr lang="en-US" baseline="0" dirty="0" smtClean="0"/>
                        <a:t> Name</a:t>
                      </a:r>
                      <a:endParaRPr lang="en-US" dirty="0"/>
                    </a:p>
                  </a:txBody>
                  <a:tcPr/>
                </a:tc>
              </a:tr>
              <a:tr h="370840">
                <a:tc>
                  <a:txBody>
                    <a:bodyPr/>
                    <a:lstStyle/>
                    <a:p>
                      <a:pPr algn="ctr"/>
                      <a:r>
                        <a:rPr lang="en-US" dirty="0" smtClean="0"/>
                        <a:t>Measure of the log of the ratio of the horizontal to vertical</a:t>
                      </a:r>
                      <a:r>
                        <a:rPr lang="en-US" baseline="0" dirty="0" smtClean="0"/>
                        <a:t> power returns</a:t>
                      </a:r>
                      <a:endParaRPr lang="en-US" dirty="0"/>
                    </a:p>
                  </a:txBody>
                  <a:tcPr/>
                </a:tc>
                <a:tc>
                  <a:txBody>
                    <a:bodyPr/>
                    <a:lstStyle/>
                    <a:p>
                      <a:pPr algn="ctr"/>
                      <a:r>
                        <a:rPr lang="en-US" dirty="0" smtClean="0"/>
                        <a:t>-4 to 10</a:t>
                      </a:r>
                      <a:endParaRPr lang="en-US" dirty="0"/>
                    </a:p>
                  </a:txBody>
                  <a:tcPr/>
                </a:tc>
                <a:tc>
                  <a:txBody>
                    <a:bodyPr/>
                    <a:lstStyle/>
                    <a:p>
                      <a:pPr algn="ctr"/>
                      <a:r>
                        <a:rPr lang="en-US" dirty="0" smtClean="0"/>
                        <a:t>Decibels</a:t>
                      </a:r>
                      <a:r>
                        <a:rPr lang="en-US" baseline="0" dirty="0" smtClean="0"/>
                        <a:t> (dB)</a:t>
                      </a:r>
                      <a:endParaRPr lang="en-US" dirty="0"/>
                    </a:p>
                  </a:txBody>
                  <a:tcPr/>
                </a:tc>
                <a:tc>
                  <a:txBody>
                    <a:bodyPr/>
                    <a:lstStyle/>
                    <a:p>
                      <a:pPr algn="ctr"/>
                      <a:r>
                        <a:rPr lang="en-US" dirty="0" smtClean="0"/>
                        <a:t>ZDR</a:t>
                      </a:r>
                      <a:endParaRPr lang="en-US" dirty="0"/>
                    </a:p>
                  </a:txBody>
                  <a:tcPr/>
                </a:tc>
              </a:tr>
            </a:tbl>
          </a:graphicData>
        </a:graphic>
      </p:graphicFrame>
      <p:sp>
        <p:nvSpPr>
          <p:cNvPr id="6" name="TextBox 5"/>
          <p:cNvSpPr txBox="1"/>
          <p:nvPr/>
        </p:nvSpPr>
        <p:spPr>
          <a:xfrm>
            <a:off x="5314950" y="4286250"/>
            <a:ext cx="3140075" cy="461963"/>
          </a:xfrm>
          <a:prstGeom prst="rect">
            <a:avLst/>
          </a:prstGeom>
          <a:noFill/>
        </p:spPr>
        <p:txBody>
          <a:bodyPr wrap="none">
            <a:spAutoFit/>
          </a:bodyPr>
          <a:lstStyle/>
          <a:p>
            <a:pPr>
              <a:defRPr/>
            </a:pPr>
            <a:r>
              <a:rPr lang="en-US" dirty="0">
                <a:solidFill>
                  <a:schemeClr val="bg1"/>
                </a:solidFill>
                <a:effectLst>
                  <a:outerShdw blurRad="38100" dist="38100" dir="2700000" algn="tl">
                    <a:srgbClr val="000000">
                      <a:alpha val="43137"/>
                    </a:srgbClr>
                  </a:outerShdw>
                </a:effectLst>
                <a:latin typeface="Myriad Pro Light" pitchFamily="34" charset="0"/>
              </a:rPr>
              <a:t>Horizontal Reflectivity</a:t>
            </a:r>
          </a:p>
        </p:txBody>
      </p:sp>
      <p:cxnSp>
        <p:nvCxnSpPr>
          <p:cNvPr id="8" name="Straight Connector 7"/>
          <p:cNvCxnSpPr/>
          <p:nvPr/>
        </p:nvCxnSpPr>
        <p:spPr>
          <a:xfrm>
            <a:off x="5429250" y="4914900"/>
            <a:ext cx="28003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86400" y="5086350"/>
            <a:ext cx="2752725" cy="461963"/>
          </a:xfrm>
          <a:prstGeom prst="rect">
            <a:avLst/>
          </a:prstGeom>
          <a:noFill/>
        </p:spPr>
        <p:txBody>
          <a:bodyPr wrap="none">
            <a:spAutoFit/>
          </a:bodyPr>
          <a:lstStyle/>
          <a:p>
            <a:pPr>
              <a:defRPr/>
            </a:pPr>
            <a:r>
              <a:rPr lang="en-US" dirty="0">
                <a:solidFill>
                  <a:schemeClr val="bg1"/>
                </a:solidFill>
                <a:effectLst>
                  <a:outerShdw blurRad="38100" dist="38100" dir="2700000" algn="tl">
                    <a:srgbClr val="000000">
                      <a:alpha val="43137"/>
                    </a:srgbClr>
                  </a:outerShdw>
                </a:effectLst>
                <a:latin typeface="Myriad Pro Light" pitchFamily="34" charset="0"/>
              </a:rPr>
              <a:t>Vertical Reflectivity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9893" name="Rectangle 2"/>
          <p:cNvSpPr>
            <a:spLocks noGrp="1"/>
          </p:cNvSpPr>
          <p:nvPr>
            <p:ph type="title"/>
          </p:nvPr>
        </p:nvSpPr>
        <p:spPr bwMode="auto"/>
        <p:txBody>
          <a:bodyPr wrap="square" numCol="1" compatLnSpc="1">
            <a:prstTxWarp prst="textNoShape">
              <a:avLst/>
            </a:prstTxWarp>
          </a:bodyPr>
          <a:lstStyle/>
          <a:p>
            <a:pPr eaLnBrk="1" hangingPunct="1"/>
            <a:r>
              <a:rPr lang="en-US" smtClean="0">
                <a:effectLst/>
                <a:latin typeface="Myriad Pro Light"/>
              </a:rPr>
              <a:t>ZDR Physical Interpretation</a:t>
            </a:r>
          </a:p>
        </p:txBody>
      </p:sp>
      <p:graphicFrame>
        <p:nvGraphicFramePr>
          <p:cNvPr id="19" name="Content Placeholder 16"/>
          <p:cNvGraphicFramePr>
            <a:graphicFrameLocks noGrp="1"/>
          </p:cNvGraphicFramePr>
          <p:nvPr>
            <p:ph sz="half" idx="2"/>
          </p:nvPr>
        </p:nvGraphicFramePr>
        <p:xfrm>
          <a:off x="1719263" y="1295400"/>
          <a:ext cx="5664200" cy="5164138"/>
        </p:xfrm>
        <a:graphic>
          <a:graphicData uri="http://schemas.openxmlformats.org/drawingml/2006/table">
            <a:tbl>
              <a:tblPr firstRow="1" bandRow="1">
                <a:tableStyleId>{5C22544A-7EE6-4342-B048-85BDC9FD1C3A}</a:tableStyleId>
              </a:tblPr>
              <a:tblGrid>
                <a:gridCol w="1888067"/>
                <a:gridCol w="1888067"/>
                <a:gridCol w="1888067"/>
              </a:tblGrid>
              <a:tr h="795869">
                <a:tc>
                  <a:txBody>
                    <a:bodyPr/>
                    <a:lstStyle/>
                    <a:p>
                      <a:pPr algn="ctr"/>
                      <a:r>
                        <a:rPr lang="en-US" u="sng" dirty="0" smtClean="0"/>
                        <a:t>Spherical</a:t>
                      </a:r>
                      <a:r>
                        <a:rPr lang="en-US" dirty="0" smtClean="0"/>
                        <a:t> </a:t>
                      </a:r>
                    </a:p>
                    <a:p>
                      <a:pPr algn="ctr"/>
                      <a:r>
                        <a:rPr lang="en-US" sz="1400" b="0" dirty="0" smtClean="0"/>
                        <a:t>(drizzle, small hail, etc.)</a:t>
                      </a:r>
                      <a:endParaRPr lang="en-US" sz="1400" b="0" dirty="0"/>
                    </a:p>
                  </a:txBody>
                  <a:tcPr/>
                </a:tc>
                <a:tc>
                  <a:txBody>
                    <a:bodyPr/>
                    <a:lstStyle/>
                    <a:p>
                      <a:pPr algn="ctr"/>
                      <a:r>
                        <a:rPr lang="en-US" u="sng" dirty="0" smtClean="0"/>
                        <a:t>Horizontally</a:t>
                      </a:r>
                      <a:r>
                        <a:rPr lang="en-US" u="sng" baseline="0" dirty="0" smtClean="0"/>
                        <a:t> Oriented</a:t>
                      </a:r>
                      <a:endParaRPr lang="en-US" u="sng" dirty="0" smtClean="0"/>
                    </a:p>
                    <a:p>
                      <a:pPr algn="ctr"/>
                      <a:r>
                        <a:rPr lang="en-US" sz="1400" b="0" dirty="0" smtClean="0"/>
                        <a:t>(rain,</a:t>
                      </a:r>
                      <a:r>
                        <a:rPr lang="en-US" sz="1400" b="0" baseline="0" dirty="0" smtClean="0"/>
                        <a:t> melting hail, etc.)</a:t>
                      </a:r>
                      <a:endParaRPr lang="en-US" sz="1400" b="0" dirty="0"/>
                    </a:p>
                  </a:txBody>
                  <a:tcPr/>
                </a:tc>
                <a:tc>
                  <a:txBody>
                    <a:bodyPr/>
                    <a:lstStyle/>
                    <a:p>
                      <a:pPr algn="ctr"/>
                      <a:r>
                        <a:rPr lang="en-US" u="sng" dirty="0" smtClean="0"/>
                        <a:t>Vertically Oriented</a:t>
                      </a:r>
                    </a:p>
                    <a:p>
                      <a:pPr algn="ctr"/>
                      <a:r>
                        <a:rPr lang="en-US" sz="1400" b="0" u="none" dirty="0" smtClean="0"/>
                        <a:t>(i.e.</a:t>
                      </a:r>
                      <a:r>
                        <a:rPr lang="en-US" sz="1400" b="0" u="none" baseline="0" dirty="0" smtClean="0"/>
                        <a:t> vertically oriented ice crystals)</a:t>
                      </a:r>
                      <a:endParaRPr lang="en-US" sz="1400" b="0" u="none" dirty="0"/>
                    </a:p>
                  </a:txBody>
                  <a:tcPr/>
                </a:tc>
              </a:tr>
              <a:tr h="1668441">
                <a:tc>
                  <a:txBody>
                    <a:bodyPr/>
                    <a:lstStyle/>
                    <a:p>
                      <a:endParaRPr lang="en-US" dirty="0"/>
                    </a:p>
                  </a:txBody>
                  <a:tcPr/>
                </a:tc>
                <a:tc>
                  <a:txBody>
                    <a:bodyPr/>
                    <a:lstStyle/>
                    <a:p>
                      <a:endParaRPr lang="en-US" dirty="0"/>
                    </a:p>
                  </a:txBody>
                  <a:tcPr/>
                </a:tc>
                <a:tc>
                  <a:txBody>
                    <a:bodyPr/>
                    <a:lstStyle/>
                    <a:p>
                      <a:endParaRPr lang="en-US" dirty="0"/>
                    </a:p>
                  </a:txBody>
                  <a:tcPr/>
                </a:tc>
              </a:tr>
              <a:tr h="846589">
                <a:tc>
                  <a:txBody>
                    <a:bodyPr/>
                    <a:lstStyle/>
                    <a:p>
                      <a:endParaRPr lang="en-US" dirty="0"/>
                    </a:p>
                  </a:txBody>
                  <a:tcPr/>
                </a:tc>
                <a:tc>
                  <a:txBody>
                    <a:bodyPr/>
                    <a:lstStyle/>
                    <a:p>
                      <a:endParaRPr lang="en-US" dirty="0"/>
                    </a:p>
                  </a:txBody>
                  <a:tcPr/>
                </a:tc>
                <a:tc>
                  <a:txBody>
                    <a:bodyPr/>
                    <a:lstStyle/>
                    <a:p>
                      <a:endParaRPr lang="en-US"/>
                    </a:p>
                  </a:txBody>
                  <a:tcPr/>
                </a:tc>
              </a:tr>
              <a:tr h="1158562">
                <a:tc>
                  <a:txBody>
                    <a:bodyPr/>
                    <a:lstStyle/>
                    <a:p>
                      <a:endParaRPr lang="en-US" sz="1600" baseline="-25000" dirty="0"/>
                    </a:p>
                  </a:txBody>
                  <a:tcPr/>
                </a:tc>
                <a:tc>
                  <a:txBody>
                    <a:bodyPr/>
                    <a:lstStyle/>
                    <a:p>
                      <a:endParaRPr lang="en-US" dirty="0"/>
                    </a:p>
                  </a:txBody>
                  <a:tcPr/>
                </a:tc>
                <a:tc>
                  <a:txBody>
                    <a:bodyPr/>
                    <a:lstStyle/>
                    <a:p>
                      <a:endParaRPr lang="en-US" dirty="0"/>
                    </a:p>
                  </a:txBody>
                  <a:tcPr/>
                </a:tc>
              </a:tr>
              <a:tr h="424275">
                <a:tc>
                  <a:txBody>
                    <a:bodyPr/>
                    <a:lstStyle/>
                    <a:p>
                      <a:pPr algn="ctr"/>
                      <a:r>
                        <a:rPr lang="en-US" b="1" dirty="0" smtClean="0"/>
                        <a:t>ZDR  </a:t>
                      </a:r>
                      <a:r>
                        <a:rPr lang="en-US" b="1" baseline="-10000" dirty="0" smtClean="0"/>
                        <a:t>~</a:t>
                      </a:r>
                      <a:r>
                        <a:rPr lang="en-US" b="1" baseline="0" dirty="0" smtClean="0"/>
                        <a:t>  0 dB</a:t>
                      </a:r>
                      <a:endParaRPr lang="en-US" b="1" dirty="0"/>
                    </a:p>
                  </a:txBody>
                  <a:tcPr/>
                </a:tc>
                <a:tc>
                  <a:txBody>
                    <a:bodyPr/>
                    <a:lstStyle/>
                    <a:p>
                      <a:pPr algn="ctr"/>
                      <a:r>
                        <a:rPr lang="en-US" b="1" dirty="0" smtClean="0"/>
                        <a:t>ZDR  &gt;</a:t>
                      </a:r>
                      <a:r>
                        <a:rPr lang="en-US" b="1" baseline="0" dirty="0" smtClean="0"/>
                        <a:t>  0 dB</a:t>
                      </a:r>
                      <a:endParaRPr lang="en-US" b="1" dirty="0"/>
                    </a:p>
                  </a:txBody>
                  <a:tcPr/>
                </a:tc>
                <a:tc>
                  <a:txBody>
                    <a:bodyPr/>
                    <a:lstStyle/>
                    <a:p>
                      <a:pPr algn="ctr"/>
                      <a:r>
                        <a:rPr lang="en-US" b="1" dirty="0" smtClean="0"/>
                        <a:t>ZDR  &lt;</a:t>
                      </a:r>
                      <a:r>
                        <a:rPr lang="en-US" b="1" baseline="0" dirty="0" smtClean="0"/>
                        <a:t>  0 dB</a:t>
                      </a:r>
                      <a:endParaRPr lang="en-US" b="1" dirty="0"/>
                    </a:p>
                  </a:txBody>
                  <a:tcPr/>
                </a:tc>
              </a:tr>
            </a:tbl>
          </a:graphicData>
        </a:graphic>
      </p:graphicFrame>
      <p:sp>
        <p:nvSpPr>
          <p:cNvPr id="20" name="Rectangle 19"/>
          <p:cNvSpPr/>
          <p:nvPr/>
        </p:nvSpPr>
        <p:spPr>
          <a:xfrm>
            <a:off x="1735138" y="1295400"/>
            <a:ext cx="1879600" cy="2751138"/>
          </a:xfrm>
          <a:prstGeom prst="rect">
            <a:avLst/>
          </a:prstGeom>
          <a:noFill/>
          <a:ln w="63500">
            <a:solidFill>
              <a:srgbClr val="F9F9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a:xfrm>
            <a:off x="1735138" y="4056063"/>
            <a:ext cx="1879600" cy="803275"/>
          </a:xfrm>
          <a:prstGeom prst="rect">
            <a:avLst/>
          </a:prstGeom>
          <a:noFill/>
          <a:ln w="63500">
            <a:solidFill>
              <a:srgbClr val="F9F9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1735138" y="4868863"/>
            <a:ext cx="1879600" cy="1176337"/>
          </a:xfrm>
          <a:prstGeom prst="rect">
            <a:avLst/>
          </a:prstGeom>
          <a:noFill/>
          <a:ln w="63500">
            <a:solidFill>
              <a:srgbClr val="F9F9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1735138" y="6045200"/>
            <a:ext cx="1879600" cy="431800"/>
          </a:xfrm>
          <a:prstGeom prst="rect">
            <a:avLst/>
          </a:prstGeom>
          <a:noFill/>
          <a:ln w="63500">
            <a:solidFill>
              <a:srgbClr val="F9F9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3624263" y="1295400"/>
            <a:ext cx="1879600" cy="5181600"/>
          </a:xfrm>
          <a:prstGeom prst="rect">
            <a:avLst/>
          </a:prstGeom>
          <a:noFill/>
          <a:ln w="63500">
            <a:solidFill>
              <a:srgbClr val="F9F9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5519738" y="1295400"/>
            <a:ext cx="1879600" cy="5181600"/>
          </a:xfrm>
          <a:prstGeom prst="rect">
            <a:avLst/>
          </a:prstGeom>
          <a:noFill/>
          <a:ln w="63500">
            <a:solidFill>
              <a:srgbClr val="F9F9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2278063" y="2709863"/>
            <a:ext cx="762000" cy="7366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a:xfrm>
            <a:off x="4114800" y="2776538"/>
            <a:ext cx="1277938" cy="6778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6357938" y="2760663"/>
            <a:ext cx="220662" cy="1168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0" name="Straight Connector 29"/>
          <p:cNvCxnSpPr>
            <a:stCxn id="26" idx="2"/>
            <a:endCxn id="26" idx="6"/>
          </p:cNvCxnSpPr>
          <p:nvPr/>
        </p:nvCxnSpPr>
        <p:spPr>
          <a:xfrm rot="10800000" flipH="1">
            <a:off x="2278063" y="3078163"/>
            <a:ext cx="76200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6" idx="4"/>
            <a:endCxn id="26" idx="0"/>
          </p:cNvCxnSpPr>
          <p:nvPr/>
        </p:nvCxnSpPr>
        <p:spPr>
          <a:xfrm rot="5400000" flipH="1">
            <a:off x="2290763" y="3078163"/>
            <a:ext cx="73660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1189931" name="TextBox 35"/>
          <p:cNvSpPr txBox="1">
            <a:spLocks noChangeArrowheads="1"/>
          </p:cNvSpPr>
          <p:nvPr/>
        </p:nvSpPr>
        <p:spPr bwMode="auto">
          <a:xfrm>
            <a:off x="2497138" y="2405063"/>
            <a:ext cx="365125" cy="307975"/>
          </a:xfrm>
          <a:prstGeom prst="rect">
            <a:avLst/>
          </a:prstGeom>
          <a:noFill/>
          <a:ln w="9525">
            <a:noFill/>
            <a:miter lim="800000"/>
            <a:headEnd/>
            <a:tailEnd/>
          </a:ln>
        </p:spPr>
        <p:txBody>
          <a:bodyPr wrap="none">
            <a:spAutoFit/>
          </a:bodyPr>
          <a:lstStyle/>
          <a:p>
            <a:r>
              <a:rPr lang="en-US" sz="1400">
                <a:solidFill>
                  <a:schemeClr val="tx1"/>
                </a:solidFill>
                <a:latin typeface="Times New Roman" pitchFamily="18" charset="0"/>
              </a:rPr>
              <a:t>P</a:t>
            </a:r>
            <a:r>
              <a:rPr lang="en-US" sz="1400" baseline="-25000">
                <a:solidFill>
                  <a:schemeClr val="tx1"/>
                </a:solidFill>
                <a:latin typeface="Times New Roman" pitchFamily="18" charset="0"/>
              </a:rPr>
              <a:t>v</a:t>
            </a:r>
          </a:p>
        </p:txBody>
      </p:sp>
      <p:sp>
        <p:nvSpPr>
          <p:cNvPr id="1189932" name="TextBox 36"/>
          <p:cNvSpPr txBox="1">
            <a:spLocks noChangeArrowheads="1"/>
          </p:cNvSpPr>
          <p:nvPr/>
        </p:nvSpPr>
        <p:spPr bwMode="auto">
          <a:xfrm>
            <a:off x="1930400" y="2913063"/>
            <a:ext cx="371475" cy="307975"/>
          </a:xfrm>
          <a:prstGeom prst="rect">
            <a:avLst/>
          </a:prstGeom>
          <a:noFill/>
          <a:ln w="9525">
            <a:noFill/>
            <a:miter lim="800000"/>
            <a:headEnd/>
            <a:tailEnd/>
          </a:ln>
        </p:spPr>
        <p:txBody>
          <a:bodyPr wrap="none">
            <a:spAutoFit/>
          </a:bodyPr>
          <a:lstStyle/>
          <a:p>
            <a:r>
              <a:rPr lang="en-US" sz="1400">
                <a:solidFill>
                  <a:schemeClr val="tx1"/>
                </a:solidFill>
                <a:latin typeface="Times New Roman" pitchFamily="18" charset="0"/>
              </a:rPr>
              <a:t>P</a:t>
            </a:r>
            <a:r>
              <a:rPr lang="en-US" sz="1400" baseline="-25000">
                <a:solidFill>
                  <a:schemeClr val="tx1"/>
                </a:solidFill>
                <a:latin typeface="Times New Roman" pitchFamily="18" charset="0"/>
              </a:rPr>
              <a:t>h</a:t>
            </a:r>
          </a:p>
        </p:txBody>
      </p:sp>
      <p:cxnSp>
        <p:nvCxnSpPr>
          <p:cNvPr id="38" name="Straight Connector 37"/>
          <p:cNvCxnSpPr>
            <a:stCxn id="27" idx="4"/>
            <a:endCxn id="27" idx="0"/>
          </p:cNvCxnSpPr>
          <p:nvPr/>
        </p:nvCxnSpPr>
        <p:spPr>
          <a:xfrm rot="5400000" flipH="1">
            <a:off x="4415632" y="3115469"/>
            <a:ext cx="677862"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27" idx="2"/>
            <a:endCxn id="27" idx="6"/>
          </p:cNvCxnSpPr>
          <p:nvPr/>
        </p:nvCxnSpPr>
        <p:spPr>
          <a:xfrm rot="10800000" flipH="1">
            <a:off x="4114800" y="3116263"/>
            <a:ext cx="1277938"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1189935" name="TextBox 43"/>
          <p:cNvSpPr txBox="1">
            <a:spLocks noChangeArrowheads="1"/>
          </p:cNvSpPr>
          <p:nvPr/>
        </p:nvSpPr>
        <p:spPr bwMode="auto">
          <a:xfrm>
            <a:off x="4572000" y="2471738"/>
            <a:ext cx="363538" cy="307975"/>
          </a:xfrm>
          <a:prstGeom prst="rect">
            <a:avLst/>
          </a:prstGeom>
          <a:noFill/>
          <a:ln w="9525">
            <a:noFill/>
            <a:miter lim="800000"/>
            <a:headEnd/>
            <a:tailEnd/>
          </a:ln>
        </p:spPr>
        <p:txBody>
          <a:bodyPr wrap="none">
            <a:spAutoFit/>
          </a:bodyPr>
          <a:lstStyle/>
          <a:p>
            <a:r>
              <a:rPr lang="en-US" sz="1400">
                <a:solidFill>
                  <a:schemeClr val="tx1"/>
                </a:solidFill>
                <a:latin typeface="Times New Roman" pitchFamily="18" charset="0"/>
              </a:rPr>
              <a:t>P</a:t>
            </a:r>
            <a:r>
              <a:rPr lang="en-US" sz="1400" baseline="-25000">
                <a:solidFill>
                  <a:schemeClr val="tx1"/>
                </a:solidFill>
                <a:latin typeface="Times New Roman" pitchFamily="18" charset="0"/>
              </a:rPr>
              <a:t>v</a:t>
            </a:r>
          </a:p>
        </p:txBody>
      </p:sp>
      <p:sp>
        <p:nvSpPr>
          <p:cNvPr id="1189936" name="TextBox 44"/>
          <p:cNvSpPr txBox="1">
            <a:spLocks noChangeArrowheads="1"/>
          </p:cNvSpPr>
          <p:nvPr/>
        </p:nvSpPr>
        <p:spPr bwMode="auto">
          <a:xfrm>
            <a:off x="3759200" y="2938463"/>
            <a:ext cx="371475" cy="307975"/>
          </a:xfrm>
          <a:prstGeom prst="rect">
            <a:avLst/>
          </a:prstGeom>
          <a:noFill/>
          <a:ln w="9525">
            <a:noFill/>
            <a:miter lim="800000"/>
            <a:headEnd/>
            <a:tailEnd/>
          </a:ln>
        </p:spPr>
        <p:txBody>
          <a:bodyPr wrap="none">
            <a:spAutoFit/>
          </a:bodyPr>
          <a:lstStyle/>
          <a:p>
            <a:r>
              <a:rPr lang="en-US" sz="1400">
                <a:solidFill>
                  <a:schemeClr val="tx1"/>
                </a:solidFill>
                <a:latin typeface="Times New Roman" pitchFamily="18" charset="0"/>
              </a:rPr>
              <a:t>P</a:t>
            </a:r>
            <a:r>
              <a:rPr lang="en-US" sz="1400" baseline="-25000">
                <a:solidFill>
                  <a:schemeClr val="tx1"/>
                </a:solidFill>
                <a:latin typeface="Times New Roman" pitchFamily="18" charset="0"/>
              </a:rPr>
              <a:t>h</a:t>
            </a:r>
          </a:p>
        </p:txBody>
      </p:sp>
      <p:cxnSp>
        <p:nvCxnSpPr>
          <p:cNvPr id="46" name="Straight Connector 45"/>
          <p:cNvCxnSpPr>
            <a:stCxn id="28" idx="4"/>
            <a:endCxn id="28" idx="0"/>
          </p:cNvCxnSpPr>
          <p:nvPr/>
        </p:nvCxnSpPr>
        <p:spPr>
          <a:xfrm rot="5400000" flipH="1">
            <a:off x="5884863" y="3344863"/>
            <a:ext cx="116840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28" idx="2"/>
            <a:endCxn id="28" idx="6"/>
          </p:cNvCxnSpPr>
          <p:nvPr/>
        </p:nvCxnSpPr>
        <p:spPr>
          <a:xfrm rot="10800000" flipH="1">
            <a:off x="6357938" y="3344863"/>
            <a:ext cx="220662"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1189939" name="TextBox 51"/>
          <p:cNvSpPr txBox="1">
            <a:spLocks noChangeArrowheads="1"/>
          </p:cNvSpPr>
          <p:nvPr/>
        </p:nvSpPr>
        <p:spPr bwMode="auto">
          <a:xfrm>
            <a:off x="6291263" y="2413000"/>
            <a:ext cx="363537" cy="307975"/>
          </a:xfrm>
          <a:prstGeom prst="rect">
            <a:avLst/>
          </a:prstGeom>
          <a:noFill/>
          <a:ln w="9525">
            <a:noFill/>
            <a:miter lim="800000"/>
            <a:headEnd/>
            <a:tailEnd/>
          </a:ln>
        </p:spPr>
        <p:txBody>
          <a:bodyPr wrap="none">
            <a:spAutoFit/>
          </a:bodyPr>
          <a:lstStyle/>
          <a:p>
            <a:r>
              <a:rPr lang="en-US" sz="1400">
                <a:solidFill>
                  <a:schemeClr val="tx1"/>
                </a:solidFill>
                <a:latin typeface="Times New Roman" pitchFamily="18" charset="0"/>
              </a:rPr>
              <a:t>P</a:t>
            </a:r>
            <a:r>
              <a:rPr lang="en-US" sz="1400" baseline="-25000">
                <a:solidFill>
                  <a:schemeClr val="tx1"/>
                </a:solidFill>
                <a:latin typeface="Times New Roman" pitchFamily="18" charset="0"/>
              </a:rPr>
              <a:t>v</a:t>
            </a:r>
          </a:p>
        </p:txBody>
      </p:sp>
      <p:sp>
        <p:nvSpPr>
          <p:cNvPr id="1189940" name="TextBox 52"/>
          <p:cNvSpPr txBox="1">
            <a:spLocks noChangeArrowheads="1"/>
          </p:cNvSpPr>
          <p:nvPr/>
        </p:nvSpPr>
        <p:spPr bwMode="auto">
          <a:xfrm>
            <a:off x="5935663" y="3192463"/>
            <a:ext cx="371475" cy="307975"/>
          </a:xfrm>
          <a:prstGeom prst="rect">
            <a:avLst/>
          </a:prstGeom>
          <a:noFill/>
          <a:ln w="9525">
            <a:noFill/>
            <a:miter lim="800000"/>
            <a:headEnd/>
            <a:tailEnd/>
          </a:ln>
        </p:spPr>
        <p:txBody>
          <a:bodyPr wrap="none">
            <a:spAutoFit/>
          </a:bodyPr>
          <a:lstStyle/>
          <a:p>
            <a:r>
              <a:rPr lang="en-US" sz="1400">
                <a:solidFill>
                  <a:schemeClr val="tx1"/>
                </a:solidFill>
                <a:latin typeface="Times New Roman" pitchFamily="18" charset="0"/>
              </a:rPr>
              <a:t>P</a:t>
            </a:r>
            <a:r>
              <a:rPr lang="en-US" sz="1400" baseline="-25000">
                <a:solidFill>
                  <a:schemeClr val="tx1"/>
                </a:solidFill>
                <a:latin typeface="Times New Roman" pitchFamily="18" charset="0"/>
              </a:rPr>
              <a:t>h</a:t>
            </a:r>
          </a:p>
        </p:txBody>
      </p:sp>
      <p:sp>
        <p:nvSpPr>
          <p:cNvPr id="1189941" name="TextBox 53"/>
          <p:cNvSpPr txBox="1">
            <a:spLocks noChangeArrowheads="1"/>
          </p:cNvSpPr>
          <p:nvPr/>
        </p:nvSpPr>
        <p:spPr bwMode="auto">
          <a:xfrm>
            <a:off x="2141538" y="4267200"/>
            <a:ext cx="1239837" cy="461963"/>
          </a:xfrm>
          <a:prstGeom prst="rect">
            <a:avLst/>
          </a:prstGeom>
          <a:noFill/>
          <a:ln w="9525">
            <a:noFill/>
            <a:miter lim="800000"/>
            <a:headEnd/>
            <a:tailEnd/>
          </a:ln>
        </p:spPr>
        <p:txBody>
          <a:bodyPr wrap="none">
            <a:spAutoFit/>
          </a:bodyPr>
          <a:lstStyle/>
          <a:p>
            <a:r>
              <a:rPr lang="en-US">
                <a:solidFill>
                  <a:schemeClr val="tx1"/>
                </a:solidFill>
                <a:latin typeface="Times New Roman" pitchFamily="18" charset="0"/>
              </a:rPr>
              <a:t>Z</a:t>
            </a:r>
            <a:r>
              <a:rPr lang="en-US" baseline="-25000">
                <a:solidFill>
                  <a:schemeClr val="tx1"/>
                </a:solidFill>
                <a:latin typeface="Times New Roman" pitchFamily="18" charset="0"/>
              </a:rPr>
              <a:t>h</a:t>
            </a:r>
            <a:r>
              <a:rPr lang="en-US">
                <a:solidFill>
                  <a:schemeClr val="tx1"/>
                </a:solidFill>
                <a:latin typeface="Times New Roman" pitchFamily="18" charset="0"/>
              </a:rPr>
              <a:t>  ~  Z</a:t>
            </a:r>
            <a:r>
              <a:rPr lang="en-US" baseline="-25000">
                <a:solidFill>
                  <a:schemeClr val="tx1"/>
                </a:solidFill>
                <a:latin typeface="Times New Roman" pitchFamily="18" charset="0"/>
              </a:rPr>
              <a:t>v</a:t>
            </a:r>
          </a:p>
        </p:txBody>
      </p:sp>
      <p:sp>
        <p:nvSpPr>
          <p:cNvPr id="1189942" name="TextBox 54"/>
          <p:cNvSpPr txBox="1">
            <a:spLocks noChangeArrowheads="1"/>
          </p:cNvSpPr>
          <p:nvPr/>
        </p:nvSpPr>
        <p:spPr bwMode="auto">
          <a:xfrm>
            <a:off x="4056063" y="4284663"/>
            <a:ext cx="1244600" cy="460375"/>
          </a:xfrm>
          <a:prstGeom prst="rect">
            <a:avLst/>
          </a:prstGeom>
          <a:noFill/>
          <a:ln w="9525">
            <a:noFill/>
            <a:miter lim="800000"/>
            <a:headEnd/>
            <a:tailEnd/>
          </a:ln>
        </p:spPr>
        <p:txBody>
          <a:bodyPr wrap="none">
            <a:spAutoFit/>
          </a:bodyPr>
          <a:lstStyle/>
          <a:p>
            <a:r>
              <a:rPr lang="en-US">
                <a:solidFill>
                  <a:schemeClr val="tx1"/>
                </a:solidFill>
                <a:latin typeface="Times New Roman" pitchFamily="18" charset="0"/>
              </a:rPr>
              <a:t>Z</a:t>
            </a:r>
            <a:r>
              <a:rPr lang="en-US" baseline="-25000">
                <a:solidFill>
                  <a:schemeClr val="tx1"/>
                </a:solidFill>
                <a:latin typeface="Times New Roman" pitchFamily="18" charset="0"/>
              </a:rPr>
              <a:t>h</a:t>
            </a:r>
            <a:r>
              <a:rPr lang="en-US">
                <a:solidFill>
                  <a:schemeClr val="tx1"/>
                </a:solidFill>
                <a:latin typeface="Times New Roman" pitchFamily="18" charset="0"/>
              </a:rPr>
              <a:t>  &gt;  Z</a:t>
            </a:r>
            <a:r>
              <a:rPr lang="en-US" baseline="-25000">
                <a:solidFill>
                  <a:schemeClr val="tx1"/>
                </a:solidFill>
                <a:latin typeface="Times New Roman" pitchFamily="18" charset="0"/>
              </a:rPr>
              <a:t>v</a:t>
            </a:r>
          </a:p>
        </p:txBody>
      </p:sp>
      <p:sp>
        <p:nvSpPr>
          <p:cNvPr id="1189943" name="TextBox 55"/>
          <p:cNvSpPr txBox="1">
            <a:spLocks noChangeArrowheads="1"/>
          </p:cNvSpPr>
          <p:nvPr/>
        </p:nvSpPr>
        <p:spPr bwMode="auto">
          <a:xfrm>
            <a:off x="5918200" y="4284663"/>
            <a:ext cx="1246188" cy="460375"/>
          </a:xfrm>
          <a:prstGeom prst="rect">
            <a:avLst/>
          </a:prstGeom>
          <a:noFill/>
          <a:ln w="9525">
            <a:noFill/>
            <a:miter lim="800000"/>
            <a:headEnd/>
            <a:tailEnd/>
          </a:ln>
        </p:spPr>
        <p:txBody>
          <a:bodyPr wrap="none">
            <a:spAutoFit/>
          </a:bodyPr>
          <a:lstStyle/>
          <a:p>
            <a:r>
              <a:rPr lang="en-US">
                <a:solidFill>
                  <a:schemeClr val="tx1"/>
                </a:solidFill>
                <a:latin typeface="Times New Roman" pitchFamily="18" charset="0"/>
              </a:rPr>
              <a:t>Z</a:t>
            </a:r>
            <a:r>
              <a:rPr lang="en-US" baseline="-25000">
                <a:solidFill>
                  <a:schemeClr val="tx1"/>
                </a:solidFill>
                <a:latin typeface="Times New Roman" pitchFamily="18" charset="0"/>
              </a:rPr>
              <a:t>h</a:t>
            </a:r>
            <a:r>
              <a:rPr lang="en-US">
                <a:solidFill>
                  <a:schemeClr val="tx1"/>
                </a:solidFill>
                <a:latin typeface="Times New Roman" pitchFamily="18" charset="0"/>
              </a:rPr>
              <a:t>  &lt;  Z</a:t>
            </a:r>
            <a:r>
              <a:rPr lang="en-US" baseline="-25000">
                <a:solidFill>
                  <a:schemeClr val="tx1"/>
                </a:solidFill>
                <a:latin typeface="Times New Roman" pitchFamily="18" charset="0"/>
              </a:rPr>
              <a:t>v</a:t>
            </a:r>
          </a:p>
        </p:txBody>
      </p:sp>
      <p:graphicFrame>
        <p:nvGraphicFramePr>
          <p:cNvPr id="1189890" name="Object 2"/>
          <p:cNvGraphicFramePr>
            <a:graphicFrameLocks noChangeAspect="1"/>
          </p:cNvGraphicFramePr>
          <p:nvPr/>
        </p:nvGraphicFramePr>
        <p:xfrm>
          <a:off x="1798638" y="5059363"/>
          <a:ext cx="1760537" cy="806450"/>
        </p:xfrm>
        <a:graphic>
          <a:graphicData uri="http://schemas.openxmlformats.org/presentationml/2006/ole">
            <p:oleObj spid="_x0000_s1189890" name="Equation" r:id="rId4" imgW="1054080" imgH="482400" progId="Equation.3">
              <p:embed/>
            </p:oleObj>
          </a:graphicData>
        </a:graphic>
      </p:graphicFrame>
      <p:graphicFrame>
        <p:nvGraphicFramePr>
          <p:cNvPr id="1189891" name="Object 3"/>
          <p:cNvGraphicFramePr>
            <a:graphicFrameLocks noChangeAspect="1"/>
          </p:cNvGraphicFramePr>
          <p:nvPr/>
        </p:nvGraphicFramePr>
        <p:xfrm>
          <a:off x="3684588" y="5067300"/>
          <a:ext cx="1762125" cy="806450"/>
        </p:xfrm>
        <a:graphic>
          <a:graphicData uri="http://schemas.openxmlformats.org/presentationml/2006/ole">
            <p:oleObj spid="_x0000_s1189891" name="Equation" r:id="rId5" imgW="1054080" imgH="482400" progId="Equation.3">
              <p:embed/>
            </p:oleObj>
          </a:graphicData>
        </a:graphic>
      </p:graphicFrame>
      <p:graphicFrame>
        <p:nvGraphicFramePr>
          <p:cNvPr id="1189892" name="Object 4"/>
          <p:cNvGraphicFramePr>
            <a:graphicFrameLocks noChangeAspect="1"/>
          </p:cNvGraphicFramePr>
          <p:nvPr/>
        </p:nvGraphicFramePr>
        <p:xfrm>
          <a:off x="5581650" y="5067300"/>
          <a:ext cx="1741488" cy="806450"/>
        </p:xfrm>
        <a:graphic>
          <a:graphicData uri="http://schemas.openxmlformats.org/presentationml/2006/ole">
            <p:oleObj spid="_x0000_s1189892" name="Equation" r:id="rId6" imgW="1041120" imgH="4824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0"/>
                                        </p:tgtEl>
                                        <p:attrNameLst>
                                          <p:attrName>style.visibility</p:attrName>
                                        </p:attrNameLst>
                                      </p:cBhvr>
                                      <p:to>
                                        <p:strVal val="hidden"/>
                                      </p:to>
                                    </p:set>
                                  </p:childTnLst>
                                </p:cTn>
                              </p:par>
                              <p:par>
                                <p:cTn id="12" presetID="5" presetClass="entr" presetSubtype="1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checkerboard(across)">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5"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heckerboard(across)">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5"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checkerboard(across)">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5" presetClass="entr" presetSubtype="1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heckerboard(across)">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4"/>
                                        </p:tgtEl>
                                        <p:attrNameLst>
                                          <p:attrName>style.visibility</p:attrName>
                                        </p:attrNameLst>
                                      </p:cBhvr>
                                      <p:to>
                                        <p:strVal val="hidden"/>
                                      </p:to>
                                    </p:set>
                                  </p:childTnLst>
                                </p:cTn>
                              </p:par>
                              <p:par>
                                <p:cTn id="40" presetID="5"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checkerboard(across)">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0" y="195263"/>
            <a:ext cx="8686800" cy="752475"/>
          </a:xfrm>
        </p:spPr>
        <p:txBody>
          <a:bodyPr/>
          <a:lstStyle/>
          <a:p>
            <a:pPr eaLnBrk="1" fontAlgn="auto" hangingPunct="1">
              <a:spcAft>
                <a:spcPts val="0"/>
              </a:spcAft>
              <a:defRPr/>
            </a:pPr>
            <a:r>
              <a:rPr lang="en-US" sz="4000"/>
              <a:t>Why Would You Examine ZDR?</a:t>
            </a:r>
          </a:p>
        </p:txBody>
      </p:sp>
      <p:sp>
        <p:nvSpPr>
          <p:cNvPr id="48131" name="Rectangle 3"/>
          <p:cNvSpPr>
            <a:spLocks noGrp="1" noChangeArrowheads="1"/>
          </p:cNvSpPr>
          <p:nvPr>
            <p:ph idx="4294967295"/>
          </p:nvPr>
        </p:nvSpPr>
        <p:spPr>
          <a:xfrm>
            <a:off x="342900" y="1314450"/>
            <a:ext cx="8713788" cy="609600"/>
          </a:xfrm>
        </p:spPr>
        <p:txBody>
          <a:bodyPr wrap="square" numCol="1" anchor="t" anchorCtr="0" compatLnSpc="1">
            <a:prstTxWarp prst="textNoShape">
              <a:avLst/>
            </a:prstTxWarp>
          </a:bodyPr>
          <a:lstStyle/>
          <a:p>
            <a:pPr eaLnBrk="1" hangingPunct="1">
              <a:defRPr/>
            </a:pPr>
            <a:r>
              <a:rPr lang="en-US" sz="2800" smtClean="0">
                <a:effectLst>
                  <a:outerShdw blurRad="38100" dist="38100" dir="2700000" algn="tl">
                    <a:srgbClr val="C0C0C0"/>
                  </a:outerShdw>
                </a:effectLst>
                <a:latin typeface="Myriad Pro Light"/>
              </a:rPr>
              <a:t>Larger ZDR: large liquid drops dominate </a:t>
            </a:r>
          </a:p>
        </p:txBody>
      </p:sp>
      <p:sp>
        <p:nvSpPr>
          <p:cNvPr id="48132" name="Rectangle 4"/>
          <p:cNvSpPr>
            <a:spLocks noChangeArrowheads="1"/>
          </p:cNvSpPr>
          <p:nvPr/>
        </p:nvSpPr>
        <p:spPr bwMode="auto">
          <a:xfrm>
            <a:off x="228600" y="2989263"/>
            <a:ext cx="8713788" cy="519112"/>
          </a:xfrm>
          <a:prstGeom prst="rect">
            <a:avLst/>
          </a:prstGeom>
          <a:noFill/>
          <a:ln w="9525">
            <a:noFill/>
            <a:miter lim="800000"/>
            <a:headEnd/>
            <a:tailEnd/>
          </a:ln>
          <a:effectLst/>
        </p:spPr>
        <p:txBody>
          <a:bodyPr>
            <a:spAutoFit/>
          </a:bodyPr>
          <a:lstStyle/>
          <a:p>
            <a:pPr marL="342900" indent="-342900">
              <a:spcBef>
                <a:spcPct val="20000"/>
              </a:spcBef>
              <a:buClr>
                <a:srgbClr val="FFAF5F"/>
              </a:buClr>
              <a:buFontTx/>
              <a:buChar char="•"/>
              <a:defRPr/>
            </a:pPr>
            <a:r>
              <a:rPr lang="en-US" sz="2800">
                <a:solidFill>
                  <a:schemeClr val="bg1"/>
                </a:solidFill>
                <a:effectLst>
                  <a:outerShdw blurRad="38100" dist="38100" dir="2700000" algn="tl">
                    <a:srgbClr val="C0C0C0"/>
                  </a:outerShdw>
                </a:effectLst>
                <a:latin typeface="Myriad Pro Light"/>
              </a:rPr>
              <a:t>Smaller ZDR: small drops or hail dominate</a:t>
            </a:r>
          </a:p>
        </p:txBody>
      </p:sp>
      <p:pic>
        <p:nvPicPr>
          <p:cNvPr id="1467396" name="Picture 5" descr="raindrops_size_shape"/>
          <p:cNvPicPr>
            <a:picLocks noChangeAspect="1" noChangeArrowheads="1"/>
          </p:cNvPicPr>
          <p:nvPr/>
        </p:nvPicPr>
        <p:blipFill>
          <a:blip r:embed="rId4"/>
          <a:srcRect/>
          <a:stretch>
            <a:fillRect/>
          </a:stretch>
        </p:blipFill>
        <p:spPr bwMode="auto">
          <a:xfrm>
            <a:off x="381000" y="1879600"/>
            <a:ext cx="8240713" cy="777875"/>
          </a:xfrm>
          <a:prstGeom prst="rect">
            <a:avLst/>
          </a:prstGeom>
          <a:noFill/>
          <a:ln w="9525">
            <a:noFill/>
            <a:miter lim="800000"/>
            <a:headEnd/>
            <a:tailEnd/>
          </a:ln>
        </p:spPr>
      </p:pic>
      <p:grpSp>
        <p:nvGrpSpPr>
          <p:cNvPr id="8" name="Group 7"/>
          <p:cNvGrpSpPr>
            <a:grpSpLocks/>
          </p:cNvGrpSpPr>
          <p:nvPr/>
        </p:nvGrpSpPr>
        <p:grpSpPr bwMode="auto">
          <a:xfrm>
            <a:off x="2057400" y="3581400"/>
            <a:ext cx="5981700" cy="2990850"/>
            <a:chOff x="2057400" y="3581400"/>
            <a:chExt cx="5981700" cy="2990850"/>
          </a:xfrm>
        </p:grpSpPr>
        <p:pic>
          <p:nvPicPr>
            <p:cNvPr id="1467399" name="Picture 6" descr="Zdr-Hail"/>
            <p:cNvPicPr>
              <a:picLocks noChangeAspect="1" noChangeArrowheads="1"/>
            </p:cNvPicPr>
            <p:nvPr/>
          </p:nvPicPr>
          <p:blipFill>
            <a:blip r:embed="rId5"/>
            <a:srcRect/>
            <a:stretch>
              <a:fillRect/>
            </a:stretch>
          </p:blipFill>
          <p:spPr bwMode="auto">
            <a:xfrm>
              <a:off x="2057400" y="3581400"/>
              <a:ext cx="5981700" cy="2990850"/>
            </a:xfrm>
            <a:prstGeom prst="rect">
              <a:avLst/>
            </a:prstGeom>
            <a:noFill/>
            <a:ln w="9525">
              <a:noFill/>
              <a:miter lim="800000"/>
              <a:headEnd/>
              <a:tailEnd/>
            </a:ln>
          </p:spPr>
        </p:pic>
        <p:sp>
          <p:nvSpPr>
            <p:cNvPr id="7" name="Rectangle 6"/>
            <p:cNvSpPr/>
            <p:nvPr/>
          </p:nvSpPr>
          <p:spPr>
            <a:xfrm>
              <a:off x="2111375" y="4587875"/>
              <a:ext cx="2857500" cy="2286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467398" name="Oval 9"/>
          <p:cNvSpPr>
            <a:spLocks noChangeArrowheads="1"/>
          </p:cNvSpPr>
          <p:nvPr/>
        </p:nvSpPr>
        <p:spPr bwMode="auto">
          <a:xfrm>
            <a:off x="250825" y="1816100"/>
            <a:ext cx="5588000" cy="576263"/>
          </a:xfrm>
          <a:prstGeom prst="ellipse">
            <a:avLst/>
          </a:prstGeom>
          <a:noFill/>
          <a:ln w="25400">
            <a:solidFill>
              <a:srgbClr val="FF0000"/>
            </a:solidFill>
            <a:round/>
            <a:headEnd/>
            <a:tailEnd/>
          </a:ln>
        </p:spPr>
        <p:txBody>
          <a:bodyPr wrap="none" anchor="ct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dissolve">
                                      <p:cBhvr>
                                        <p:cTn id="7" dur="1000"/>
                                        <p:tgtEl>
                                          <p:spTgt spid="481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0" y="152400"/>
            <a:ext cx="9144000" cy="838200"/>
          </a:xfrm>
        </p:spPr>
        <p:txBody>
          <a:bodyPr/>
          <a:lstStyle/>
          <a:p>
            <a:pPr eaLnBrk="1" fontAlgn="auto" hangingPunct="1">
              <a:spcAft>
                <a:spcPts val="0"/>
              </a:spcAft>
              <a:defRPr/>
            </a:pPr>
            <a:r>
              <a:rPr lang="en-US" sz="3600" dirty="0" smtClean="0"/>
              <a:t>Typical ZDR Values for Various Targets</a:t>
            </a:r>
            <a:endParaRPr lang="en-US" sz="3600" dirty="0"/>
          </a:p>
        </p:txBody>
      </p:sp>
      <p:pic>
        <p:nvPicPr>
          <p:cNvPr id="1469442" name="Content Placeholder 4" descr="ZDR_typicalvalues_v2.png"/>
          <p:cNvPicPr>
            <a:picLocks noChangeAspect="1"/>
          </p:cNvPicPr>
          <p:nvPr/>
        </p:nvPicPr>
        <p:blipFill>
          <a:blip r:embed="rId3"/>
          <a:srcRect/>
          <a:stretch>
            <a:fillRect/>
          </a:stretch>
        </p:blipFill>
        <p:spPr bwMode="auto">
          <a:xfrm>
            <a:off x="7938" y="1698625"/>
            <a:ext cx="9144000" cy="3787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1489" name="Rectangle 7"/>
          <p:cNvSpPr>
            <a:spLocks noGrp="1" noChangeArrowheads="1"/>
          </p:cNvSpPr>
          <p:nvPr>
            <p:ph type="title" idx="4294967295"/>
          </p:nvPr>
        </p:nvSpPr>
        <p:spPr bwMode="auto">
          <a:xfrm>
            <a:off x="0" y="228600"/>
            <a:ext cx="8686800" cy="914400"/>
          </a:xfrm>
          <a:noFill/>
        </p:spPr>
        <p:txBody>
          <a:bodyPr wrap="square" numCol="1" compatLnSpc="1">
            <a:prstTxWarp prst="textNoShape">
              <a:avLst/>
            </a:prstTxWarp>
          </a:bodyPr>
          <a:lstStyle/>
          <a:p>
            <a:pPr eaLnBrk="1" hangingPunct="1"/>
            <a:r>
              <a:rPr lang="en-US" smtClean="0">
                <a:effectLst/>
                <a:latin typeface="Myriad Pro Light"/>
              </a:rPr>
              <a:t>Marginally Severe Supercell</a:t>
            </a:r>
          </a:p>
        </p:txBody>
      </p:sp>
      <p:pic>
        <p:nvPicPr>
          <p:cNvPr id="1471490" name="Picture 21" descr="kcri_0"/>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60438" name="Picture 22" descr="kcri_0"/>
          <p:cNvPicPr>
            <a:picLocks noChangeAspect="1" noChangeArrowheads="1"/>
          </p:cNvPicPr>
          <p:nvPr/>
        </p:nvPicPr>
        <p:blipFill>
          <a:blip r:embed="rId4"/>
          <a:srcRect/>
          <a:stretch>
            <a:fillRect/>
          </a:stretch>
        </p:blipFill>
        <p:spPr bwMode="auto">
          <a:xfrm>
            <a:off x="0" y="3175"/>
            <a:ext cx="9144000" cy="6858000"/>
          </a:xfrm>
          <a:prstGeom prst="rect">
            <a:avLst/>
          </a:prstGeom>
          <a:noFill/>
          <a:ln w="38100">
            <a:solidFill>
              <a:schemeClr val="tx1"/>
            </a:solidFill>
            <a:miter lim="800000"/>
            <a:headEnd/>
            <a:tailEnd/>
          </a:ln>
        </p:spPr>
      </p:pic>
      <p:sp>
        <p:nvSpPr>
          <p:cNvPr id="1471492" name="Rectangle 23"/>
          <p:cNvSpPr>
            <a:spLocks noChangeArrowheads="1"/>
          </p:cNvSpPr>
          <p:nvPr/>
        </p:nvSpPr>
        <p:spPr bwMode="auto">
          <a:xfrm>
            <a:off x="2286000" y="2743200"/>
            <a:ext cx="571500" cy="914400"/>
          </a:xfrm>
          <a:prstGeom prst="rect">
            <a:avLst/>
          </a:prstGeom>
          <a:noFill/>
          <a:ln w="50800">
            <a:solidFill>
              <a:schemeClr val="bg2"/>
            </a:solidFill>
            <a:miter lim="800000"/>
            <a:headEnd/>
            <a:tailEnd/>
          </a:ln>
        </p:spPr>
        <p:txBody>
          <a:bodyPr wrap="none" anchor="ctr"/>
          <a:lstStyle/>
          <a:p>
            <a:endParaRPr lang="en-US">
              <a:solidFill>
                <a:schemeClr val="tx1"/>
              </a:solidFill>
              <a:latin typeface="Times New Roman" pitchFamily="18" charset="0"/>
            </a:endParaRPr>
          </a:p>
        </p:txBody>
      </p:sp>
      <p:sp>
        <p:nvSpPr>
          <p:cNvPr id="1471493" name="Oval 24"/>
          <p:cNvSpPr>
            <a:spLocks noChangeArrowheads="1"/>
          </p:cNvSpPr>
          <p:nvPr/>
        </p:nvSpPr>
        <p:spPr bwMode="auto">
          <a:xfrm rot="-1354449">
            <a:off x="2847975" y="2535238"/>
            <a:ext cx="1731963" cy="1233487"/>
          </a:xfrm>
          <a:prstGeom prst="ellipse">
            <a:avLst/>
          </a:prstGeom>
          <a:noFill/>
          <a:ln w="50800">
            <a:solidFill>
              <a:schemeClr val="bg2"/>
            </a:solidFill>
            <a:round/>
            <a:headEnd/>
            <a:tailEnd/>
          </a:ln>
        </p:spPr>
        <p:txBody>
          <a:bodyPr wrap="none" anchor="ctr"/>
          <a:lstStyle/>
          <a:p>
            <a:endParaRPr lang="en-US">
              <a:solidFill>
                <a:schemeClr val="tx1"/>
              </a:solidFill>
              <a:latin typeface="Times New Roman" pitchFamily="18" charset="0"/>
            </a:endParaRPr>
          </a:p>
        </p:txBody>
      </p:sp>
      <p:sp>
        <p:nvSpPr>
          <p:cNvPr id="1471494" name="Oval 24"/>
          <p:cNvSpPr>
            <a:spLocks noChangeArrowheads="1"/>
          </p:cNvSpPr>
          <p:nvPr/>
        </p:nvSpPr>
        <p:spPr bwMode="auto">
          <a:xfrm rot="182875">
            <a:off x="2386013" y="5072063"/>
            <a:ext cx="4627562" cy="1674812"/>
          </a:xfrm>
          <a:prstGeom prst="ellipse">
            <a:avLst/>
          </a:prstGeom>
          <a:noFill/>
          <a:ln w="50800">
            <a:solidFill>
              <a:schemeClr val="bg2"/>
            </a:solidFill>
            <a:round/>
            <a:headEnd/>
            <a:tailEnd/>
          </a:ln>
        </p:spPr>
        <p:txBody>
          <a:bodyPr wrap="none" anchor="ctr"/>
          <a:lstStyle/>
          <a:p>
            <a:endParaRPr lang="en-US">
              <a:solidFill>
                <a:schemeClr val="tx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43" name="Rectangle 2"/>
          <p:cNvSpPr>
            <a:spLocks noGrp="1"/>
          </p:cNvSpPr>
          <p:nvPr>
            <p:ph type="title" idx="4294967295"/>
          </p:nvPr>
        </p:nvSpPr>
        <p:spPr bwMode="auto">
          <a:xfrm>
            <a:off x="457200" y="171450"/>
            <a:ext cx="8229600" cy="914400"/>
          </a:xfrm>
          <a:noFill/>
        </p:spPr>
        <p:txBody>
          <a:bodyPr wrap="square" numCol="1" compatLnSpc="1">
            <a:prstTxWarp prst="textNoShape">
              <a:avLst/>
            </a:prstTxWarp>
          </a:bodyPr>
          <a:lstStyle/>
          <a:p>
            <a:pPr eaLnBrk="1" hangingPunct="1"/>
            <a:r>
              <a:rPr lang="en-US" sz="2900" smtClean="0">
                <a:effectLst/>
                <a:latin typeface="Myriad Pro Light"/>
              </a:rPr>
              <a:t>New Product #2 Correlation Coefficient (CC)</a:t>
            </a:r>
          </a:p>
        </p:txBody>
      </p:sp>
      <p:sp>
        <p:nvSpPr>
          <p:cNvPr id="1187844" name="Rectangle 3"/>
          <p:cNvSpPr>
            <a:spLocks noGrp="1"/>
          </p:cNvSpPr>
          <p:nvPr>
            <p:ph type="body" idx="4294967295"/>
          </p:nvPr>
        </p:nvSpPr>
        <p:spPr bwMode="auto">
          <a:noFill/>
        </p:spPr>
        <p:txBody>
          <a:bodyPr wrap="square" numCol="1" anchor="t" anchorCtr="0" compatLnSpc="1">
            <a:prstTxWarp prst="textNoShape">
              <a:avLst/>
            </a:prstTxWarp>
          </a:bodyPr>
          <a:lstStyle/>
          <a:p>
            <a:pPr eaLnBrk="1" hangingPunct="1">
              <a:buFont typeface="Arial" charset="0"/>
              <a:buNone/>
            </a:pPr>
            <a:endParaRPr lang="en-US" smtClean="0">
              <a:effectLst/>
              <a:latin typeface="Myriad Pro"/>
            </a:endParaRPr>
          </a:p>
          <a:p>
            <a:pPr eaLnBrk="1" hangingPunct="1">
              <a:buFont typeface="Arial" charset="0"/>
              <a:buNone/>
            </a:pPr>
            <a:endParaRPr lang="en-US" smtClean="0">
              <a:effectLst/>
              <a:latin typeface="Myriad Pro"/>
            </a:endParaRPr>
          </a:p>
          <a:p>
            <a:pPr eaLnBrk="1" hangingPunct="1">
              <a:buFont typeface="Arial" charset="0"/>
              <a:buNone/>
            </a:pPr>
            <a:endParaRPr lang="en-US" smtClean="0">
              <a:effectLst/>
              <a:latin typeface="Myriad Pro"/>
            </a:endParaRPr>
          </a:p>
          <a:p>
            <a:pPr eaLnBrk="1" hangingPunct="1"/>
            <a:endParaRPr lang="en-US" smtClean="0">
              <a:effectLst/>
              <a:latin typeface="Myriad Pro"/>
            </a:endParaRPr>
          </a:p>
          <a:p>
            <a:pPr eaLnBrk="1" hangingPunct="1"/>
            <a:endParaRPr lang="en-US" smtClean="0">
              <a:effectLst/>
              <a:latin typeface="Myriad Pro"/>
            </a:endParaRPr>
          </a:p>
          <a:p>
            <a:pPr eaLnBrk="1" hangingPunct="1">
              <a:buFont typeface="Arial" charset="0"/>
              <a:buNone/>
            </a:pPr>
            <a:endParaRPr lang="en-US" smtClean="0">
              <a:effectLst/>
              <a:latin typeface="Myriad Pro"/>
            </a:endParaRPr>
          </a:p>
        </p:txBody>
      </p:sp>
      <p:graphicFrame>
        <p:nvGraphicFramePr>
          <p:cNvPr id="4" name="Object 2"/>
          <p:cNvGraphicFramePr>
            <a:graphicFrameLocks noChangeAspect="1"/>
          </p:cNvGraphicFramePr>
          <p:nvPr/>
        </p:nvGraphicFramePr>
        <p:xfrm>
          <a:off x="2049463" y="4106863"/>
          <a:ext cx="5002212" cy="2130425"/>
        </p:xfrm>
        <a:graphic>
          <a:graphicData uri="http://schemas.openxmlformats.org/presentationml/2006/ole">
            <p:oleObj spid="_x0000_s1187842" name="Equation" r:id="rId4" imgW="1460160" imgH="622080" progId="Equation.3">
              <p:embed/>
            </p:oleObj>
          </a:graphicData>
        </a:graphic>
      </p:graphicFrame>
      <p:graphicFrame>
        <p:nvGraphicFramePr>
          <p:cNvPr id="5" name="Table 4"/>
          <p:cNvGraphicFramePr>
            <a:graphicFrameLocks noGrp="1"/>
          </p:cNvGraphicFramePr>
          <p:nvPr/>
        </p:nvGraphicFramePr>
        <p:xfrm>
          <a:off x="414338" y="1277938"/>
          <a:ext cx="8432800" cy="2103437"/>
        </p:xfrm>
        <a:graphic>
          <a:graphicData uri="http://schemas.openxmlformats.org/drawingml/2006/table">
            <a:tbl>
              <a:tblPr/>
              <a:tblGrid>
                <a:gridCol w="3411537"/>
                <a:gridCol w="1558925"/>
                <a:gridCol w="1354138"/>
                <a:gridCol w="2108200"/>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34" charset="0"/>
                        </a:rPr>
                        <a:t>Definition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34" charset="0"/>
                        </a:rPr>
                        <a:t>Possible Range of Values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34" charset="0"/>
                        </a:rPr>
                        <a:t>Units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34" charset="0"/>
                        </a:rPr>
                        <a:t>Abbreviated  Name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rPr>
                        <a:t>Measure of similarly of the horizontally and vertically polarized pulse behavior within a pulse volume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rPr>
                        <a:t>0 to 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rPr>
                        <a:t>None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rPr>
                        <a:t>CC (AWIPS)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rPr>
                        <a:t>ρ</a:t>
                      </a:r>
                      <a:r>
                        <a:rPr kumimoji="0" lang="en-US" sz="1800" b="0" i="0" u="none" strike="noStrike" cap="none" normalizeH="0" baseline="-25000" smtClean="0">
                          <a:ln>
                            <a:noFill/>
                          </a:ln>
                          <a:solidFill>
                            <a:srgbClr val="000000"/>
                          </a:solidFill>
                          <a:effectLst/>
                          <a:latin typeface="Calibri" pitchFamily="34" charset="0"/>
                        </a:rPr>
                        <a:t>HV</a:t>
                      </a:r>
                      <a:r>
                        <a:rPr kumimoji="0" lang="en-US" sz="1800" b="0" i="0" u="none" strike="noStrike" cap="none" normalizeH="0" baseline="0" smtClean="0">
                          <a:ln>
                            <a:noFill/>
                          </a:ln>
                          <a:solidFill>
                            <a:srgbClr val="000000"/>
                          </a:solidFill>
                          <a:effectLst/>
                          <a:latin typeface="Calibri" pitchFamily="34" charset="0"/>
                        </a:rPr>
                        <a:t> (Literature)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6" name="TextBox 5"/>
          <p:cNvSpPr txBox="1"/>
          <p:nvPr/>
        </p:nvSpPr>
        <p:spPr>
          <a:xfrm>
            <a:off x="3486150" y="2386013"/>
            <a:ext cx="3097213" cy="5386387"/>
          </a:xfrm>
          <a:prstGeom prst="rect">
            <a:avLst/>
          </a:prstGeom>
          <a:noFill/>
        </p:spPr>
        <p:txBody>
          <a:bodyPr anchor="ctr">
            <a:spAutoFit/>
          </a:bodyPr>
          <a:lstStyle/>
          <a:p>
            <a:pPr>
              <a:defRPr/>
            </a:pPr>
            <a:r>
              <a:rPr lang="en-US" sz="34400" dirty="0">
                <a:solidFill>
                  <a:schemeClr val="tx1"/>
                </a:solidFill>
                <a:effectLst>
                  <a:outerShdw blurRad="38100" dist="38100" dir="2700000" algn="tl">
                    <a:srgbClr val="000000">
                      <a:alpha val="43137"/>
                    </a:srgbClr>
                  </a:outerShdw>
                </a:effectLst>
                <a:latin typeface="Wingdings" pitchFamily="2" charset="2"/>
              </a:rPr>
              <a:t>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wrap="square" numCol="1" compatLnSpc="1">
            <a:prstTxWarp prst="textNoShape">
              <a:avLst/>
            </a:prstTxWarp>
          </a:bodyPr>
          <a:lstStyle/>
          <a:p>
            <a:pPr eaLnBrk="1" hangingPunct="1">
              <a:defRPr/>
            </a:pPr>
            <a:r>
              <a:rPr lang="en-US" smtClean="0">
                <a:effectLst>
                  <a:outerShdw blurRad="38100" dist="38100" dir="2700000" algn="tl">
                    <a:srgbClr val="C0C0C0"/>
                  </a:outerShdw>
                </a:effectLst>
                <a:latin typeface="Myriad Pro Light"/>
              </a:rPr>
              <a:t>  CC Physical Interpretation</a:t>
            </a:r>
          </a:p>
        </p:txBody>
      </p:sp>
      <p:graphicFrame>
        <p:nvGraphicFramePr>
          <p:cNvPr id="7" name="Content Placeholder 6"/>
          <p:cNvGraphicFramePr>
            <a:graphicFrameLocks noGrp="1"/>
          </p:cNvGraphicFramePr>
          <p:nvPr>
            <p:ph sz="quarter" idx="10"/>
          </p:nvPr>
        </p:nvGraphicFramePr>
        <p:xfrm>
          <a:off x="457200" y="1168400"/>
          <a:ext cx="8229600" cy="5346700"/>
        </p:xfrm>
        <a:graphic>
          <a:graphicData uri="http://schemas.openxmlformats.org/drawingml/2006/table">
            <a:tbl>
              <a:tblPr firstRow="1" bandRow="1">
                <a:tableStyleId>{5C22544A-7EE6-4342-B048-85BDC9FD1C3A}</a:tableStyleId>
              </a:tblPr>
              <a:tblGrid>
                <a:gridCol w="2743200"/>
                <a:gridCol w="2743200"/>
                <a:gridCol w="2743200"/>
              </a:tblGrid>
              <a:tr h="541868">
                <a:tc>
                  <a:txBody>
                    <a:bodyPr/>
                    <a:lstStyle/>
                    <a:p>
                      <a:pPr algn="ctr"/>
                      <a:r>
                        <a:rPr lang="en-US" u="sng" dirty="0" smtClean="0"/>
                        <a:t>Non-Meteorological</a:t>
                      </a:r>
                      <a:r>
                        <a:rPr lang="en-US" u="sng" baseline="0" dirty="0" smtClean="0"/>
                        <a:t> </a:t>
                      </a:r>
                    </a:p>
                    <a:p>
                      <a:pPr algn="ctr"/>
                      <a:r>
                        <a:rPr lang="en-US" b="0" baseline="0" dirty="0" smtClean="0"/>
                        <a:t>(birds, insects, etc.)</a:t>
                      </a:r>
                      <a:endParaRPr lang="en-US" b="0" dirty="0"/>
                    </a:p>
                  </a:txBody>
                  <a:tcPr/>
                </a:tc>
                <a:tc>
                  <a:txBody>
                    <a:bodyPr/>
                    <a:lstStyle/>
                    <a:p>
                      <a:pPr algn="ctr"/>
                      <a:r>
                        <a:rPr lang="en-US" u="sng" dirty="0" err="1" smtClean="0"/>
                        <a:t>Metr</a:t>
                      </a:r>
                      <a:r>
                        <a:rPr lang="en-US" u="sng" dirty="0" smtClean="0"/>
                        <a:t> (Uniform)</a:t>
                      </a:r>
                    </a:p>
                    <a:p>
                      <a:pPr algn="ctr"/>
                      <a:r>
                        <a:rPr lang="en-US" b="0" dirty="0" smtClean="0"/>
                        <a:t>(rain, snow, etc.)</a:t>
                      </a:r>
                      <a:endParaRPr lang="en-US" b="0" dirty="0"/>
                    </a:p>
                  </a:txBody>
                  <a:tcPr/>
                </a:tc>
                <a:tc>
                  <a:txBody>
                    <a:bodyPr/>
                    <a:lstStyle/>
                    <a:p>
                      <a:pPr algn="ctr"/>
                      <a:r>
                        <a:rPr lang="en-US" u="sng" dirty="0" err="1" smtClean="0"/>
                        <a:t>Metr</a:t>
                      </a:r>
                      <a:r>
                        <a:rPr lang="en-US" u="sng" dirty="0" smtClean="0"/>
                        <a:t> (Non-Uniform)</a:t>
                      </a:r>
                    </a:p>
                    <a:p>
                      <a:pPr algn="ctr"/>
                      <a:r>
                        <a:rPr lang="en-US" b="0" baseline="0" dirty="0" smtClean="0"/>
                        <a:t>(hail, melting snow, etc.)</a:t>
                      </a:r>
                      <a:endParaRPr lang="en-US" b="0" dirty="0"/>
                    </a:p>
                  </a:txBody>
                  <a:tcPr/>
                </a:tc>
              </a:tr>
              <a:tr h="1484489">
                <a:tc>
                  <a:txBody>
                    <a:bodyPr/>
                    <a:lstStyle/>
                    <a:p>
                      <a:endParaRPr lang="en-US" dirty="0"/>
                    </a:p>
                  </a:txBody>
                  <a:tcPr/>
                </a:tc>
                <a:tc>
                  <a:txBody>
                    <a:bodyPr/>
                    <a:lstStyle/>
                    <a:p>
                      <a:endParaRPr lang="en-US" dirty="0"/>
                    </a:p>
                  </a:txBody>
                  <a:tcPr/>
                </a:tc>
                <a:tc>
                  <a:txBody>
                    <a:bodyPr/>
                    <a:lstStyle/>
                    <a:p>
                      <a:endParaRPr lang="en-US" dirty="0"/>
                    </a:p>
                  </a:txBody>
                  <a:tcPr/>
                </a:tc>
              </a:tr>
              <a:tr h="1484489">
                <a:tc>
                  <a:txBody>
                    <a:bodyPr/>
                    <a:lstStyle/>
                    <a:p>
                      <a:r>
                        <a:rPr lang="en-US" dirty="0" smtClean="0"/>
                        <a:t>Shapes are complex</a:t>
                      </a:r>
                      <a:r>
                        <a:rPr lang="en-US" baseline="0" dirty="0" smtClean="0"/>
                        <a:t> and highly variable.  Horizontal and vertical pulses will behave very differently with these objects</a:t>
                      </a:r>
                      <a:endParaRPr lang="en-US" dirty="0"/>
                    </a:p>
                  </a:txBody>
                  <a:tcPr/>
                </a:tc>
                <a:tc>
                  <a:txBody>
                    <a:bodyPr/>
                    <a:lstStyle/>
                    <a:p>
                      <a:r>
                        <a:rPr lang="en-US" dirty="0" smtClean="0"/>
                        <a:t>Shapes are fairly simple</a:t>
                      </a:r>
                      <a:r>
                        <a:rPr lang="en-US" baseline="0" dirty="0" smtClean="0"/>
                        <a:t> and do not vary much.  Horizontal and vertical pulses behave very similarly with these objects</a:t>
                      </a:r>
                      <a:r>
                        <a:rPr lang="en-US" dirty="0" smtClean="0"/>
                        <a:t> </a:t>
                      </a:r>
                      <a:endParaRPr lang="en-US" dirty="0"/>
                    </a:p>
                  </a:txBody>
                  <a:tcPr/>
                </a:tc>
                <a:tc>
                  <a:txBody>
                    <a:bodyPr/>
                    <a:lstStyle/>
                    <a:p>
                      <a:r>
                        <a:rPr lang="en-US" dirty="0" smtClean="0"/>
                        <a:t>Shapes can</a:t>
                      </a:r>
                      <a:r>
                        <a:rPr lang="en-US" baseline="0" dirty="0" smtClean="0"/>
                        <a:t> be complex and are mixed phase.  Horizontal and vertical pulses behave somewhat differently with these objects</a:t>
                      </a:r>
                      <a:endParaRPr lang="en-US" dirty="0"/>
                    </a:p>
                  </a:txBody>
                  <a:tcPr/>
                </a:tc>
              </a:tr>
              <a:tr h="1484489">
                <a:tc>
                  <a:txBody>
                    <a:bodyPr/>
                    <a:lstStyle/>
                    <a:p>
                      <a:pPr algn="ctr"/>
                      <a:endParaRPr lang="en-US" dirty="0" smtClean="0"/>
                    </a:p>
                    <a:p>
                      <a:pPr algn="ctr"/>
                      <a:endParaRPr lang="en-US" dirty="0" smtClean="0"/>
                    </a:p>
                    <a:p>
                      <a:pPr algn="ctr"/>
                      <a:r>
                        <a:rPr lang="en-US" dirty="0" smtClean="0"/>
                        <a:t>Low CC (&lt; 0.85)</a:t>
                      </a:r>
                      <a:endParaRPr lang="en-US" dirty="0"/>
                    </a:p>
                  </a:txBody>
                  <a:tcPr/>
                </a:tc>
                <a:tc>
                  <a:txBody>
                    <a:bodyPr/>
                    <a:lstStyle/>
                    <a:p>
                      <a:pPr algn="ctr"/>
                      <a:endParaRPr lang="en-US" dirty="0" smtClean="0"/>
                    </a:p>
                    <a:p>
                      <a:pPr algn="ctr"/>
                      <a:endParaRPr lang="en-US" dirty="0" smtClean="0"/>
                    </a:p>
                    <a:p>
                      <a:pPr algn="ctr"/>
                      <a:r>
                        <a:rPr lang="en-US" dirty="0" smtClean="0"/>
                        <a:t>High CC (&gt; 0.97)</a:t>
                      </a:r>
                      <a:endParaRPr lang="en-US" dirty="0"/>
                    </a:p>
                  </a:txBody>
                  <a:tcPr/>
                </a:tc>
                <a:tc>
                  <a:txBody>
                    <a:bodyPr/>
                    <a:lstStyle/>
                    <a:p>
                      <a:pPr algn="ctr"/>
                      <a:endParaRPr lang="en-US" dirty="0" smtClean="0"/>
                    </a:p>
                    <a:p>
                      <a:pPr algn="ctr"/>
                      <a:endParaRPr lang="en-US" dirty="0" smtClean="0"/>
                    </a:p>
                    <a:p>
                      <a:pPr algn="ctr"/>
                      <a:r>
                        <a:rPr lang="en-US" dirty="0" smtClean="0"/>
                        <a:t>Moderate </a:t>
                      </a:r>
                      <a:r>
                        <a:rPr lang="en-US" baseline="0" dirty="0" smtClean="0"/>
                        <a:t>CC (0.85 to 0.95)</a:t>
                      </a:r>
                      <a:endParaRPr lang="en-US" dirty="0"/>
                    </a:p>
                  </a:txBody>
                  <a:tcPr/>
                </a:tc>
              </a:tr>
            </a:tbl>
          </a:graphicData>
        </a:graphic>
      </p:graphicFrame>
      <p:pic>
        <p:nvPicPr>
          <p:cNvPr id="1475608" name="Picture 2" descr="C:\Documents and Settings\cpayne\Local Settings\Temporary Internet Files\Content.IE5\WPMRY3C5\MCj04380210000[1].png"/>
          <p:cNvPicPr>
            <a:picLocks noChangeAspect="1" noChangeArrowheads="1"/>
          </p:cNvPicPr>
          <p:nvPr/>
        </p:nvPicPr>
        <p:blipFill>
          <a:blip r:embed="rId3"/>
          <a:srcRect/>
          <a:stretch>
            <a:fillRect/>
          </a:stretch>
        </p:blipFill>
        <p:spPr bwMode="auto">
          <a:xfrm>
            <a:off x="685800" y="1871663"/>
            <a:ext cx="685800" cy="685800"/>
          </a:xfrm>
          <a:prstGeom prst="rect">
            <a:avLst/>
          </a:prstGeom>
          <a:noFill/>
          <a:ln w="9525">
            <a:noFill/>
            <a:miter lim="800000"/>
            <a:headEnd/>
            <a:tailEnd/>
          </a:ln>
        </p:spPr>
      </p:pic>
      <p:pic>
        <p:nvPicPr>
          <p:cNvPr id="1475609" name="Picture 3" descr="C:\Documents and Settings\cpayne\Local Settings\Temporary Internet Files\Content.IE5\QJCF61WJ\MCj04414150000[1].wmf"/>
          <p:cNvPicPr>
            <a:picLocks noChangeAspect="1" noChangeArrowheads="1"/>
          </p:cNvPicPr>
          <p:nvPr/>
        </p:nvPicPr>
        <p:blipFill>
          <a:blip r:embed="rId4"/>
          <a:srcRect/>
          <a:stretch>
            <a:fillRect/>
          </a:stretch>
        </p:blipFill>
        <p:spPr bwMode="auto">
          <a:xfrm>
            <a:off x="1017588" y="2474913"/>
            <a:ext cx="879475" cy="657225"/>
          </a:xfrm>
          <a:prstGeom prst="rect">
            <a:avLst/>
          </a:prstGeom>
          <a:noFill/>
          <a:ln w="9525">
            <a:noFill/>
            <a:miter lim="800000"/>
            <a:headEnd/>
            <a:tailEnd/>
          </a:ln>
        </p:spPr>
      </p:pic>
      <p:pic>
        <p:nvPicPr>
          <p:cNvPr id="1475610" name="Picture 4" descr="C:\Program Files\Microsoft Office\MEDIA\CAGCAT10\j0205462.wmf"/>
          <p:cNvPicPr>
            <a:picLocks noChangeAspect="1" noChangeArrowheads="1"/>
          </p:cNvPicPr>
          <p:nvPr/>
        </p:nvPicPr>
        <p:blipFill>
          <a:blip r:embed="rId5"/>
          <a:srcRect/>
          <a:stretch>
            <a:fillRect/>
          </a:stretch>
        </p:blipFill>
        <p:spPr bwMode="auto">
          <a:xfrm>
            <a:off x="1843088" y="1889125"/>
            <a:ext cx="908050" cy="904875"/>
          </a:xfrm>
          <a:prstGeom prst="rect">
            <a:avLst/>
          </a:prstGeom>
          <a:noFill/>
          <a:ln w="9525">
            <a:noFill/>
            <a:miter lim="800000"/>
            <a:headEnd/>
            <a:tailEnd/>
          </a:ln>
        </p:spPr>
      </p:pic>
      <p:pic>
        <p:nvPicPr>
          <p:cNvPr id="1475611" name="Picture 8" descr="C:\Documents and Settings\cpayne\Local Settings\Temporary Internet Files\Content.IE5\JEGOXUXZ\MCj03035210000[1].wmf"/>
          <p:cNvPicPr>
            <a:picLocks noChangeAspect="1" noChangeArrowheads="1"/>
          </p:cNvPicPr>
          <p:nvPr/>
        </p:nvPicPr>
        <p:blipFill>
          <a:blip r:embed="rId6"/>
          <a:srcRect/>
          <a:stretch>
            <a:fillRect/>
          </a:stretch>
        </p:blipFill>
        <p:spPr bwMode="auto">
          <a:xfrm>
            <a:off x="4133850" y="1944688"/>
            <a:ext cx="700088" cy="900112"/>
          </a:xfrm>
          <a:prstGeom prst="rect">
            <a:avLst/>
          </a:prstGeom>
          <a:noFill/>
          <a:ln w="9525">
            <a:noFill/>
            <a:miter lim="800000"/>
            <a:headEnd/>
            <a:tailEnd/>
          </a:ln>
        </p:spPr>
      </p:pic>
      <p:pic>
        <p:nvPicPr>
          <p:cNvPr id="1475612" name="Picture 16" descr="rainDrops.png"/>
          <p:cNvPicPr>
            <a:picLocks noChangeAspect="1"/>
          </p:cNvPicPr>
          <p:nvPr/>
        </p:nvPicPr>
        <p:blipFill>
          <a:blip r:embed="rId7"/>
          <a:srcRect/>
          <a:stretch>
            <a:fillRect/>
          </a:stretch>
        </p:blipFill>
        <p:spPr bwMode="auto">
          <a:xfrm>
            <a:off x="3259138" y="2970213"/>
            <a:ext cx="2616200" cy="254000"/>
          </a:xfrm>
          <a:prstGeom prst="rect">
            <a:avLst/>
          </a:prstGeom>
          <a:noFill/>
          <a:ln w="9525">
            <a:noFill/>
            <a:miter lim="800000"/>
            <a:headEnd/>
            <a:tailEnd/>
          </a:ln>
        </p:spPr>
      </p:pic>
      <p:pic>
        <p:nvPicPr>
          <p:cNvPr id="1475613" name="Picture 17" descr="hail_image.png"/>
          <p:cNvPicPr>
            <a:picLocks noChangeAspect="1"/>
          </p:cNvPicPr>
          <p:nvPr/>
        </p:nvPicPr>
        <p:blipFill>
          <a:blip r:embed="rId8"/>
          <a:srcRect/>
          <a:stretch>
            <a:fillRect/>
          </a:stretch>
        </p:blipFill>
        <p:spPr bwMode="auto">
          <a:xfrm>
            <a:off x="6610350" y="1855788"/>
            <a:ext cx="1257300" cy="701675"/>
          </a:xfrm>
          <a:prstGeom prst="rect">
            <a:avLst/>
          </a:prstGeom>
          <a:noFill/>
          <a:ln w="9525">
            <a:noFill/>
            <a:miter lim="800000"/>
            <a:headEnd/>
            <a:tailEnd/>
          </a:ln>
        </p:spPr>
      </p:pic>
      <p:pic>
        <p:nvPicPr>
          <p:cNvPr id="1475614" name="Picture 18" descr="meltingSnow.png"/>
          <p:cNvPicPr>
            <a:picLocks noChangeAspect="1"/>
          </p:cNvPicPr>
          <p:nvPr/>
        </p:nvPicPr>
        <p:blipFill>
          <a:blip r:embed="rId9"/>
          <a:srcRect/>
          <a:stretch>
            <a:fillRect/>
          </a:stretch>
        </p:blipFill>
        <p:spPr bwMode="auto">
          <a:xfrm>
            <a:off x="6159500" y="2589213"/>
            <a:ext cx="2289175" cy="676275"/>
          </a:xfrm>
          <a:prstGeom prst="rect">
            <a:avLst/>
          </a:prstGeom>
          <a:noFill/>
          <a:ln w="9525">
            <a:noFill/>
            <a:miter lim="800000"/>
            <a:headEnd/>
            <a:tailEnd/>
          </a:ln>
        </p:spPr>
      </p:pic>
      <p:sp>
        <p:nvSpPr>
          <p:cNvPr id="11" name="Rectangle 10"/>
          <p:cNvSpPr/>
          <p:nvPr/>
        </p:nvSpPr>
        <p:spPr>
          <a:xfrm>
            <a:off x="3219450" y="1085850"/>
            <a:ext cx="5486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5943600" y="1085850"/>
            <a:ext cx="280035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152400"/>
            <a:ext cx="8686800" cy="838200"/>
          </a:xfrm>
        </p:spPr>
        <p:txBody>
          <a:bodyPr/>
          <a:lstStyle/>
          <a:p>
            <a:pPr eaLnBrk="1" fontAlgn="auto" hangingPunct="1">
              <a:spcAft>
                <a:spcPts val="0"/>
              </a:spcAft>
              <a:defRPr/>
            </a:pPr>
            <a:r>
              <a:rPr lang="en-US" dirty="0"/>
              <a:t>Correlation Coefficient (CC</a:t>
            </a:r>
            <a:r>
              <a:rPr lang="en-US" dirty="0" smtClean="0"/>
              <a:t>) Typical Values</a:t>
            </a:r>
            <a:endParaRPr lang="en-US" dirty="0"/>
          </a:p>
        </p:txBody>
      </p:sp>
      <p:pic>
        <p:nvPicPr>
          <p:cNvPr id="1477634" name="Content Placeholder 6" descr="CC_typicalvalues_v2.png"/>
          <p:cNvPicPr>
            <a:picLocks noChangeAspect="1"/>
          </p:cNvPicPr>
          <p:nvPr/>
        </p:nvPicPr>
        <p:blipFill>
          <a:blip r:embed="rId3"/>
          <a:srcRect/>
          <a:stretch>
            <a:fillRect/>
          </a:stretch>
        </p:blipFill>
        <p:spPr bwMode="auto">
          <a:xfrm>
            <a:off x="3175" y="1335088"/>
            <a:ext cx="9144000" cy="4094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3"/>
          <p:cNvSpPr>
            <a:spLocks noGrp="1"/>
          </p:cNvSpPr>
          <p:nvPr>
            <p:ph type="title" idx="4294967295"/>
          </p:nvPr>
        </p:nvSpPr>
        <p:spPr bwMode="auto">
          <a:noFill/>
        </p:spPr>
        <p:txBody>
          <a:bodyPr wrap="square" numCol="1" compatLnSpc="1">
            <a:prstTxWarp prst="textNoShape">
              <a:avLst/>
            </a:prstTxWarp>
          </a:bodyPr>
          <a:lstStyle/>
          <a:p>
            <a:pPr eaLnBrk="1" hangingPunct="1"/>
            <a:r>
              <a:rPr lang="en-US" smtClean="0">
                <a:effectLst/>
                <a:latin typeface="Myriad Pro Light"/>
              </a:rPr>
              <a:t>Important Information</a:t>
            </a:r>
          </a:p>
        </p:txBody>
      </p:sp>
      <p:sp>
        <p:nvSpPr>
          <p:cNvPr id="5" name="Content Placeholder 4"/>
          <p:cNvSpPr>
            <a:spLocks noGrp="1"/>
          </p:cNvSpPr>
          <p:nvPr>
            <p:ph sz="half" idx="4294967295"/>
          </p:nvPr>
        </p:nvSpPr>
        <p:spPr bwMode="auto">
          <a:xfrm>
            <a:off x="712788" y="893763"/>
            <a:ext cx="8191500" cy="4418012"/>
          </a:xfrm>
          <a:noFill/>
        </p:spPr>
        <p:txBody>
          <a:bodyPr wrap="square" numCol="1" anchor="t" anchorCtr="0" compatLnSpc="1">
            <a:prstTxWarp prst="textNoShape">
              <a:avLst/>
            </a:prstTxWarp>
          </a:bodyPr>
          <a:lstStyle/>
          <a:p>
            <a:pPr eaLnBrk="1" hangingPunct="1"/>
            <a:r>
              <a:rPr lang="en-US" smtClean="0">
                <a:effectLst/>
                <a:latin typeface="Myriad Pro"/>
              </a:rPr>
              <a:t>The fundamentals of this presentation and other Dual-Polarization training materials for outreach (NWS, media, others) are at:</a:t>
            </a:r>
          </a:p>
          <a:p>
            <a:pPr lvl="1" eaLnBrk="1" hangingPunct="1"/>
            <a:r>
              <a:rPr lang="en-US" sz="2400" smtClean="0">
                <a:effectLst/>
                <a:latin typeface="Myriad Pro"/>
              </a:rPr>
              <a:t>http://www.wdtb.noaa.gov/modules/dualpol/index.htm</a:t>
            </a:r>
          </a:p>
        </p:txBody>
      </p:sp>
      <p:pic>
        <p:nvPicPr>
          <p:cNvPr id="165891" name="Picture 2" descr="O:\dual-pol\dual_pol_training_logo.png"/>
          <p:cNvPicPr>
            <a:picLocks noChangeAspect="1" noChangeArrowheads="1"/>
          </p:cNvPicPr>
          <p:nvPr>
            <p:custDataLst>
              <p:tags r:id="rId2"/>
            </p:custDataLst>
          </p:nvPr>
        </p:nvPicPr>
        <p:blipFill>
          <a:blip r:embed="rId5"/>
          <a:srcRect/>
          <a:stretch>
            <a:fillRect/>
          </a:stretch>
        </p:blipFill>
        <p:spPr bwMode="auto">
          <a:xfrm>
            <a:off x="2382838" y="2679700"/>
            <a:ext cx="4419600" cy="40624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idx="4294967295"/>
          </p:nvPr>
        </p:nvSpPr>
        <p:spPr>
          <a:xfrm>
            <a:off x="0" y="228600"/>
            <a:ext cx="8686800" cy="914400"/>
          </a:xfrm>
        </p:spPr>
        <p:txBody>
          <a:bodyPr/>
          <a:lstStyle/>
          <a:p>
            <a:pPr eaLnBrk="1" fontAlgn="auto" hangingPunct="1">
              <a:spcAft>
                <a:spcPts val="0"/>
              </a:spcAft>
              <a:defRPr/>
            </a:pPr>
            <a:r>
              <a:rPr lang="en-US"/>
              <a:t>What is CC Used for?</a:t>
            </a:r>
          </a:p>
        </p:txBody>
      </p:sp>
      <p:sp>
        <p:nvSpPr>
          <p:cNvPr id="1479682" name="Rectangle 3"/>
          <p:cNvSpPr>
            <a:spLocks noGrp="1" noChangeArrowheads="1"/>
          </p:cNvSpPr>
          <p:nvPr>
            <p:ph idx="4294967295"/>
          </p:nvPr>
        </p:nvSpPr>
        <p:spPr bwMode="auto">
          <a:xfrm>
            <a:off x="857250" y="1371600"/>
            <a:ext cx="7658100" cy="5257800"/>
          </a:xfrm>
          <a:noFill/>
        </p:spPr>
        <p:txBody>
          <a:bodyPr wrap="square" numCol="1" anchor="t" anchorCtr="0" compatLnSpc="1">
            <a:prstTxWarp prst="textNoShape">
              <a:avLst/>
            </a:prstTxWarp>
          </a:bodyPr>
          <a:lstStyle/>
          <a:p>
            <a:pPr eaLnBrk="1" hangingPunct="1">
              <a:spcAft>
                <a:spcPct val="40000"/>
              </a:spcAft>
            </a:pPr>
            <a:r>
              <a:rPr lang="en-US" sz="3200" smtClean="0">
                <a:effectLst/>
                <a:latin typeface="Myriad Pro"/>
              </a:rPr>
              <a:t>Non-weather targets (LOW CC &lt; 0.80)</a:t>
            </a:r>
          </a:p>
          <a:p>
            <a:pPr lvl="1" eaLnBrk="1" hangingPunct="1">
              <a:spcAft>
                <a:spcPct val="40000"/>
              </a:spcAft>
            </a:pPr>
            <a:r>
              <a:rPr lang="en-US" sz="2800" smtClean="0">
                <a:effectLst/>
                <a:latin typeface="Myriad Pro"/>
              </a:rPr>
              <a:t>Best discriminator</a:t>
            </a:r>
          </a:p>
          <a:p>
            <a:pPr eaLnBrk="1" hangingPunct="1">
              <a:spcAft>
                <a:spcPct val="40000"/>
              </a:spcAft>
            </a:pPr>
            <a:r>
              <a:rPr lang="en-US" sz="3200" smtClean="0">
                <a:effectLst/>
                <a:latin typeface="Myriad Pro"/>
              </a:rPr>
              <a:t>Melting layer detection (Ring of reduced CC ~ 0.80 – 0.95)</a:t>
            </a:r>
          </a:p>
          <a:p>
            <a:pPr eaLnBrk="1" hangingPunct="1">
              <a:spcAft>
                <a:spcPct val="40000"/>
              </a:spcAft>
            </a:pPr>
            <a:r>
              <a:rPr lang="en-US" sz="3200" smtClean="0">
                <a:effectLst/>
                <a:latin typeface="Myriad Pro"/>
              </a:rPr>
              <a:t>Giant hail or tornadic debris  (LOW CC &lt; 0.70 in the midst of high Z/Low ZDR)</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idx="4294967295"/>
          </p:nvPr>
        </p:nvSpPr>
        <p:spPr>
          <a:xfrm>
            <a:off x="0" y="228600"/>
            <a:ext cx="8686800" cy="914400"/>
          </a:xfrm>
        </p:spPr>
        <p:txBody>
          <a:bodyPr/>
          <a:lstStyle/>
          <a:p>
            <a:pPr eaLnBrk="1" fontAlgn="auto" hangingPunct="1">
              <a:spcAft>
                <a:spcPts val="0"/>
              </a:spcAft>
              <a:defRPr/>
            </a:pPr>
            <a:r>
              <a:rPr lang="en-US"/>
              <a:t>Marginally Severe Supercell</a:t>
            </a:r>
          </a:p>
        </p:txBody>
      </p:sp>
      <p:sp>
        <p:nvSpPr>
          <p:cNvPr id="153610" name="Text Box 10"/>
          <p:cNvSpPr txBox="1">
            <a:spLocks noChangeArrowheads="1"/>
          </p:cNvSpPr>
          <p:nvPr/>
        </p:nvSpPr>
        <p:spPr bwMode="auto">
          <a:xfrm>
            <a:off x="5943600" y="4953000"/>
            <a:ext cx="3213100" cy="822325"/>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lgn="ctr">
              <a:defRPr/>
            </a:pPr>
            <a:r>
              <a:rPr lang="en-US" b="1">
                <a:solidFill>
                  <a:schemeClr val="tx1"/>
                </a:solidFill>
                <a:latin typeface="Arial" charset="0"/>
              </a:rPr>
              <a:t>What about the rest?</a:t>
            </a:r>
          </a:p>
          <a:p>
            <a:pPr algn="ctr">
              <a:defRPr/>
            </a:pPr>
            <a:r>
              <a:rPr lang="en-US" b="1">
                <a:solidFill>
                  <a:schemeClr val="tx1"/>
                </a:solidFill>
                <a:latin typeface="Arial" charset="0"/>
              </a:rPr>
              <a:t>All &gt; 0.97</a:t>
            </a:r>
          </a:p>
        </p:txBody>
      </p:sp>
      <p:pic>
        <p:nvPicPr>
          <p:cNvPr id="1481731" name="Picture 17" descr="kcri_0"/>
          <p:cNvPicPr>
            <a:picLocks noChangeAspect="1" noChangeArrowheads="1"/>
          </p:cNvPicPr>
          <p:nvPr/>
        </p:nvPicPr>
        <p:blipFill>
          <a:blip r:embed="rId3"/>
          <a:srcRect/>
          <a:stretch>
            <a:fillRect/>
          </a:stretch>
        </p:blipFill>
        <p:spPr bwMode="auto">
          <a:xfrm>
            <a:off x="-6350" y="-1588"/>
            <a:ext cx="9156700" cy="6867526"/>
          </a:xfrm>
          <a:prstGeom prst="rect">
            <a:avLst/>
          </a:prstGeom>
          <a:noFill/>
          <a:ln w="9525">
            <a:noFill/>
            <a:miter lim="800000"/>
            <a:headEnd/>
            <a:tailEnd/>
          </a:ln>
        </p:spPr>
      </p:pic>
      <p:pic>
        <p:nvPicPr>
          <p:cNvPr id="153618" name="Picture 18" descr="kcri_0"/>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153620" name="Text Box 20"/>
          <p:cNvSpPr txBox="1">
            <a:spLocks noChangeArrowheads="1"/>
          </p:cNvSpPr>
          <p:nvPr/>
        </p:nvSpPr>
        <p:spPr bwMode="auto">
          <a:xfrm>
            <a:off x="3419475" y="6078538"/>
            <a:ext cx="1149350" cy="457200"/>
          </a:xfrm>
          <a:prstGeom prst="rect">
            <a:avLst/>
          </a:prstGeom>
          <a:noFill/>
          <a:ln w="9525">
            <a:noFill/>
            <a:miter lim="800000"/>
            <a:headEnd/>
            <a:tailEnd/>
          </a:ln>
          <a:effectLst/>
        </p:spPr>
        <p:txBody>
          <a:bodyPr wrap="none">
            <a:spAutoFit/>
          </a:bodyPr>
          <a:lstStyle/>
          <a:p>
            <a:pPr>
              <a:defRPr/>
            </a:pPr>
            <a:r>
              <a:rPr lang="en-US" dirty="0">
                <a:solidFill>
                  <a:schemeClr val="bg1"/>
                </a:solidFill>
                <a:effectLst>
                  <a:outerShdw blurRad="38100" dist="38100" dir="2700000" algn="tl">
                    <a:srgbClr val="000000">
                      <a:alpha val="43137"/>
                    </a:srgbClr>
                  </a:outerShdw>
                </a:effectLst>
                <a:latin typeface="Arial" charset="0"/>
              </a:rPr>
              <a:t>Insects</a:t>
            </a:r>
          </a:p>
        </p:txBody>
      </p:sp>
      <p:sp>
        <p:nvSpPr>
          <p:cNvPr id="1196038" name="Freeform 21"/>
          <p:cNvSpPr>
            <a:spLocks/>
          </p:cNvSpPr>
          <p:nvPr/>
        </p:nvSpPr>
        <p:spPr bwMode="auto">
          <a:xfrm>
            <a:off x="1749425" y="2506663"/>
            <a:ext cx="1325563" cy="1268412"/>
          </a:xfrm>
          <a:custGeom>
            <a:avLst/>
            <a:gdLst>
              <a:gd name="T0" fmla="*/ 230188 w 835"/>
              <a:gd name="T1" fmla="*/ 0 h 799"/>
              <a:gd name="T2" fmla="*/ 633413 w 835"/>
              <a:gd name="T3" fmla="*/ 0 h 799"/>
              <a:gd name="T4" fmla="*/ 633413 w 835"/>
              <a:gd name="T5" fmla="*/ 403225 h 799"/>
              <a:gd name="T6" fmla="*/ 1325563 w 835"/>
              <a:gd name="T7" fmla="*/ 403225 h 799"/>
              <a:gd name="T8" fmla="*/ 1325563 w 835"/>
              <a:gd name="T9" fmla="*/ 692150 h 799"/>
              <a:gd name="T10" fmla="*/ 1266825 w 835"/>
              <a:gd name="T11" fmla="*/ 1268412 h 799"/>
              <a:gd name="T12" fmla="*/ 517525 w 835"/>
              <a:gd name="T13" fmla="*/ 1038225 h 799"/>
              <a:gd name="T14" fmla="*/ 517525 w 835"/>
              <a:gd name="T15" fmla="*/ 692150 h 799"/>
              <a:gd name="T16" fmla="*/ 287338 w 835"/>
              <a:gd name="T17" fmla="*/ 692150 h 799"/>
              <a:gd name="T18" fmla="*/ 230188 w 835"/>
              <a:gd name="T19" fmla="*/ 806450 h 799"/>
              <a:gd name="T20" fmla="*/ 0 w 835"/>
              <a:gd name="T21" fmla="*/ 806450 h 799"/>
              <a:gd name="T22" fmla="*/ 0 w 835"/>
              <a:gd name="T23" fmla="*/ 519112 h 799"/>
              <a:gd name="T24" fmla="*/ 230188 w 835"/>
              <a:gd name="T25" fmla="*/ 519112 h 799"/>
              <a:gd name="T26" fmla="*/ 230188 w 835"/>
              <a:gd name="T27" fmla="*/ 0 h 7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5"/>
              <a:gd name="T43" fmla="*/ 0 h 799"/>
              <a:gd name="T44" fmla="*/ 835 w 835"/>
              <a:gd name="T45" fmla="*/ 799 h 7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5" h="799">
                <a:moveTo>
                  <a:pt x="145" y="0"/>
                </a:moveTo>
                <a:lnTo>
                  <a:pt x="399" y="0"/>
                </a:lnTo>
                <a:lnTo>
                  <a:pt x="399" y="254"/>
                </a:lnTo>
                <a:lnTo>
                  <a:pt x="835" y="254"/>
                </a:lnTo>
                <a:lnTo>
                  <a:pt x="835" y="436"/>
                </a:lnTo>
                <a:lnTo>
                  <a:pt x="798" y="799"/>
                </a:lnTo>
                <a:lnTo>
                  <a:pt x="326" y="654"/>
                </a:lnTo>
                <a:lnTo>
                  <a:pt x="326" y="436"/>
                </a:lnTo>
                <a:lnTo>
                  <a:pt x="181" y="436"/>
                </a:lnTo>
                <a:lnTo>
                  <a:pt x="145" y="508"/>
                </a:lnTo>
                <a:lnTo>
                  <a:pt x="0" y="508"/>
                </a:lnTo>
                <a:lnTo>
                  <a:pt x="0" y="327"/>
                </a:lnTo>
                <a:lnTo>
                  <a:pt x="145" y="327"/>
                </a:lnTo>
                <a:lnTo>
                  <a:pt x="145" y="0"/>
                </a:lnTo>
                <a:close/>
              </a:path>
            </a:pathLst>
          </a:custGeom>
          <a:noFill/>
          <a:ln w="25400">
            <a:solidFill>
              <a:schemeClr val="bg2"/>
            </a:solidFill>
            <a:round/>
            <a:headEnd/>
            <a:tailEnd/>
          </a:ln>
        </p:spPr>
        <p:txBody>
          <a:bodyPr wrap="none"/>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53623" name="Text Box 23"/>
          <p:cNvSpPr txBox="1">
            <a:spLocks noChangeArrowheads="1"/>
          </p:cNvSpPr>
          <p:nvPr/>
        </p:nvSpPr>
        <p:spPr bwMode="auto">
          <a:xfrm>
            <a:off x="1173163" y="6021388"/>
            <a:ext cx="1049337" cy="457200"/>
          </a:xfrm>
          <a:prstGeom prst="rect">
            <a:avLst/>
          </a:prstGeom>
          <a:noFill/>
          <a:ln w="9525">
            <a:noFill/>
            <a:miter lim="800000"/>
            <a:headEnd/>
            <a:tailEnd/>
          </a:ln>
          <a:effectLst/>
        </p:spPr>
        <p:txBody>
          <a:bodyPr wrap="none">
            <a:spAutoFit/>
          </a:bodyPr>
          <a:lstStyle/>
          <a:p>
            <a:pPr>
              <a:defRPr/>
            </a:pPr>
            <a:r>
              <a:rPr lang="en-US" dirty="0" err="1">
                <a:solidFill>
                  <a:schemeClr val="bg1"/>
                </a:solidFill>
                <a:effectLst>
                  <a:outerShdw blurRad="38100" dist="38100" dir="2700000" algn="tl">
                    <a:srgbClr val="000000">
                      <a:alpha val="43137"/>
                    </a:srgbClr>
                  </a:outerShdw>
                </a:effectLst>
                <a:latin typeface="Arial" charset="0"/>
              </a:rPr>
              <a:t>Precip</a:t>
            </a:r>
            <a:endParaRPr lang="en-US" dirty="0">
              <a:solidFill>
                <a:schemeClr val="bg1"/>
              </a:solidFill>
              <a:effectLst>
                <a:outerShdw blurRad="38100" dist="38100" dir="2700000" algn="tl">
                  <a:srgbClr val="000000">
                    <a:alpha val="43137"/>
                  </a:srgbClr>
                </a:outerShdw>
              </a:effectLst>
              <a:latin typeface="Arial" charset="0"/>
            </a:endParaRPr>
          </a:p>
        </p:txBody>
      </p:sp>
      <p:sp>
        <p:nvSpPr>
          <p:cNvPr id="10" name="Text Box 20"/>
          <p:cNvSpPr txBox="1">
            <a:spLocks noChangeArrowheads="1"/>
          </p:cNvSpPr>
          <p:nvPr/>
        </p:nvSpPr>
        <p:spPr bwMode="auto">
          <a:xfrm>
            <a:off x="4108450" y="2686050"/>
            <a:ext cx="819150" cy="461963"/>
          </a:xfrm>
          <a:prstGeom prst="rect">
            <a:avLst/>
          </a:prstGeom>
          <a:noFill/>
          <a:ln w="9525">
            <a:noFill/>
            <a:miter lim="800000"/>
            <a:headEnd/>
            <a:tailEnd/>
          </a:ln>
          <a:effectLst/>
        </p:spPr>
        <p:txBody>
          <a:bodyPr wrap="none">
            <a:spAutoFit/>
          </a:bodyPr>
          <a:lstStyle/>
          <a:p>
            <a:pPr>
              <a:defRPr/>
            </a:pPr>
            <a:r>
              <a:rPr lang="en-US" dirty="0">
                <a:solidFill>
                  <a:schemeClr val="bg1"/>
                </a:solidFill>
                <a:effectLst>
                  <a:outerShdw blurRad="38100" dist="38100" dir="2700000" algn="tl">
                    <a:srgbClr val="000000">
                      <a:alpha val="43137"/>
                    </a:srgbClr>
                  </a:outerShdw>
                </a:effectLst>
                <a:latin typeface="Arial" charset="0"/>
              </a:rPr>
              <a:t>Rain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36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36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0" grpId="0"/>
      <p:bldP spid="153623"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2600"/>
            <a:ext cx="8229600" cy="584200"/>
          </a:xfrm>
        </p:spPr>
        <p:txBody>
          <a:bodyPr/>
          <a:lstStyle/>
          <a:p>
            <a:pPr eaLnBrk="1" fontAlgn="auto" hangingPunct="1">
              <a:spcAft>
                <a:spcPts val="0"/>
              </a:spcAft>
              <a:defRPr/>
            </a:pPr>
            <a:r>
              <a:rPr lang="en-US" dirty="0" smtClean="0"/>
              <a:t>3. Melting Layer Detection</a:t>
            </a:r>
            <a:endParaRPr lang="en-US" dirty="0"/>
          </a:p>
        </p:txBody>
      </p:sp>
      <p:sp>
        <p:nvSpPr>
          <p:cNvPr id="3" name="Content Placeholder 2"/>
          <p:cNvSpPr>
            <a:spLocks noGrp="1"/>
          </p:cNvSpPr>
          <p:nvPr>
            <p:ph idx="1"/>
          </p:nvPr>
        </p:nvSpPr>
        <p:spPr>
          <a:xfrm>
            <a:off x="0" y="0"/>
            <a:ext cx="9144000" cy="6858000"/>
          </a:xfrm>
        </p:spPr>
        <p:txBody>
          <a:bodyPr/>
          <a:lstStyle/>
          <a:p>
            <a:pPr eaLnBrk="1" fontAlgn="auto" hangingPunct="1">
              <a:spcAft>
                <a:spcPts val="0"/>
              </a:spcAft>
              <a:buFont typeface="Arial" pitchFamily="34" charset="0"/>
              <a:buNone/>
              <a:defRPr/>
            </a:pPr>
            <a:endParaRPr lang="en-US" dirty="0"/>
          </a:p>
        </p:txBody>
      </p:sp>
      <p:pic>
        <p:nvPicPr>
          <p:cNvPr id="1483779" name="Picture 1" descr="C:\Data\Dual-Pol\NWA2009\NWA_MeltingLayer_CC_20090127_2154.pn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4057650" y="1714500"/>
            <a:ext cx="1016000" cy="461963"/>
          </a:xfrm>
          <a:prstGeom prst="rect">
            <a:avLst/>
          </a:prstGeom>
          <a:noFill/>
        </p:spPr>
        <p:txBody>
          <a:bodyPr wrap="none">
            <a:spAutoFit/>
          </a:bodyPr>
          <a:lstStyle/>
          <a:p>
            <a:pPr>
              <a:defRPr/>
            </a:pPr>
            <a:r>
              <a:rPr lang="en-US" dirty="0">
                <a:solidFill>
                  <a:schemeClr val="bg1"/>
                </a:solidFill>
                <a:effectLst>
                  <a:outerShdw blurRad="38100" dist="38100" dir="2700000" algn="tl">
                    <a:srgbClr val="000000">
                      <a:alpha val="43137"/>
                    </a:srgbClr>
                  </a:outerShdw>
                </a:effectLst>
                <a:latin typeface="+mj-lt"/>
              </a:rPr>
              <a:t>Frozen</a:t>
            </a:r>
          </a:p>
        </p:txBody>
      </p:sp>
      <p:sp>
        <p:nvSpPr>
          <p:cNvPr id="8" name="TextBox 7"/>
          <p:cNvSpPr txBox="1"/>
          <p:nvPr/>
        </p:nvSpPr>
        <p:spPr>
          <a:xfrm>
            <a:off x="4135438" y="2743200"/>
            <a:ext cx="941387" cy="461963"/>
          </a:xfrm>
          <a:prstGeom prst="rect">
            <a:avLst/>
          </a:prstGeom>
          <a:noFill/>
        </p:spPr>
        <p:txBody>
          <a:bodyPr wrap="none">
            <a:spAutoFit/>
          </a:bodyPr>
          <a:lstStyle/>
          <a:p>
            <a:pPr>
              <a:defRPr/>
            </a:pPr>
            <a:r>
              <a:rPr lang="en-US" dirty="0">
                <a:solidFill>
                  <a:schemeClr val="bg1"/>
                </a:solidFill>
                <a:effectLst>
                  <a:outerShdw blurRad="38100" dist="38100" dir="2700000" algn="tl">
                    <a:srgbClr val="000000">
                      <a:alpha val="43137"/>
                    </a:srgbClr>
                  </a:outerShdw>
                </a:effectLst>
                <a:latin typeface="+mj-lt"/>
              </a:rPr>
              <a:t>Liquid</a:t>
            </a:r>
          </a:p>
        </p:txBody>
      </p:sp>
      <p:sp>
        <p:nvSpPr>
          <p:cNvPr id="7" name="Rectangle 2"/>
          <p:cNvSpPr txBox="1">
            <a:spLocks noChangeArrowheads="1"/>
          </p:cNvSpPr>
          <p:nvPr/>
        </p:nvSpPr>
        <p:spPr>
          <a:xfrm>
            <a:off x="609600" y="400050"/>
            <a:ext cx="8534400" cy="708025"/>
          </a:xfrm>
          <a:prstGeom prst="rect">
            <a:avLst/>
          </a:prstGeom>
          <a:solidFill>
            <a:schemeClr val="tx1">
              <a:alpha val="75000"/>
            </a:schemeClr>
          </a:solidFill>
          <a:ln w="25400">
            <a:solidFill>
              <a:schemeClr val="bg1"/>
            </a:solidFill>
          </a:ln>
        </p:spPr>
        <p:txBody>
          <a:bodyPr>
            <a:spAutoFit/>
          </a:bodyPr>
          <a:lstStyle/>
          <a:p>
            <a:pPr algn="ctr" fontAlgn="auto">
              <a:spcAft>
                <a:spcPts val="0"/>
              </a:spcAft>
              <a:defRPr/>
            </a:pPr>
            <a:r>
              <a:rPr lang="en-US" sz="4000" dirty="0">
                <a:solidFill>
                  <a:srgbClr val="F9F93D"/>
                </a:solidFill>
                <a:effectLst>
                  <a:outerShdw blurRad="38100" dist="38100" dir="2700000" algn="tl">
                    <a:srgbClr val="000000">
                      <a:alpha val="43137"/>
                    </a:srgbClr>
                  </a:outerShdw>
                </a:effectLst>
                <a:latin typeface="Myriad Pro Light" pitchFamily="34" charset="0"/>
                <a:ea typeface="+mj-ea"/>
                <a:cs typeface="+mj-cs"/>
              </a:rPr>
              <a:t>Melting Layer Example</a:t>
            </a:r>
          </a:p>
        </p:txBody>
      </p:sp>
      <p:sp>
        <p:nvSpPr>
          <p:cNvPr id="9" name="Text Box 14"/>
          <p:cNvSpPr txBox="1">
            <a:spLocks noChangeArrowheads="1"/>
          </p:cNvSpPr>
          <p:nvPr/>
        </p:nvSpPr>
        <p:spPr bwMode="auto">
          <a:xfrm>
            <a:off x="2343150" y="6273800"/>
            <a:ext cx="4457700" cy="584200"/>
          </a:xfrm>
          <a:prstGeom prst="rect">
            <a:avLst/>
          </a:prstGeom>
          <a:noFill/>
          <a:ln w="9525">
            <a:noFill/>
            <a:miter lim="800000"/>
            <a:headEnd/>
            <a:tailEnd/>
          </a:ln>
          <a:effectLst/>
        </p:spPr>
        <p:txBody>
          <a:bodyPr>
            <a:spAutoFit/>
          </a:bodyPr>
          <a:lstStyle/>
          <a:p>
            <a:pPr algn="ctr">
              <a:spcBef>
                <a:spcPct val="50000"/>
              </a:spcBef>
              <a:defRPr/>
            </a:pPr>
            <a:r>
              <a:rPr lang="en-US" sz="3200" dirty="0">
                <a:solidFill>
                  <a:schemeClr val="bg1"/>
                </a:solidFill>
                <a:effectLst>
                  <a:outerShdw blurRad="38100" dist="38100" dir="2700000" algn="tl">
                    <a:srgbClr val="000000">
                      <a:alpha val="43137"/>
                    </a:srgbClr>
                  </a:outerShdw>
                </a:effectLst>
                <a:latin typeface="Arial" charset="0"/>
              </a:rPr>
              <a:t>2.4 deg CC</a:t>
            </a:r>
          </a:p>
        </p:txBody>
      </p:sp>
      <p:sp>
        <p:nvSpPr>
          <p:cNvPr id="10" name="TextBox 9"/>
          <p:cNvSpPr txBox="1"/>
          <p:nvPr/>
        </p:nvSpPr>
        <p:spPr>
          <a:xfrm>
            <a:off x="3771900" y="2400300"/>
            <a:ext cx="1770063" cy="461963"/>
          </a:xfrm>
          <a:prstGeom prst="rect">
            <a:avLst/>
          </a:prstGeom>
          <a:noFill/>
        </p:spPr>
        <p:txBody>
          <a:bodyPr wrap="none">
            <a:spAutoFit/>
          </a:bodyPr>
          <a:lstStyle/>
          <a:p>
            <a:pPr>
              <a:defRPr/>
            </a:pPr>
            <a:r>
              <a:rPr lang="en-US" dirty="0">
                <a:solidFill>
                  <a:schemeClr val="bg1"/>
                </a:solidFill>
                <a:effectLst>
                  <a:outerShdw blurRad="38100" dist="38100" dir="2700000" algn="tl">
                    <a:srgbClr val="000000">
                      <a:alpha val="43137"/>
                    </a:srgbClr>
                  </a:outerShdw>
                </a:effectLst>
                <a:latin typeface="+mj-lt"/>
              </a:rPr>
              <a:t>Mixed Phase</a:t>
            </a:r>
          </a:p>
        </p:txBody>
      </p:sp>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sz="half" idx="4294967295"/>
          </p:nvPr>
        </p:nvSpPr>
        <p:spPr>
          <a:xfrm>
            <a:off x="685800" y="2133600"/>
            <a:ext cx="7943850" cy="1695450"/>
          </a:xfrm>
        </p:spPr>
        <p:txBody>
          <a:bodyPr>
            <a:normAutofit lnSpcReduction="10000"/>
          </a:bodyPr>
          <a:lstStyle/>
          <a:p>
            <a:pPr eaLnBrk="1" fontAlgn="auto" hangingPunct="1">
              <a:lnSpc>
                <a:spcPct val="90000"/>
              </a:lnSpc>
              <a:spcAft>
                <a:spcPts val="0"/>
              </a:spcAft>
              <a:buFont typeface="Arial" pitchFamily="34" charset="0"/>
              <a:buChar char="•"/>
              <a:defRPr/>
            </a:pPr>
            <a:r>
              <a:rPr lang="en-US" sz="2800" i="1" dirty="0">
                <a:solidFill>
                  <a:srgbClr val="FFFF00"/>
                </a:solidFill>
              </a:rPr>
              <a:t>Definition:</a:t>
            </a:r>
            <a:r>
              <a:rPr lang="en-US" sz="2800" dirty="0"/>
              <a:t>  </a:t>
            </a:r>
            <a:r>
              <a:rPr lang="en-US" sz="2800" dirty="0" smtClean="0"/>
              <a:t>gradient of </a:t>
            </a:r>
            <a:r>
              <a:rPr lang="en-US" sz="2800" dirty="0"/>
              <a:t>the </a:t>
            </a:r>
            <a:r>
              <a:rPr lang="en-US" sz="2800" dirty="0" smtClean="0"/>
              <a:t>difference between phase shift in the horizontal and vertical directions</a:t>
            </a:r>
            <a:endParaRPr lang="en-US" sz="2800" dirty="0"/>
          </a:p>
          <a:p>
            <a:pPr eaLnBrk="1" fontAlgn="auto" hangingPunct="1">
              <a:lnSpc>
                <a:spcPct val="90000"/>
              </a:lnSpc>
              <a:spcAft>
                <a:spcPts val="0"/>
              </a:spcAft>
              <a:buFont typeface="Arial" pitchFamily="34" charset="0"/>
              <a:buChar char="•"/>
              <a:defRPr/>
            </a:pPr>
            <a:r>
              <a:rPr lang="en-US" sz="2800" i="1" dirty="0">
                <a:solidFill>
                  <a:srgbClr val="FFFF00"/>
                </a:solidFill>
              </a:rPr>
              <a:t>Units:</a:t>
            </a:r>
            <a:r>
              <a:rPr lang="en-US" sz="2800" dirty="0"/>
              <a:t> </a:t>
            </a:r>
            <a:r>
              <a:rPr lang="en-US" sz="2800" dirty="0">
                <a:sym typeface="Wingdings" pitchFamily="2" charset="2"/>
              </a:rPr>
              <a:t> </a:t>
            </a:r>
            <a:r>
              <a:rPr lang="en-US" sz="2800" dirty="0"/>
              <a:t>degrees per kilometer (</a:t>
            </a:r>
            <a:r>
              <a:rPr lang="en-US" sz="2800" baseline="30000" dirty="0"/>
              <a:t>o</a:t>
            </a:r>
            <a:r>
              <a:rPr lang="en-US" sz="2800" dirty="0"/>
              <a:t>/km)</a:t>
            </a:r>
          </a:p>
        </p:txBody>
      </p:sp>
      <p:sp>
        <p:nvSpPr>
          <p:cNvPr id="40962" name="Rectangle 2"/>
          <p:cNvSpPr>
            <a:spLocks noGrp="1" noChangeArrowheads="1"/>
          </p:cNvSpPr>
          <p:nvPr>
            <p:ph type="title" idx="4294967295"/>
          </p:nvPr>
        </p:nvSpPr>
        <p:spPr>
          <a:xfrm>
            <a:off x="228600" y="228600"/>
            <a:ext cx="8686800" cy="914400"/>
          </a:xfrm>
        </p:spPr>
        <p:txBody>
          <a:bodyPr wrap="square" numCol="1" compatLnSpc="1">
            <a:prstTxWarp prst="textNoShape">
              <a:avLst/>
            </a:prstTxWarp>
            <a:normAutofit fontScale="90000"/>
          </a:bodyPr>
          <a:lstStyle/>
          <a:p>
            <a:pPr eaLnBrk="1" hangingPunct="1">
              <a:defRPr/>
            </a:pPr>
            <a:r>
              <a:rPr lang="en-US" sz="3600" smtClean="0">
                <a:effectLst>
                  <a:outerShdw blurRad="38100" dist="38100" dir="2700000" algn="tl">
                    <a:srgbClr val="C0C0C0"/>
                  </a:outerShdw>
                </a:effectLst>
                <a:latin typeface="Myriad Pro Light"/>
              </a:rPr>
              <a:t>New Product #3: Specific Differential Phase Shift (KDP)</a:t>
            </a:r>
          </a:p>
        </p:txBody>
      </p:sp>
      <p:graphicFrame>
        <p:nvGraphicFramePr>
          <p:cNvPr id="40965" name="Object 5"/>
          <p:cNvGraphicFramePr>
            <a:graphicFrameLocks noChangeAspect="1"/>
          </p:cNvGraphicFramePr>
          <p:nvPr/>
        </p:nvGraphicFramePr>
        <p:xfrm>
          <a:off x="2400300" y="4343400"/>
          <a:ext cx="4276725" cy="974725"/>
        </p:xfrm>
        <a:graphic>
          <a:graphicData uri="http://schemas.openxmlformats.org/presentationml/2006/ole">
            <p:oleObj spid="_x0000_s40965" name="Equation" r:id="rId4" imgW="1002960" imgH="228600" progId="Equation.3">
              <p:embed/>
            </p:oleObj>
          </a:graphicData>
        </a:graphic>
      </p:graphicFrame>
      <p:sp>
        <p:nvSpPr>
          <p:cNvPr id="6" name="Rectangle 5"/>
          <p:cNvSpPr/>
          <p:nvPr/>
        </p:nvSpPr>
        <p:spPr>
          <a:xfrm>
            <a:off x="2914650" y="5372100"/>
            <a:ext cx="3270250" cy="461963"/>
          </a:xfrm>
          <a:prstGeom prst="rect">
            <a:avLst/>
          </a:prstGeom>
        </p:spPr>
        <p:txBody>
          <a:bodyPr wrap="none">
            <a:spAutoFit/>
          </a:bodyPr>
          <a:lstStyle/>
          <a:p>
            <a:pPr>
              <a:defRPr/>
            </a:pPr>
            <a:r>
              <a:rPr lang="en-US" dirty="0">
                <a:solidFill>
                  <a:schemeClr val="tx1"/>
                </a:solidFill>
                <a:effectLst>
                  <a:outerShdw blurRad="38100" dist="38100" dir="2700000" algn="tl">
                    <a:srgbClr val="000000">
                      <a:alpha val="43137"/>
                    </a:srgbClr>
                  </a:outerShdw>
                </a:effectLst>
                <a:latin typeface="Myriad Pro Light" pitchFamily="34" charset="0"/>
              </a:rPr>
              <a:t>Differential phase shift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873" name="Rectangle 2"/>
          <p:cNvSpPr>
            <a:spLocks noChangeArrowheads="1"/>
          </p:cNvSpPr>
          <p:nvPr/>
        </p:nvSpPr>
        <p:spPr bwMode="auto">
          <a:xfrm>
            <a:off x="890588" y="1524000"/>
            <a:ext cx="7916862" cy="5181600"/>
          </a:xfrm>
          <a:prstGeom prst="rect">
            <a:avLst/>
          </a:prstGeom>
          <a:solidFill>
            <a:schemeClr val="bg1"/>
          </a:solidFill>
          <a:ln w="9525">
            <a:noFill/>
            <a:miter lim="800000"/>
            <a:headEnd/>
            <a:tailEnd/>
          </a:ln>
        </p:spPr>
        <p:txBody>
          <a:bodyPr wrap="none" anchor="ctr"/>
          <a:lstStyle/>
          <a:p>
            <a:endParaRPr lang="en-US" sz="2800">
              <a:solidFill>
                <a:schemeClr val="bg1"/>
              </a:solidFill>
            </a:endParaRPr>
          </a:p>
        </p:txBody>
      </p:sp>
      <p:sp>
        <p:nvSpPr>
          <p:cNvPr id="1487874" name="Text Box 3"/>
          <p:cNvSpPr txBox="1">
            <a:spLocks noChangeArrowheads="1"/>
          </p:cNvSpPr>
          <p:nvPr/>
        </p:nvSpPr>
        <p:spPr bwMode="auto">
          <a:xfrm>
            <a:off x="895350" y="304800"/>
            <a:ext cx="7321550" cy="641350"/>
          </a:xfrm>
          <a:prstGeom prst="rect">
            <a:avLst/>
          </a:prstGeom>
          <a:noFill/>
          <a:ln w="9525">
            <a:noFill/>
            <a:miter lim="800000"/>
            <a:headEnd/>
            <a:tailEnd/>
          </a:ln>
        </p:spPr>
        <p:txBody>
          <a:bodyPr>
            <a:spAutoFit/>
          </a:bodyPr>
          <a:lstStyle/>
          <a:p>
            <a:pPr algn="ctr">
              <a:spcBef>
                <a:spcPct val="50000"/>
              </a:spcBef>
            </a:pPr>
            <a:r>
              <a:rPr lang="en-US" sz="3600" b="1">
                <a:solidFill>
                  <a:schemeClr val="bg1"/>
                </a:solidFill>
                <a:latin typeface="Arial" charset="0"/>
              </a:rPr>
              <a:t>What </a:t>
            </a:r>
            <a:r>
              <a:rPr lang="el-GR" sz="2800">
                <a:solidFill>
                  <a:schemeClr val="bg1"/>
                </a:solidFill>
              </a:rPr>
              <a:t>Φ</a:t>
            </a:r>
            <a:r>
              <a:rPr lang="en-US" sz="2800">
                <a:solidFill>
                  <a:schemeClr val="bg1"/>
                </a:solidFill>
              </a:rPr>
              <a:t>DP</a:t>
            </a:r>
            <a:r>
              <a:rPr lang="en-US" sz="3600" b="1">
                <a:solidFill>
                  <a:schemeClr val="bg1"/>
                </a:solidFill>
                <a:latin typeface="Arial" charset="0"/>
              </a:rPr>
              <a:t> Means</a:t>
            </a:r>
          </a:p>
        </p:txBody>
      </p:sp>
      <p:pic>
        <p:nvPicPr>
          <p:cNvPr id="1487875" name="Picture 4" descr="rainfield"/>
          <p:cNvPicPr>
            <a:picLocks noChangeAspect="1" noChangeArrowheads="1"/>
          </p:cNvPicPr>
          <p:nvPr/>
        </p:nvPicPr>
        <p:blipFill>
          <a:blip r:embed="rId3"/>
          <a:srcRect/>
          <a:stretch>
            <a:fillRect/>
          </a:stretch>
        </p:blipFill>
        <p:spPr bwMode="auto">
          <a:xfrm>
            <a:off x="2478088" y="1524000"/>
            <a:ext cx="4187825" cy="5181600"/>
          </a:xfrm>
          <a:prstGeom prst="rect">
            <a:avLst/>
          </a:prstGeom>
          <a:noFill/>
          <a:ln w="9525">
            <a:noFill/>
            <a:miter lim="800000"/>
            <a:headEnd/>
            <a:tailEnd/>
          </a:ln>
        </p:spPr>
      </p:pic>
      <p:sp>
        <p:nvSpPr>
          <p:cNvPr id="1487876" name="Text Box 5"/>
          <p:cNvSpPr txBox="1">
            <a:spLocks noChangeArrowheads="1"/>
          </p:cNvSpPr>
          <p:nvPr/>
        </p:nvSpPr>
        <p:spPr bwMode="auto">
          <a:xfrm>
            <a:off x="914400" y="1882775"/>
            <a:ext cx="481013" cy="641350"/>
          </a:xfrm>
          <a:prstGeom prst="rect">
            <a:avLst/>
          </a:prstGeom>
          <a:noFill/>
          <a:ln w="9525">
            <a:noFill/>
            <a:miter lim="800000"/>
            <a:headEnd/>
            <a:tailEnd/>
          </a:ln>
        </p:spPr>
        <p:txBody>
          <a:bodyPr wrap="none">
            <a:spAutoFit/>
          </a:bodyPr>
          <a:lstStyle/>
          <a:p>
            <a:r>
              <a:rPr lang="en-US" sz="3600">
                <a:solidFill>
                  <a:schemeClr val="tx1"/>
                </a:solidFill>
                <a:latin typeface="Arial" charset="0"/>
              </a:rPr>
              <a:t>t</a:t>
            </a:r>
            <a:r>
              <a:rPr lang="en-US" sz="3600" baseline="-25000">
                <a:solidFill>
                  <a:schemeClr val="tx1"/>
                </a:solidFill>
                <a:latin typeface="Arial" charset="0"/>
              </a:rPr>
              <a:t>2</a:t>
            </a:r>
          </a:p>
        </p:txBody>
      </p:sp>
      <p:sp>
        <p:nvSpPr>
          <p:cNvPr id="1487877" name="AutoShape 6"/>
          <p:cNvSpPr>
            <a:spLocks noChangeArrowheads="1"/>
          </p:cNvSpPr>
          <p:nvPr/>
        </p:nvSpPr>
        <p:spPr bwMode="auto">
          <a:xfrm rot="1268640" flipV="1">
            <a:off x="1944688" y="4130675"/>
            <a:ext cx="1087437" cy="122238"/>
          </a:xfrm>
          <a:prstGeom prst="leftRightArrow">
            <a:avLst>
              <a:gd name="adj1" fmla="val 50000"/>
              <a:gd name="adj2" fmla="val 177921"/>
            </a:avLst>
          </a:prstGeom>
          <a:solidFill>
            <a:srgbClr val="00FFFF"/>
          </a:solidFill>
          <a:ln w="9525">
            <a:solidFill>
              <a:schemeClr val="tx1"/>
            </a:solidFill>
            <a:miter lim="800000"/>
            <a:headEnd/>
            <a:tailEnd/>
          </a:ln>
        </p:spPr>
        <p:txBody>
          <a:bodyPr wrap="none" anchor="ctr"/>
          <a:lstStyle/>
          <a:p>
            <a:endParaRPr lang="en-US" sz="2800">
              <a:solidFill>
                <a:schemeClr val="bg1"/>
              </a:solidFill>
            </a:endParaRPr>
          </a:p>
        </p:txBody>
      </p:sp>
      <p:sp>
        <p:nvSpPr>
          <p:cNvPr id="1487878" name="AutoShape 7"/>
          <p:cNvSpPr>
            <a:spLocks noChangeArrowheads="1"/>
          </p:cNvSpPr>
          <p:nvPr/>
        </p:nvSpPr>
        <p:spPr bwMode="auto">
          <a:xfrm rot="-5400000">
            <a:off x="1750219" y="4007644"/>
            <a:ext cx="1344613" cy="187325"/>
          </a:xfrm>
          <a:prstGeom prst="leftRightArrow">
            <a:avLst>
              <a:gd name="adj1" fmla="val 50000"/>
              <a:gd name="adj2" fmla="val 143559"/>
            </a:avLst>
          </a:prstGeom>
          <a:solidFill>
            <a:srgbClr val="FF9933"/>
          </a:solidFill>
          <a:ln w="9525">
            <a:solidFill>
              <a:schemeClr val="tx1"/>
            </a:solidFill>
            <a:miter lim="800000"/>
            <a:headEnd/>
            <a:tailEnd/>
          </a:ln>
        </p:spPr>
        <p:txBody>
          <a:bodyPr wrap="none" anchor="ctr"/>
          <a:lstStyle/>
          <a:p>
            <a:endParaRPr lang="en-US" sz="2800">
              <a:solidFill>
                <a:schemeClr val="bg1"/>
              </a:solidFill>
            </a:endParaRPr>
          </a:p>
        </p:txBody>
      </p:sp>
      <p:sp>
        <p:nvSpPr>
          <p:cNvPr id="1487879" name="Line 8"/>
          <p:cNvSpPr>
            <a:spLocks noChangeShapeType="1"/>
          </p:cNvSpPr>
          <p:nvPr/>
        </p:nvSpPr>
        <p:spPr bwMode="auto">
          <a:xfrm flipV="1">
            <a:off x="125413" y="4002088"/>
            <a:ext cx="1858962" cy="420687"/>
          </a:xfrm>
          <a:prstGeom prst="line">
            <a:avLst/>
          </a:prstGeom>
          <a:noFill/>
          <a:ln w="19050">
            <a:solidFill>
              <a:srgbClr val="00FFFF"/>
            </a:solidFill>
            <a:round/>
            <a:headEnd/>
            <a:tailEnd/>
          </a:ln>
        </p:spPr>
        <p:txBody>
          <a:bodyPr/>
          <a:lstStyle/>
          <a:p>
            <a:endParaRPr lang="en-US"/>
          </a:p>
        </p:txBody>
      </p:sp>
      <p:sp>
        <p:nvSpPr>
          <p:cNvPr id="1487880" name="Line 9"/>
          <p:cNvSpPr>
            <a:spLocks noChangeShapeType="1"/>
          </p:cNvSpPr>
          <p:nvPr/>
        </p:nvSpPr>
        <p:spPr bwMode="auto">
          <a:xfrm flipV="1">
            <a:off x="138113" y="4395788"/>
            <a:ext cx="2811462" cy="46037"/>
          </a:xfrm>
          <a:prstGeom prst="line">
            <a:avLst/>
          </a:prstGeom>
          <a:noFill/>
          <a:ln w="19050">
            <a:solidFill>
              <a:srgbClr val="00FFFF"/>
            </a:solidFill>
            <a:round/>
            <a:headEnd/>
            <a:tailEnd/>
          </a:ln>
        </p:spPr>
        <p:txBody>
          <a:bodyPr/>
          <a:lstStyle/>
          <a:p>
            <a:endParaRPr lang="en-US"/>
          </a:p>
        </p:txBody>
      </p:sp>
      <p:sp>
        <p:nvSpPr>
          <p:cNvPr id="1487881" name="Line 10"/>
          <p:cNvSpPr>
            <a:spLocks noChangeShapeType="1"/>
          </p:cNvSpPr>
          <p:nvPr/>
        </p:nvSpPr>
        <p:spPr bwMode="auto">
          <a:xfrm flipH="1">
            <a:off x="147638" y="3429000"/>
            <a:ext cx="2274887" cy="993775"/>
          </a:xfrm>
          <a:prstGeom prst="line">
            <a:avLst/>
          </a:prstGeom>
          <a:noFill/>
          <a:ln w="19050">
            <a:solidFill>
              <a:srgbClr val="FF9933"/>
            </a:solidFill>
            <a:round/>
            <a:headEnd/>
            <a:tailEnd/>
          </a:ln>
        </p:spPr>
        <p:txBody>
          <a:bodyPr/>
          <a:lstStyle/>
          <a:p>
            <a:endParaRPr lang="en-US"/>
          </a:p>
        </p:txBody>
      </p:sp>
      <p:sp>
        <p:nvSpPr>
          <p:cNvPr id="1487882" name="Line 11"/>
          <p:cNvSpPr>
            <a:spLocks noChangeShapeType="1"/>
          </p:cNvSpPr>
          <p:nvPr/>
        </p:nvSpPr>
        <p:spPr bwMode="auto">
          <a:xfrm flipH="1" flipV="1">
            <a:off x="120650" y="4435475"/>
            <a:ext cx="2290763" cy="334963"/>
          </a:xfrm>
          <a:prstGeom prst="line">
            <a:avLst/>
          </a:prstGeom>
          <a:noFill/>
          <a:ln w="19050">
            <a:solidFill>
              <a:srgbClr val="FF9933"/>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1" name="Rectangle 2"/>
          <p:cNvSpPr>
            <a:spLocks noChangeArrowheads="1"/>
          </p:cNvSpPr>
          <p:nvPr/>
        </p:nvSpPr>
        <p:spPr bwMode="auto">
          <a:xfrm>
            <a:off x="890588" y="1524000"/>
            <a:ext cx="7916862" cy="5181600"/>
          </a:xfrm>
          <a:prstGeom prst="rect">
            <a:avLst/>
          </a:prstGeom>
          <a:solidFill>
            <a:schemeClr val="bg1"/>
          </a:solidFill>
          <a:ln w="9525">
            <a:noFill/>
            <a:miter lim="800000"/>
            <a:headEnd/>
            <a:tailEnd/>
          </a:ln>
        </p:spPr>
        <p:txBody>
          <a:bodyPr wrap="none" anchor="ctr"/>
          <a:lstStyle/>
          <a:p>
            <a:endParaRPr lang="en-US" sz="2800">
              <a:solidFill>
                <a:schemeClr val="bg1"/>
              </a:solidFill>
            </a:endParaRPr>
          </a:p>
        </p:txBody>
      </p:sp>
      <p:sp>
        <p:nvSpPr>
          <p:cNvPr id="1489922" name="Text Box 3"/>
          <p:cNvSpPr txBox="1">
            <a:spLocks noChangeArrowheads="1"/>
          </p:cNvSpPr>
          <p:nvPr/>
        </p:nvSpPr>
        <p:spPr bwMode="auto">
          <a:xfrm>
            <a:off x="895350" y="304800"/>
            <a:ext cx="7321550" cy="641350"/>
          </a:xfrm>
          <a:prstGeom prst="rect">
            <a:avLst/>
          </a:prstGeom>
          <a:noFill/>
          <a:ln w="9525">
            <a:noFill/>
            <a:miter lim="800000"/>
            <a:headEnd/>
            <a:tailEnd/>
          </a:ln>
        </p:spPr>
        <p:txBody>
          <a:bodyPr>
            <a:spAutoFit/>
          </a:bodyPr>
          <a:lstStyle/>
          <a:p>
            <a:pPr algn="ctr">
              <a:spcBef>
                <a:spcPct val="50000"/>
              </a:spcBef>
            </a:pPr>
            <a:r>
              <a:rPr lang="en-US" sz="3600" b="1">
                <a:solidFill>
                  <a:schemeClr val="bg1"/>
                </a:solidFill>
                <a:latin typeface="Arial" charset="0"/>
              </a:rPr>
              <a:t>What </a:t>
            </a:r>
            <a:r>
              <a:rPr lang="el-GR" sz="2800">
                <a:solidFill>
                  <a:schemeClr val="bg1"/>
                </a:solidFill>
              </a:rPr>
              <a:t>Φ</a:t>
            </a:r>
            <a:r>
              <a:rPr lang="en-US" sz="2800">
                <a:solidFill>
                  <a:schemeClr val="bg1"/>
                </a:solidFill>
              </a:rPr>
              <a:t>DP</a:t>
            </a:r>
            <a:r>
              <a:rPr lang="en-US" sz="3600" b="1">
                <a:solidFill>
                  <a:schemeClr val="bg1"/>
                </a:solidFill>
                <a:latin typeface="Arial" charset="0"/>
              </a:rPr>
              <a:t> Means</a:t>
            </a:r>
          </a:p>
        </p:txBody>
      </p:sp>
      <p:pic>
        <p:nvPicPr>
          <p:cNvPr id="1489923" name="Picture 4" descr="rainfield"/>
          <p:cNvPicPr>
            <a:picLocks noChangeAspect="1" noChangeArrowheads="1"/>
          </p:cNvPicPr>
          <p:nvPr/>
        </p:nvPicPr>
        <p:blipFill>
          <a:blip r:embed="rId3"/>
          <a:srcRect/>
          <a:stretch>
            <a:fillRect/>
          </a:stretch>
        </p:blipFill>
        <p:spPr bwMode="auto">
          <a:xfrm>
            <a:off x="2478088" y="1524000"/>
            <a:ext cx="4187825" cy="5181600"/>
          </a:xfrm>
          <a:prstGeom prst="rect">
            <a:avLst/>
          </a:prstGeom>
          <a:noFill/>
          <a:ln w="9525">
            <a:noFill/>
            <a:miter lim="800000"/>
            <a:headEnd/>
            <a:tailEnd/>
          </a:ln>
        </p:spPr>
      </p:pic>
      <p:sp>
        <p:nvSpPr>
          <p:cNvPr id="1489924" name="Text Box 5"/>
          <p:cNvSpPr txBox="1">
            <a:spLocks noChangeArrowheads="1"/>
          </p:cNvSpPr>
          <p:nvPr/>
        </p:nvSpPr>
        <p:spPr bwMode="auto">
          <a:xfrm>
            <a:off x="914400" y="1882775"/>
            <a:ext cx="481013" cy="641350"/>
          </a:xfrm>
          <a:prstGeom prst="rect">
            <a:avLst/>
          </a:prstGeom>
          <a:noFill/>
          <a:ln w="9525">
            <a:noFill/>
            <a:miter lim="800000"/>
            <a:headEnd/>
            <a:tailEnd/>
          </a:ln>
        </p:spPr>
        <p:txBody>
          <a:bodyPr wrap="none">
            <a:spAutoFit/>
          </a:bodyPr>
          <a:lstStyle/>
          <a:p>
            <a:r>
              <a:rPr lang="en-US" sz="3600">
                <a:solidFill>
                  <a:schemeClr val="tx1"/>
                </a:solidFill>
                <a:latin typeface="Arial" charset="0"/>
              </a:rPr>
              <a:t>t</a:t>
            </a:r>
            <a:r>
              <a:rPr lang="en-US" sz="3600" baseline="-25000">
                <a:solidFill>
                  <a:schemeClr val="tx1"/>
                </a:solidFill>
                <a:latin typeface="Arial" charset="0"/>
              </a:rPr>
              <a:t>3</a:t>
            </a:r>
          </a:p>
        </p:txBody>
      </p:sp>
      <p:sp>
        <p:nvSpPr>
          <p:cNvPr id="1489925" name="AutoShape 6"/>
          <p:cNvSpPr>
            <a:spLocks noChangeArrowheads="1"/>
          </p:cNvSpPr>
          <p:nvPr/>
        </p:nvSpPr>
        <p:spPr bwMode="auto">
          <a:xfrm rot="-5400000">
            <a:off x="2855913" y="3759200"/>
            <a:ext cx="2265362" cy="312738"/>
          </a:xfrm>
          <a:prstGeom prst="leftRightArrow">
            <a:avLst>
              <a:gd name="adj1" fmla="val 50000"/>
              <a:gd name="adj2" fmla="val 144873"/>
            </a:avLst>
          </a:prstGeom>
          <a:solidFill>
            <a:srgbClr val="FF9933"/>
          </a:solidFill>
          <a:ln w="9525">
            <a:solidFill>
              <a:schemeClr val="tx1"/>
            </a:solidFill>
            <a:miter lim="800000"/>
            <a:headEnd/>
            <a:tailEnd/>
          </a:ln>
        </p:spPr>
        <p:txBody>
          <a:bodyPr wrap="none" anchor="ctr"/>
          <a:lstStyle/>
          <a:p>
            <a:endParaRPr lang="en-US" sz="2800">
              <a:solidFill>
                <a:schemeClr val="bg1"/>
              </a:solidFill>
            </a:endParaRPr>
          </a:p>
        </p:txBody>
      </p:sp>
      <p:sp>
        <p:nvSpPr>
          <p:cNvPr id="1489926" name="Line 7"/>
          <p:cNvSpPr>
            <a:spLocks noChangeShapeType="1"/>
          </p:cNvSpPr>
          <p:nvPr/>
        </p:nvSpPr>
        <p:spPr bwMode="auto">
          <a:xfrm flipV="1">
            <a:off x="125413" y="3938588"/>
            <a:ext cx="2641600" cy="484187"/>
          </a:xfrm>
          <a:prstGeom prst="line">
            <a:avLst/>
          </a:prstGeom>
          <a:noFill/>
          <a:ln w="19050">
            <a:solidFill>
              <a:srgbClr val="00FFFF"/>
            </a:solidFill>
            <a:round/>
            <a:headEnd/>
            <a:tailEnd/>
          </a:ln>
        </p:spPr>
        <p:txBody>
          <a:bodyPr/>
          <a:lstStyle/>
          <a:p>
            <a:endParaRPr lang="en-US"/>
          </a:p>
        </p:txBody>
      </p:sp>
      <p:sp>
        <p:nvSpPr>
          <p:cNvPr id="1489927" name="Line 8"/>
          <p:cNvSpPr>
            <a:spLocks noChangeShapeType="1"/>
          </p:cNvSpPr>
          <p:nvPr/>
        </p:nvSpPr>
        <p:spPr bwMode="auto">
          <a:xfrm>
            <a:off x="138113" y="4441825"/>
            <a:ext cx="4054475" cy="55563"/>
          </a:xfrm>
          <a:prstGeom prst="line">
            <a:avLst/>
          </a:prstGeom>
          <a:noFill/>
          <a:ln w="19050">
            <a:solidFill>
              <a:srgbClr val="00FFFF"/>
            </a:solidFill>
            <a:round/>
            <a:headEnd/>
            <a:tailEnd/>
          </a:ln>
        </p:spPr>
        <p:txBody>
          <a:bodyPr/>
          <a:lstStyle/>
          <a:p>
            <a:endParaRPr lang="en-US"/>
          </a:p>
        </p:txBody>
      </p:sp>
      <p:sp>
        <p:nvSpPr>
          <p:cNvPr id="1489928" name="Line 9"/>
          <p:cNvSpPr>
            <a:spLocks noChangeShapeType="1"/>
          </p:cNvSpPr>
          <p:nvPr/>
        </p:nvSpPr>
        <p:spPr bwMode="auto">
          <a:xfrm flipH="1">
            <a:off x="147638" y="2797175"/>
            <a:ext cx="3830637" cy="1625600"/>
          </a:xfrm>
          <a:prstGeom prst="line">
            <a:avLst/>
          </a:prstGeom>
          <a:noFill/>
          <a:ln w="19050">
            <a:solidFill>
              <a:srgbClr val="FF9933"/>
            </a:solidFill>
            <a:round/>
            <a:headEnd/>
            <a:tailEnd/>
          </a:ln>
        </p:spPr>
        <p:txBody>
          <a:bodyPr/>
          <a:lstStyle/>
          <a:p>
            <a:endParaRPr lang="en-US"/>
          </a:p>
        </p:txBody>
      </p:sp>
      <p:sp>
        <p:nvSpPr>
          <p:cNvPr id="1489929" name="Line 10"/>
          <p:cNvSpPr>
            <a:spLocks noChangeShapeType="1"/>
          </p:cNvSpPr>
          <p:nvPr/>
        </p:nvSpPr>
        <p:spPr bwMode="auto">
          <a:xfrm flipH="1" flipV="1">
            <a:off x="120650" y="4435475"/>
            <a:ext cx="3868738" cy="601663"/>
          </a:xfrm>
          <a:prstGeom prst="line">
            <a:avLst/>
          </a:prstGeom>
          <a:noFill/>
          <a:ln w="19050">
            <a:solidFill>
              <a:srgbClr val="FF9933"/>
            </a:solidFill>
            <a:round/>
            <a:headEnd/>
            <a:tailEnd/>
          </a:ln>
        </p:spPr>
        <p:txBody>
          <a:bodyPr/>
          <a:lstStyle/>
          <a:p>
            <a:endParaRPr lang="en-US"/>
          </a:p>
        </p:txBody>
      </p:sp>
      <p:sp>
        <p:nvSpPr>
          <p:cNvPr id="1489930" name="AutoShape 11"/>
          <p:cNvSpPr>
            <a:spLocks noChangeArrowheads="1"/>
          </p:cNvSpPr>
          <p:nvPr/>
        </p:nvSpPr>
        <p:spPr bwMode="auto">
          <a:xfrm rot="1268640" flipV="1">
            <a:off x="2713038" y="4130675"/>
            <a:ext cx="1550987" cy="171450"/>
          </a:xfrm>
          <a:prstGeom prst="leftRightArrow">
            <a:avLst>
              <a:gd name="adj1" fmla="val 50000"/>
              <a:gd name="adj2" fmla="val 180926"/>
            </a:avLst>
          </a:prstGeom>
          <a:solidFill>
            <a:srgbClr val="00FFFF"/>
          </a:solidFill>
          <a:ln w="9525">
            <a:solidFill>
              <a:schemeClr val="tx1"/>
            </a:solidFill>
            <a:miter lim="800000"/>
            <a:headEnd/>
            <a:tailEnd/>
          </a:ln>
        </p:spPr>
        <p:txBody>
          <a:bodyPr wrap="none" anchor="ctr"/>
          <a:lstStyle/>
          <a:p>
            <a:endParaRPr lang="en-US" sz="280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969" name="Rectangle 2"/>
          <p:cNvSpPr>
            <a:spLocks noChangeArrowheads="1"/>
          </p:cNvSpPr>
          <p:nvPr/>
        </p:nvSpPr>
        <p:spPr bwMode="auto">
          <a:xfrm>
            <a:off x="890588" y="1524000"/>
            <a:ext cx="7916862" cy="5181600"/>
          </a:xfrm>
          <a:prstGeom prst="rect">
            <a:avLst/>
          </a:prstGeom>
          <a:solidFill>
            <a:schemeClr val="bg1"/>
          </a:solidFill>
          <a:ln w="9525">
            <a:noFill/>
            <a:miter lim="800000"/>
            <a:headEnd/>
            <a:tailEnd/>
          </a:ln>
        </p:spPr>
        <p:txBody>
          <a:bodyPr wrap="none" anchor="ctr"/>
          <a:lstStyle/>
          <a:p>
            <a:endParaRPr lang="en-US" sz="2800">
              <a:solidFill>
                <a:schemeClr val="bg1"/>
              </a:solidFill>
            </a:endParaRPr>
          </a:p>
        </p:txBody>
      </p:sp>
      <p:sp>
        <p:nvSpPr>
          <p:cNvPr id="1491970" name="Text Box 3"/>
          <p:cNvSpPr txBox="1">
            <a:spLocks noChangeArrowheads="1"/>
          </p:cNvSpPr>
          <p:nvPr/>
        </p:nvSpPr>
        <p:spPr bwMode="auto">
          <a:xfrm>
            <a:off x="895350" y="304800"/>
            <a:ext cx="7321550" cy="641350"/>
          </a:xfrm>
          <a:prstGeom prst="rect">
            <a:avLst/>
          </a:prstGeom>
          <a:noFill/>
          <a:ln w="9525">
            <a:noFill/>
            <a:miter lim="800000"/>
            <a:headEnd/>
            <a:tailEnd/>
          </a:ln>
        </p:spPr>
        <p:txBody>
          <a:bodyPr>
            <a:spAutoFit/>
          </a:bodyPr>
          <a:lstStyle/>
          <a:p>
            <a:pPr algn="ctr">
              <a:spcBef>
                <a:spcPct val="50000"/>
              </a:spcBef>
            </a:pPr>
            <a:r>
              <a:rPr lang="en-US" sz="3600" b="1">
                <a:solidFill>
                  <a:schemeClr val="bg1"/>
                </a:solidFill>
                <a:latin typeface="Arial" charset="0"/>
              </a:rPr>
              <a:t>What </a:t>
            </a:r>
            <a:r>
              <a:rPr lang="el-GR" sz="2800">
                <a:solidFill>
                  <a:schemeClr val="bg1"/>
                </a:solidFill>
              </a:rPr>
              <a:t>Φ</a:t>
            </a:r>
            <a:r>
              <a:rPr lang="en-US" sz="2800">
                <a:solidFill>
                  <a:schemeClr val="bg1"/>
                </a:solidFill>
              </a:rPr>
              <a:t>DP</a:t>
            </a:r>
            <a:r>
              <a:rPr lang="en-US" sz="3600" b="1">
                <a:solidFill>
                  <a:schemeClr val="bg1"/>
                </a:solidFill>
                <a:latin typeface="Arial" charset="0"/>
              </a:rPr>
              <a:t> Means</a:t>
            </a:r>
          </a:p>
        </p:txBody>
      </p:sp>
      <p:pic>
        <p:nvPicPr>
          <p:cNvPr id="1491971" name="Picture 4" descr="rainfield"/>
          <p:cNvPicPr>
            <a:picLocks noChangeAspect="1" noChangeArrowheads="1"/>
          </p:cNvPicPr>
          <p:nvPr/>
        </p:nvPicPr>
        <p:blipFill>
          <a:blip r:embed="rId3"/>
          <a:srcRect/>
          <a:stretch>
            <a:fillRect/>
          </a:stretch>
        </p:blipFill>
        <p:spPr bwMode="auto">
          <a:xfrm>
            <a:off x="2478088" y="1524000"/>
            <a:ext cx="4187825" cy="5181600"/>
          </a:xfrm>
          <a:prstGeom prst="rect">
            <a:avLst/>
          </a:prstGeom>
          <a:noFill/>
          <a:ln w="9525">
            <a:noFill/>
            <a:miter lim="800000"/>
            <a:headEnd/>
            <a:tailEnd/>
          </a:ln>
        </p:spPr>
      </p:pic>
      <p:sp>
        <p:nvSpPr>
          <p:cNvPr id="1491972" name="Text Box 5"/>
          <p:cNvSpPr txBox="1">
            <a:spLocks noChangeArrowheads="1"/>
          </p:cNvSpPr>
          <p:nvPr/>
        </p:nvSpPr>
        <p:spPr bwMode="auto">
          <a:xfrm>
            <a:off x="914400" y="1882775"/>
            <a:ext cx="481013" cy="641350"/>
          </a:xfrm>
          <a:prstGeom prst="rect">
            <a:avLst/>
          </a:prstGeom>
          <a:noFill/>
          <a:ln w="9525">
            <a:noFill/>
            <a:miter lim="800000"/>
            <a:headEnd/>
            <a:tailEnd/>
          </a:ln>
        </p:spPr>
        <p:txBody>
          <a:bodyPr wrap="none">
            <a:spAutoFit/>
          </a:bodyPr>
          <a:lstStyle/>
          <a:p>
            <a:r>
              <a:rPr lang="en-US" sz="3600">
                <a:solidFill>
                  <a:schemeClr val="tx1"/>
                </a:solidFill>
                <a:latin typeface="Arial" charset="0"/>
              </a:rPr>
              <a:t>t</a:t>
            </a:r>
            <a:r>
              <a:rPr lang="en-US" sz="3600" baseline="-25000">
                <a:solidFill>
                  <a:schemeClr val="tx1"/>
                </a:solidFill>
                <a:latin typeface="Arial" charset="0"/>
              </a:rPr>
              <a:t>4</a:t>
            </a:r>
          </a:p>
        </p:txBody>
      </p:sp>
      <p:sp>
        <p:nvSpPr>
          <p:cNvPr id="1491973" name="AutoShape 6"/>
          <p:cNvSpPr>
            <a:spLocks noChangeArrowheads="1"/>
          </p:cNvSpPr>
          <p:nvPr/>
        </p:nvSpPr>
        <p:spPr bwMode="auto">
          <a:xfrm rot="-5400000">
            <a:off x="3615531" y="3618707"/>
            <a:ext cx="2968625" cy="312738"/>
          </a:xfrm>
          <a:prstGeom prst="leftRightArrow">
            <a:avLst>
              <a:gd name="adj1" fmla="val 50000"/>
              <a:gd name="adj2" fmla="val 189847"/>
            </a:avLst>
          </a:prstGeom>
          <a:solidFill>
            <a:srgbClr val="FF9933"/>
          </a:solidFill>
          <a:ln w="9525">
            <a:solidFill>
              <a:schemeClr val="tx1"/>
            </a:solidFill>
            <a:miter lim="800000"/>
            <a:headEnd/>
            <a:tailEnd/>
          </a:ln>
        </p:spPr>
        <p:txBody>
          <a:bodyPr wrap="none" anchor="ctr"/>
          <a:lstStyle/>
          <a:p>
            <a:endParaRPr lang="en-US" sz="2800">
              <a:solidFill>
                <a:schemeClr val="bg1"/>
              </a:solidFill>
            </a:endParaRPr>
          </a:p>
        </p:txBody>
      </p:sp>
      <p:sp>
        <p:nvSpPr>
          <p:cNvPr id="1491974" name="Line 7"/>
          <p:cNvSpPr>
            <a:spLocks noChangeShapeType="1"/>
          </p:cNvSpPr>
          <p:nvPr/>
        </p:nvSpPr>
        <p:spPr bwMode="auto">
          <a:xfrm flipV="1">
            <a:off x="125413" y="3790950"/>
            <a:ext cx="3157537" cy="631825"/>
          </a:xfrm>
          <a:prstGeom prst="line">
            <a:avLst/>
          </a:prstGeom>
          <a:noFill/>
          <a:ln w="19050">
            <a:solidFill>
              <a:srgbClr val="00FFFF"/>
            </a:solidFill>
            <a:round/>
            <a:headEnd/>
            <a:tailEnd/>
          </a:ln>
        </p:spPr>
        <p:txBody>
          <a:bodyPr/>
          <a:lstStyle/>
          <a:p>
            <a:endParaRPr lang="en-US"/>
          </a:p>
        </p:txBody>
      </p:sp>
      <p:sp>
        <p:nvSpPr>
          <p:cNvPr id="1491975" name="Line 8"/>
          <p:cNvSpPr>
            <a:spLocks noChangeShapeType="1"/>
          </p:cNvSpPr>
          <p:nvPr/>
        </p:nvSpPr>
        <p:spPr bwMode="auto">
          <a:xfrm flipV="1">
            <a:off x="138113" y="4425950"/>
            <a:ext cx="4749800" cy="15875"/>
          </a:xfrm>
          <a:prstGeom prst="line">
            <a:avLst/>
          </a:prstGeom>
          <a:noFill/>
          <a:ln w="19050">
            <a:solidFill>
              <a:srgbClr val="00FFFF"/>
            </a:solidFill>
            <a:round/>
            <a:headEnd/>
            <a:tailEnd/>
          </a:ln>
        </p:spPr>
        <p:txBody>
          <a:bodyPr/>
          <a:lstStyle/>
          <a:p>
            <a:endParaRPr lang="en-US"/>
          </a:p>
        </p:txBody>
      </p:sp>
      <p:sp>
        <p:nvSpPr>
          <p:cNvPr id="1491976" name="Line 9"/>
          <p:cNvSpPr>
            <a:spLocks noChangeShapeType="1"/>
          </p:cNvSpPr>
          <p:nvPr/>
        </p:nvSpPr>
        <p:spPr bwMode="auto">
          <a:xfrm flipH="1">
            <a:off x="147638" y="2327275"/>
            <a:ext cx="4940300" cy="2095500"/>
          </a:xfrm>
          <a:prstGeom prst="line">
            <a:avLst/>
          </a:prstGeom>
          <a:noFill/>
          <a:ln w="19050">
            <a:solidFill>
              <a:srgbClr val="FF9933"/>
            </a:solidFill>
            <a:round/>
            <a:headEnd/>
            <a:tailEnd/>
          </a:ln>
        </p:spPr>
        <p:txBody>
          <a:bodyPr/>
          <a:lstStyle/>
          <a:p>
            <a:endParaRPr lang="en-US"/>
          </a:p>
        </p:txBody>
      </p:sp>
      <p:sp>
        <p:nvSpPr>
          <p:cNvPr id="1491977" name="Line 10"/>
          <p:cNvSpPr>
            <a:spLocks noChangeShapeType="1"/>
          </p:cNvSpPr>
          <p:nvPr/>
        </p:nvSpPr>
        <p:spPr bwMode="auto">
          <a:xfrm flipH="1" flipV="1">
            <a:off x="120650" y="4435475"/>
            <a:ext cx="5002213" cy="812800"/>
          </a:xfrm>
          <a:prstGeom prst="line">
            <a:avLst/>
          </a:prstGeom>
          <a:noFill/>
          <a:ln w="19050">
            <a:solidFill>
              <a:srgbClr val="FF9933"/>
            </a:solidFill>
            <a:round/>
            <a:headEnd/>
            <a:tailEnd/>
          </a:ln>
        </p:spPr>
        <p:txBody>
          <a:bodyPr/>
          <a:lstStyle/>
          <a:p>
            <a:endParaRPr lang="en-US"/>
          </a:p>
        </p:txBody>
      </p:sp>
      <p:sp>
        <p:nvSpPr>
          <p:cNvPr id="1491978" name="AutoShape 11"/>
          <p:cNvSpPr>
            <a:spLocks noChangeArrowheads="1"/>
          </p:cNvSpPr>
          <p:nvPr/>
        </p:nvSpPr>
        <p:spPr bwMode="auto">
          <a:xfrm rot="1268640" flipV="1">
            <a:off x="3216275" y="4011613"/>
            <a:ext cx="1770063" cy="196850"/>
          </a:xfrm>
          <a:prstGeom prst="leftRightArrow">
            <a:avLst>
              <a:gd name="adj1" fmla="val 50000"/>
              <a:gd name="adj2" fmla="val 179839"/>
            </a:avLst>
          </a:prstGeom>
          <a:solidFill>
            <a:srgbClr val="00FFFF"/>
          </a:solidFill>
          <a:ln w="9525">
            <a:solidFill>
              <a:schemeClr val="tx1"/>
            </a:solidFill>
            <a:miter lim="800000"/>
            <a:headEnd/>
            <a:tailEnd/>
          </a:ln>
        </p:spPr>
        <p:txBody>
          <a:bodyPr wrap="none" anchor="ctr"/>
          <a:lstStyle/>
          <a:p>
            <a:endParaRPr lang="en-US" sz="280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7" name="Rectangle 2"/>
          <p:cNvSpPr>
            <a:spLocks noChangeArrowheads="1"/>
          </p:cNvSpPr>
          <p:nvPr/>
        </p:nvSpPr>
        <p:spPr bwMode="auto">
          <a:xfrm>
            <a:off x="890588" y="1524000"/>
            <a:ext cx="7916862" cy="5181600"/>
          </a:xfrm>
          <a:prstGeom prst="rect">
            <a:avLst/>
          </a:prstGeom>
          <a:solidFill>
            <a:schemeClr val="bg1"/>
          </a:solidFill>
          <a:ln w="9525">
            <a:noFill/>
            <a:miter lim="800000"/>
            <a:headEnd/>
            <a:tailEnd/>
          </a:ln>
        </p:spPr>
        <p:txBody>
          <a:bodyPr wrap="none" anchor="ctr"/>
          <a:lstStyle/>
          <a:p>
            <a:endParaRPr lang="en-US" sz="2800">
              <a:solidFill>
                <a:schemeClr val="bg1"/>
              </a:solidFill>
            </a:endParaRPr>
          </a:p>
        </p:txBody>
      </p:sp>
      <p:sp>
        <p:nvSpPr>
          <p:cNvPr id="1494018" name="Text Box 3"/>
          <p:cNvSpPr txBox="1">
            <a:spLocks noChangeArrowheads="1"/>
          </p:cNvSpPr>
          <p:nvPr/>
        </p:nvSpPr>
        <p:spPr bwMode="auto">
          <a:xfrm>
            <a:off x="895350" y="304800"/>
            <a:ext cx="7321550" cy="641350"/>
          </a:xfrm>
          <a:prstGeom prst="rect">
            <a:avLst/>
          </a:prstGeom>
          <a:noFill/>
          <a:ln w="9525">
            <a:noFill/>
            <a:miter lim="800000"/>
            <a:headEnd/>
            <a:tailEnd/>
          </a:ln>
        </p:spPr>
        <p:txBody>
          <a:bodyPr>
            <a:spAutoFit/>
          </a:bodyPr>
          <a:lstStyle/>
          <a:p>
            <a:pPr algn="ctr">
              <a:spcBef>
                <a:spcPct val="50000"/>
              </a:spcBef>
            </a:pPr>
            <a:r>
              <a:rPr lang="en-US" sz="3600" b="1">
                <a:solidFill>
                  <a:schemeClr val="bg1"/>
                </a:solidFill>
                <a:latin typeface="Arial" charset="0"/>
              </a:rPr>
              <a:t>What </a:t>
            </a:r>
            <a:r>
              <a:rPr lang="el-GR" sz="2800">
                <a:solidFill>
                  <a:schemeClr val="bg1"/>
                </a:solidFill>
              </a:rPr>
              <a:t>Φ</a:t>
            </a:r>
            <a:r>
              <a:rPr lang="en-US" sz="2800">
                <a:solidFill>
                  <a:schemeClr val="bg1"/>
                </a:solidFill>
              </a:rPr>
              <a:t>DP</a:t>
            </a:r>
            <a:r>
              <a:rPr lang="en-US" sz="3600" b="1">
                <a:solidFill>
                  <a:schemeClr val="bg1"/>
                </a:solidFill>
                <a:latin typeface="Arial" charset="0"/>
              </a:rPr>
              <a:t> Means</a:t>
            </a:r>
          </a:p>
        </p:txBody>
      </p:sp>
      <p:pic>
        <p:nvPicPr>
          <p:cNvPr id="1494019" name="Picture 4" descr="rainfield"/>
          <p:cNvPicPr>
            <a:picLocks noChangeAspect="1" noChangeArrowheads="1"/>
          </p:cNvPicPr>
          <p:nvPr/>
        </p:nvPicPr>
        <p:blipFill>
          <a:blip r:embed="rId3"/>
          <a:srcRect/>
          <a:stretch>
            <a:fillRect/>
          </a:stretch>
        </p:blipFill>
        <p:spPr bwMode="auto">
          <a:xfrm>
            <a:off x="2478088" y="1524000"/>
            <a:ext cx="4187825" cy="5181600"/>
          </a:xfrm>
          <a:prstGeom prst="rect">
            <a:avLst/>
          </a:prstGeom>
          <a:noFill/>
          <a:ln w="9525">
            <a:noFill/>
            <a:miter lim="800000"/>
            <a:headEnd/>
            <a:tailEnd/>
          </a:ln>
        </p:spPr>
      </p:pic>
      <p:sp>
        <p:nvSpPr>
          <p:cNvPr id="1494020" name="Text Box 5"/>
          <p:cNvSpPr txBox="1">
            <a:spLocks noChangeArrowheads="1"/>
          </p:cNvSpPr>
          <p:nvPr/>
        </p:nvSpPr>
        <p:spPr bwMode="auto">
          <a:xfrm>
            <a:off x="914400" y="1882775"/>
            <a:ext cx="481013" cy="641350"/>
          </a:xfrm>
          <a:prstGeom prst="rect">
            <a:avLst/>
          </a:prstGeom>
          <a:noFill/>
          <a:ln w="9525">
            <a:noFill/>
            <a:miter lim="800000"/>
            <a:headEnd/>
            <a:tailEnd/>
          </a:ln>
        </p:spPr>
        <p:txBody>
          <a:bodyPr wrap="none">
            <a:spAutoFit/>
          </a:bodyPr>
          <a:lstStyle/>
          <a:p>
            <a:r>
              <a:rPr lang="en-US" sz="3600">
                <a:solidFill>
                  <a:schemeClr val="tx1"/>
                </a:solidFill>
                <a:latin typeface="Arial" charset="0"/>
              </a:rPr>
              <a:t>t</a:t>
            </a:r>
            <a:r>
              <a:rPr lang="en-US" sz="3600" baseline="-25000">
                <a:solidFill>
                  <a:schemeClr val="tx1"/>
                </a:solidFill>
                <a:latin typeface="Arial" charset="0"/>
              </a:rPr>
              <a:t>5</a:t>
            </a:r>
          </a:p>
        </p:txBody>
      </p:sp>
      <p:sp>
        <p:nvSpPr>
          <p:cNvPr id="1494021" name="AutoShape 6"/>
          <p:cNvSpPr>
            <a:spLocks noChangeArrowheads="1"/>
          </p:cNvSpPr>
          <p:nvPr/>
        </p:nvSpPr>
        <p:spPr bwMode="auto">
          <a:xfrm rot="-5400000">
            <a:off x="4589463" y="3505200"/>
            <a:ext cx="3367088" cy="312737"/>
          </a:xfrm>
          <a:prstGeom prst="leftRightArrow">
            <a:avLst>
              <a:gd name="adj1" fmla="val 50000"/>
              <a:gd name="adj2" fmla="val 215330"/>
            </a:avLst>
          </a:prstGeom>
          <a:solidFill>
            <a:srgbClr val="FF9933"/>
          </a:solidFill>
          <a:ln w="9525">
            <a:solidFill>
              <a:schemeClr val="tx1"/>
            </a:solidFill>
            <a:miter lim="800000"/>
            <a:headEnd/>
            <a:tailEnd/>
          </a:ln>
        </p:spPr>
        <p:txBody>
          <a:bodyPr wrap="none" anchor="ctr"/>
          <a:lstStyle/>
          <a:p>
            <a:endParaRPr lang="en-US" sz="2800">
              <a:solidFill>
                <a:schemeClr val="bg1"/>
              </a:solidFill>
            </a:endParaRPr>
          </a:p>
        </p:txBody>
      </p:sp>
      <p:sp>
        <p:nvSpPr>
          <p:cNvPr id="1494022" name="Line 7"/>
          <p:cNvSpPr>
            <a:spLocks noChangeShapeType="1"/>
          </p:cNvSpPr>
          <p:nvPr/>
        </p:nvSpPr>
        <p:spPr bwMode="auto">
          <a:xfrm flipV="1">
            <a:off x="125413" y="3698875"/>
            <a:ext cx="3811587" cy="723900"/>
          </a:xfrm>
          <a:prstGeom prst="line">
            <a:avLst/>
          </a:prstGeom>
          <a:noFill/>
          <a:ln w="19050">
            <a:solidFill>
              <a:srgbClr val="00FFFF"/>
            </a:solidFill>
            <a:round/>
            <a:headEnd/>
            <a:tailEnd/>
          </a:ln>
        </p:spPr>
        <p:txBody>
          <a:bodyPr/>
          <a:lstStyle/>
          <a:p>
            <a:endParaRPr lang="en-US"/>
          </a:p>
        </p:txBody>
      </p:sp>
      <p:sp>
        <p:nvSpPr>
          <p:cNvPr id="1494023" name="Line 8"/>
          <p:cNvSpPr>
            <a:spLocks noChangeShapeType="1"/>
          </p:cNvSpPr>
          <p:nvPr/>
        </p:nvSpPr>
        <p:spPr bwMode="auto">
          <a:xfrm flipV="1">
            <a:off x="138113" y="4395788"/>
            <a:ext cx="5554662" cy="46037"/>
          </a:xfrm>
          <a:prstGeom prst="line">
            <a:avLst/>
          </a:prstGeom>
          <a:noFill/>
          <a:ln w="19050">
            <a:solidFill>
              <a:srgbClr val="00FFFF"/>
            </a:solidFill>
            <a:round/>
            <a:headEnd/>
            <a:tailEnd/>
          </a:ln>
        </p:spPr>
        <p:txBody>
          <a:bodyPr/>
          <a:lstStyle/>
          <a:p>
            <a:endParaRPr lang="en-US"/>
          </a:p>
        </p:txBody>
      </p:sp>
      <p:sp>
        <p:nvSpPr>
          <p:cNvPr id="1494024" name="Line 9"/>
          <p:cNvSpPr>
            <a:spLocks noChangeShapeType="1"/>
          </p:cNvSpPr>
          <p:nvPr/>
        </p:nvSpPr>
        <p:spPr bwMode="auto">
          <a:xfrm flipH="1">
            <a:off x="147638" y="1960563"/>
            <a:ext cx="6135687" cy="2462212"/>
          </a:xfrm>
          <a:prstGeom prst="line">
            <a:avLst/>
          </a:prstGeom>
          <a:noFill/>
          <a:ln w="19050">
            <a:solidFill>
              <a:srgbClr val="FF9933"/>
            </a:solidFill>
            <a:round/>
            <a:headEnd/>
            <a:tailEnd/>
          </a:ln>
        </p:spPr>
        <p:txBody>
          <a:bodyPr/>
          <a:lstStyle/>
          <a:p>
            <a:endParaRPr lang="en-US"/>
          </a:p>
        </p:txBody>
      </p:sp>
      <p:sp>
        <p:nvSpPr>
          <p:cNvPr id="1494025" name="Line 10"/>
          <p:cNvSpPr>
            <a:spLocks noChangeShapeType="1"/>
          </p:cNvSpPr>
          <p:nvPr/>
        </p:nvSpPr>
        <p:spPr bwMode="auto">
          <a:xfrm flipH="1" flipV="1">
            <a:off x="120650" y="4435475"/>
            <a:ext cx="6127750" cy="890588"/>
          </a:xfrm>
          <a:prstGeom prst="line">
            <a:avLst/>
          </a:prstGeom>
          <a:noFill/>
          <a:ln w="19050">
            <a:solidFill>
              <a:srgbClr val="FF9933"/>
            </a:solidFill>
            <a:round/>
            <a:headEnd/>
            <a:tailEnd/>
          </a:ln>
        </p:spPr>
        <p:txBody>
          <a:bodyPr/>
          <a:lstStyle/>
          <a:p>
            <a:endParaRPr lang="en-US"/>
          </a:p>
        </p:txBody>
      </p:sp>
      <p:sp>
        <p:nvSpPr>
          <p:cNvPr id="1494026" name="AutoShape 11"/>
          <p:cNvSpPr>
            <a:spLocks noChangeArrowheads="1"/>
          </p:cNvSpPr>
          <p:nvPr/>
        </p:nvSpPr>
        <p:spPr bwMode="auto">
          <a:xfrm rot="1268640" flipV="1">
            <a:off x="3859213" y="3948113"/>
            <a:ext cx="1939925" cy="196850"/>
          </a:xfrm>
          <a:prstGeom prst="leftRightArrow">
            <a:avLst>
              <a:gd name="adj1" fmla="val 50000"/>
              <a:gd name="adj2" fmla="val 197097"/>
            </a:avLst>
          </a:prstGeom>
          <a:solidFill>
            <a:srgbClr val="00FFFF"/>
          </a:solidFill>
          <a:ln w="9525">
            <a:solidFill>
              <a:schemeClr val="tx1"/>
            </a:solidFill>
            <a:miter lim="800000"/>
            <a:headEnd/>
            <a:tailEnd/>
          </a:ln>
        </p:spPr>
        <p:txBody>
          <a:bodyPr wrap="none" anchor="ctr"/>
          <a:lstStyle/>
          <a:p>
            <a:endParaRPr lang="en-US" sz="280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6065" name="Rectangle 2"/>
          <p:cNvSpPr>
            <a:spLocks noChangeArrowheads="1"/>
          </p:cNvSpPr>
          <p:nvPr/>
        </p:nvSpPr>
        <p:spPr bwMode="auto">
          <a:xfrm>
            <a:off x="890588" y="1524000"/>
            <a:ext cx="7916862" cy="5181600"/>
          </a:xfrm>
          <a:prstGeom prst="rect">
            <a:avLst/>
          </a:prstGeom>
          <a:solidFill>
            <a:schemeClr val="bg1"/>
          </a:solidFill>
          <a:ln w="9525">
            <a:noFill/>
            <a:miter lim="800000"/>
            <a:headEnd/>
            <a:tailEnd/>
          </a:ln>
        </p:spPr>
        <p:txBody>
          <a:bodyPr wrap="none" anchor="ctr"/>
          <a:lstStyle/>
          <a:p>
            <a:pPr algn="ctr"/>
            <a:endParaRPr lang="en-US" sz="1800">
              <a:solidFill>
                <a:schemeClr val="tx1"/>
              </a:solidFill>
              <a:latin typeface="Arial" charset="0"/>
            </a:endParaRPr>
          </a:p>
        </p:txBody>
      </p:sp>
      <p:sp>
        <p:nvSpPr>
          <p:cNvPr id="1496066" name="Text Box 3"/>
          <p:cNvSpPr txBox="1">
            <a:spLocks noChangeArrowheads="1"/>
          </p:cNvSpPr>
          <p:nvPr/>
        </p:nvSpPr>
        <p:spPr bwMode="auto">
          <a:xfrm>
            <a:off x="895350" y="304800"/>
            <a:ext cx="7321550" cy="641350"/>
          </a:xfrm>
          <a:prstGeom prst="rect">
            <a:avLst/>
          </a:prstGeom>
          <a:noFill/>
          <a:ln w="9525">
            <a:noFill/>
            <a:miter lim="800000"/>
            <a:headEnd/>
            <a:tailEnd/>
          </a:ln>
        </p:spPr>
        <p:txBody>
          <a:bodyPr>
            <a:spAutoFit/>
          </a:bodyPr>
          <a:lstStyle/>
          <a:p>
            <a:pPr algn="ctr">
              <a:spcBef>
                <a:spcPct val="50000"/>
              </a:spcBef>
            </a:pPr>
            <a:r>
              <a:rPr lang="en-US" sz="3600" b="1">
                <a:solidFill>
                  <a:schemeClr val="bg1"/>
                </a:solidFill>
                <a:latin typeface="Arial" charset="0"/>
              </a:rPr>
              <a:t>What </a:t>
            </a:r>
            <a:r>
              <a:rPr lang="el-GR" sz="2800">
                <a:solidFill>
                  <a:schemeClr val="bg1"/>
                </a:solidFill>
              </a:rPr>
              <a:t>Φ</a:t>
            </a:r>
            <a:r>
              <a:rPr lang="en-US" sz="2800">
                <a:solidFill>
                  <a:schemeClr val="bg1"/>
                </a:solidFill>
              </a:rPr>
              <a:t>DP</a:t>
            </a:r>
            <a:r>
              <a:rPr lang="en-US" sz="3600" b="1">
                <a:solidFill>
                  <a:schemeClr val="bg1"/>
                </a:solidFill>
                <a:latin typeface="Arial" charset="0"/>
              </a:rPr>
              <a:t> Means</a:t>
            </a:r>
          </a:p>
        </p:txBody>
      </p:sp>
      <p:pic>
        <p:nvPicPr>
          <p:cNvPr id="1496067" name="Picture 4" descr="rainfield"/>
          <p:cNvPicPr>
            <a:picLocks noChangeAspect="1" noChangeArrowheads="1"/>
          </p:cNvPicPr>
          <p:nvPr/>
        </p:nvPicPr>
        <p:blipFill>
          <a:blip r:embed="rId3"/>
          <a:srcRect/>
          <a:stretch>
            <a:fillRect/>
          </a:stretch>
        </p:blipFill>
        <p:spPr bwMode="auto">
          <a:xfrm>
            <a:off x="2478088" y="1524000"/>
            <a:ext cx="4187825" cy="5181600"/>
          </a:xfrm>
          <a:prstGeom prst="rect">
            <a:avLst/>
          </a:prstGeom>
          <a:noFill/>
          <a:ln w="9525">
            <a:noFill/>
            <a:miter lim="800000"/>
            <a:headEnd/>
            <a:tailEnd/>
          </a:ln>
        </p:spPr>
      </p:pic>
      <p:sp>
        <p:nvSpPr>
          <p:cNvPr id="1496068" name="Text Box 5"/>
          <p:cNvSpPr txBox="1">
            <a:spLocks noChangeArrowheads="1"/>
          </p:cNvSpPr>
          <p:nvPr/>
        </p:nvSpPr>
        <p:spPr bwMode="auto">
          <a:xfrm>
            <a:off x="914400" y="1882775"/>
            <a:ext cx="481013" cy="641350"/>
          </a:xfrm>
          <a:prstGeom prst="rect">
            <a:avLst/>
          </a:prstGeom>
          <a:noFill/>
          <a:ln w="9525">
            <a:noFill/>
            <a:miter lim="800000"/>
            <a:headEnd/>
            <a:tailEnd/>
          </a:ln>
        </p:spPr>
        <p:txBody>
          <a:bodyPr wrap="none">
            <a:spAutoFit/>
          </a:bodyPr>
          <a:lstStyle/>
          <a:p>
            <a:r>
              <a:rPr lang="en-US" sz="3600">
                <a:solidFill>
                  <a:schemeClr val="tx1"/>
                </a:solidFill>
                <a:latin typeface="Arial" charset="0"/>
              </a:rPr>
              <a:t>t</a:t>
            </a:r>
            <a:r>
              <a:rPr lang="en-US" sz="3600" baseline="-25000">
                <a:solidFill>
                  <a:schemeClr val="tx1"/>
                </a:solidFill>
                <a:latin typeface="Arial" charset="0"/>
              </a:rPr>
              <a:t>6</a:t>
            </a:r>
          </a:p>
        </p:txBody>
      </p:sp>
      <p:sp>
        <p:nvSpPr>
          <p:cNvPr id="1496069" name="AutoShape 6"/>
          <p:cNvSpPr>
            <a:spLocks noChangeArrowheads="1"/>
          </p:cNvSpPr>
          <p:nvPr/>
        </p:nvSpPr>
        <p:spPr bwMode="auto">
          <a:xfrm rot="-5400000">
            <a:off x="5690394" y="3590131"/>
            <a:ext cx="4070350" cy="312738"/>
          </a:xfrm>
          <a:prstGeom prst="leftRightArrow">
            <a:avLst>
              <a:gd name="adj1" fmla="val 50000"/>
              <a:gd name="adj2" fmla="val 260304"/>
            </a:avLst>
          </a:prstGeom>
          <a:solidFill>
            <a:srgbClr val="FF9933"/>
          </a:solidFill>
          <a:ln w="9525">
            <a:solidFill>
              <a:schemeClr val="tx1"/>
            </a:solidFill>
            <a:miter lim="800000"/>
            <a:headEnd/>
            <a:tailEnd/>
          </a:ln>
        </p:spPr>
        <p:txBody>
          <a:bodyPr wrap="none" anchor="ctr"/>
          <a:lstStyle/>
          <a:p>
            <a:endParaRPr lang="en-US" sz="2800">
              <a:solidFill>
                <a:schemeClr val="bg1"/>
              </a:solidFill>
            </a:endParaRPr>
          </a:p>
        </p:txBody>
      </p:sp>
      <p:sp>
        <p:nvSpPr>
          <p:cNvPr id="1496070" name="Line 7"/>
          <p:cNvSpPr>
            <a:spLocks noChangeShapeType="1"/>
          </p:cNvSpPr>
          <p:nvPr/>
        </p:nvSpPr>
        <p:spPr bwMode="auto">
          <a:xfrm flipV="1">
            <a:off x="125413" y="3627438"/>
            <a:ext cx="4540250" cy="795337"/>
          </a:xfrm>
          <a:prstGeom prst="line">
            <a:avLst/>
          </a:prstGeom>
          <a:noFill/>
          <a:ln w="19050">
            <a:solidFill>
              <a:srgbClr val="00FFFF"/>
            </a:solidFill>
            <a:round/>
            <a:headEnd/>
            <a:tailEnd/>
          </a:ln>
        </p:spPr>
        <p:txBody>
          <a:bodyPr/>
          <a:lstStyle/>
          <a:p>
            <a:endParaRPr lang="en-US"/>
          </a:p>
        </p:txBody>
      </p:sp>
      <p:sp>
        <p:nvSpPr>
          <p:cNvPr id="1496071" name="Line 8"/>
          <p:cNvSpPr>
            <a:spLocks noChangeShapeType="1"/>
          </p:cNvSpPr>
          <p:nvPr/>
        </p:nvSpPr>
        <p:spPr bwMode="auto">
          <a:xfrm flipV="1">
            <a:off x="138113" y="4379913"/>
            <a:ext cx="6445250" cy="61912"/>
          </a:xfrm>
          <a:prstGeom prst="line">
            <a:avLst/>
          </a:prstGeom>
          <a:noFill/>
          <a:ln w="19050">
            <a:solidFill>
              <a:srgbClr val="00FFFF"/>
            </a:solidFill>
            <a:round/>
            <a:headEnd/>
            <a:tailEnd/>
          </a:ln>
        </p:spPr>
        <p:txBody>
          <a:bodyPr/>
          <a:lstStyle/>
          <a:p>
            <a:endParaRPr lang="en-US"/>
          </a:p>
        </p:txBody>
      </p:sp>
      <p:sp>
        <p:nvSpPr>
          <p:cNvPr id="1496072" name="Line 9"/>
          <p:cNvSpPr>
            <a:spLocks noChangeShapeType="1"/>
          </p:cNvSpPr>
          <p:nvPr/>
        </p:nvSpPr>
        <p:spPr bwMode="auto">
          <a:xfrm flipH="1">
            <a:off x="147638" y="1701800"/>
            <a:ext cx="7566025" cy="2720975"/>
          </a:xfrm>
          <a:prstGeom prst="line">
            <a:avLst/>
          </a:prstGeom>
          <a:noFill/>
          <a:ln w="19050">
            <a:solidFill>
              <a:srgbClr val="FF9933"/>
            </a:solidFill>
            <a:round/>
            <a:headEnd/>
            <a:tailEnd/>
          </a:ln>
        </p:spPr>
        <p:txBody>
          <a:bodyPr/>
          <a:lstStyle/>
          <a:p>
            <a:endParaRPr lang="en-US"/>
          </a:p>
        </p:txBody>
      </p:sp>
      <p:sp>
        <p:nvSpPr>
          <p:cNvPr id="1496073" name="Line 10"/>
          <p:cNvSpPr>
            <a:spLocks noChangeShapeType="1"/>
          </p:cNvSpPr>
          <p:nvPr/>
        </p:nvSpPr>
        <p:spPr bwMode="auto">
          <a:xfrm flipH="1" flipV="1">
            <a:off x="120650" y="4435475"/>
            <a:ext cx="7604125" cy="1328738"/>
          </a:xfrm>
          <a:prstGeom prst="line">
            <a:avLst/>
          </a:prstGeom>
          <a:noFill/>
          <a:ln w="19050">
            <a:solidFill>
              <a:srgbClr val="FF9933"/>
            </a:solidFill>
            <a:round/>
            <a:headEnd/>
            <a:tailEnd/>
          </a:ln>
        </p:spPr>
        <p:txBody>
          <a:bodyPr/>
          <a:lstStyle/>
          <a:p>
            <a:endParaRPr lang="en-US"/>
          </a:p>
        </p:txBody>
      </p:sp>
      <p:sp>
        <p:nvSpPr>
          <p:cNvPr id="1496074" name="AutoShape 11"/>
          <p:cNvSpPr>
            <a:spLocks noChangeArrowheads="1"/>
          </p:cNvSpPr>
          <p:nvPr/>
        </p:nvSpPr>
        <p:spPr bwMode="auto">
          <a:xfrm rot="1268640" flipV="1">
            <a:off x="4565650" y="3890963"/>
            <a:ext cx="2103438" cy="196850"/>
          </a:xfrm>
          <a:prstGeom prst="leftRightArrow">
            <a:avLst>
              <a:gd name="adj1" fmla="val 50000"/>
              <a:gd name="adj2" fmla="val 213710"/>
            </a:avLst>
          </a:prstGeom>
          <a:solidFill>
            <a:srgbClr val="00FFFF"/>
          </a:solidFill>
          <a:ln w="9525">
            <a:solidFill>
              <a:schemeClr val="tx1"/>
            </a:solidFill>
            <a:miter lim="800000"/>
            <a:headEnd/>
            <a:tailEnd/>
          </a:ln>
        </p:spPr>
        <p:txBody>
          <a:bodyPr wrap="none" anchor="ctr"/>
          <a:lstStyle/>
          <a:p>
            <a:endParaRPr lang="en-US" sz="2800">
              <a:solidFill>
                <a:schemeClr val="bg1"/>
              </a:solidFill>
            </a:endParaRPr>
          </a:p>
        </p:txBody>
      </p:sp>
      <p:sp>
        <p:nvSpPr>
          <p:cNvPr id="1496075" name="Line 12"/>
          <p:cNvSpPr>
            <a:spLocks noChangeShapeType="1"/>
          </p:cNvSpPr>
          <p:nvPr/>
        </p:nvSpPr>
        <p:spPr bwMode="auto">
          <a:xfrm>
            <a:off x="5548313" y="3962400"/>
            <a:ext cx="2173287" cy="0"/>
          </a:xfrm>
          <a:prstGeom prst="line">
            <a:avLst/>
          </a:prstGeom>
          <a:noFill/>
          <a:ln w="63500">
            <a:solidFill>
              <a:srgbClr val="FF00FF"/>
            </a:solidFill>
            <a:round/>
            <a:headEnd type="triangle" w="med" len="med"/>
            <a:tailEnd type="triangle" w="med" len="med"/>
          </a:ln>
        </p:spPr>
        <p:txBody>
          <a:bodyPr/>
          <a:lstStyle/>
          <a:p>
            <a:endParaRPr lang="en-US"/>
          </a:p>
        </p:txBody>
      </p:sp>
      <p:sp>
        <p:nvSpPr>
          <p:cNvPr id="1496076" name="Text Box 13"/>
          <p:cNvSpPr txBox="1">
            <a:spLocks noChangeArrowheads="1"/>
          </p:cNvSpPr>
          <p:nvPr/>
        </p:nvSpPr>
        <p:spPr bwMode="auto">
          <a:xfrm>
            <a:off x="6723063" y="4032250"/>
            <a:ext cx="803275" cy="519113"/>
          </a:xfrm>
          <a:prstGeom prst="rect">
            <a:avLst/>
          </a:prstGeom>
          <a:noFill/>
          <a:ln w="9525">
            <a:noFill/>
            <a:miter lim="800000"/>
            <a:headEnd/>
            <a:tailEnd/>
          </a:ln>
        </p:spPr>
        <p:txBody>
          <a:bodyPr wrap="none">
            <a:spAutoFit/>
          </a:bodyPr>
          <a:lstStyle/>
          <a:p>
            <a:r>
              <a:rPr lang="el-GR" sz="2800">
                <a:solidFill>
                  <a:srgbClr val="FF33CC"/>
                </a:solidFill>
                <a:latin typeface="Arial" charset="0"/>
                <a:cs typeface="Arial" charset="0"/>
              </a:rPr>
              <a:t>Φ</a:t>
            </a:r>
            <a:r>
              <a:rPr lang="en-US" sz="2800" baseline="-25000">
                <a:solidFill>
                  <a:srgbClr val="FF33CC"/>
                </a:solidFill>
                <a:latin typeface="Arial" charset="0"/>
                <a:cs typeface="Arial" charset="0"/>
              </a:rPr>
              <a:t>DP</a:t>
            </a:r>
            <a:endParaRPr lang="el-GR" sz="2800" baseline="-25000">
              <a:solidFill>
                <a:srgbClr val="FF33CC"/>
              </a:solidFill>
              <a:latin typeface="Arial" charset="0"/>
              <a:cs typeface="Arial"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3" name="Text Box 2"/>
          <p:cNvSpPr txBox="1">
            <a:spLocks noChangeArrowheads="1"/>
          </p:cNvSpPr>
          <p:nvPr/>
        </p:nvSpPr>
        <p:spPr bwMode="auto">
          <a:xfrm>
            <a:off x="895350" y="304800"/>
            <a:ext cx="7321550" cy="641350"/>
          </a:xfrm>
          <a:prstGeom prst="rect">
            <a:avLst/>
          </a:prstGeom>
          <a:noFill/>
          <a:ln w="9525">
            <a:noFill/>
            <a:miter lim="800000"/>
            <a:headEnd/>
            <a:tailEnd/>
          </a:ln>
        </p:spPr>
        <p:txBody>
          <a:bodyPr>
            <a:spAutoFit/>
          </a:bodyPr>
          <a:lstStyle/>
          <a:p>
            <a:pPr algn="ctr">
              <a:spcBef>
                <a:spcPct val="50000"/>
              </a:spcBef>
            </a:pPr>
            <a:r>
              <a:rPr lang="en-US" sz="3600" b="1">
                <a:solidFill>
                  <a:schemeClr val="bg1"/>
                </a:solidFill>
                <a:latin typeface="Arial" charset="0"/>
              </a:rPr>
              <a:t>What KDP Means</a:t>
            </a:r>
          </a:p>
        </p:txBody>
      </p:sp>
      <p:sp>
        <p:nvSpPr>
          <p:cNvPr id="1498114" name="Text Box 3"/>
          <p:cNvSpPr txBox="1">
            <a:spLocks noChangeArrowheads="1"/>
          </p:cNvSpPr>
          <p:nvPr/>
        </p:nvSpPr>
        <p:spPr bwMode="auto">
          <a:xfrm>
            <a:off x="914400" y="1882775"/>
            <a:ext cx="481013" cy="641350"/>
          </a:xfrm>
          <a:prstGeom prst="rect">
            <a:avLst/>
          </a:prstGeom>
          <a:noFill/>
          <a:ln w="9525">
            <a:noFill/>
            <a:miter lim="800000"/>
            <a:headEnd/>
            <a:tailEnd/>
          </a:ln>
        </p:spPr>
        <p:txBody>
          <a:bodyPr wrap="none">
            <a:spAutoFit/>
          </a:bodyPr>
          <a:lstStyle/>
          <a:p>
            <a:r>
              <a:rPr lang="en-US" sz="3600">
                <a:solidFill>
                  <a:schemeClr val="tx1"/>
                </a:solidFill>
                <a:latin typeface="Arial" charset="0"/>
              </a:rPr>
              <a:t>t</a:t>
            </a:r>
            <a:r>
              <a:rPr lang="en-US" sz="3600" baseline="-25000">
                <a:solidFill>
                  <a:schemeClr val="tx1"/>
                </a:solidFill>
                <a:latin typeface="Arial" charset="0"/>
              </a:rPr>
              <a:t>1</a:t>
            </a:r>
          </a:p>
        </p:txBody>
      </p:sp>
      <p:sp>
        <p:nvSpPr>
          <p:cNvPr id="1498115" name="Text Box 4"/>
          <p:cNvSpPr txBox="1">
            <a:spLocks noChangeArrowheads="1"/>
          </p:cNvSpPr>
          <p:nvPr/>
        </p:nvSpPr>
        <p:spPr bwMode="auto">
          <a:xfrm>
            <a:off x="874713" y="1031875"/>
            <a:ext cx="7847012" cy="793750"/>
          </a:xfrm>
          <a:prstGeom prst="rect">
            <a:avLst/>
          </a:prstGeom>
          <a:noFill/>
          <a:ln w="9525">
            <a:noFill/>
            <a:miter lim="800000"/>
            <a:headEnd/>
            <a:tailEnd/>
          </a:ln>
        </p:spPr>
        <p:txBody>
          <a:bodyPr>
            <a:spAutoFit/>
          </a:bodyPr>
          <a:lstStyle/>
          <a:p>
            <a:pPr>
              <a:spcBef>
                <a:spcPct val="50000"/>
              </a:spcBef>
            </a:pPr>
            <a:r>
              <a:rPr lang="en-US" sz="1800">
                <a:solidFill>
                  <a:schemeClr val="bg1"/>
                </a:solidFill>
                <a:latin typeface="Arial" charset="0"/>
              </a:rPr>
              <a:t>The propagation differential phase shift </a:t>
            </a:r>
            <a:r>
              <a:rPr lang="el-GR" sz="1800">
                <a:solidFill>
                  <a:schemeClr val="bg1"/>
                </a:solidFill>
                <a:latin typeface="Arial" charset="0"/>
                <a:cs typeface="Arial" charset="0"/>
              </a:rPr>
              <a:t>Φ</a:t>
            </a:r>
            <a:r>
              <a:rPr lang="en-US" sz="1800" baseline="-25000">
                <a:solidFill>
                  <a:schemeClr val="bg1"/>
                </a:solidFill>
                <a:latin typeface="Arial" charset="0"/>
                <a:cs typeface="Arial" charset="0"/>
              </a:rPr>
              <a:t>DP </a:t>
            </a:r>
            <a:r>
              <a:rPr lang="en-US" sz="1800">
                <a:solidFill>
                  <a:schemeClr val="bg1"/>
                </a:solidFill>
                <a:latin typeface="Arial" charset="0"/>
              </a:rPr>
              <a:t>monotonically increases with distance from the radar.  KDP is the </a:t>
            </a:r>
            <a:r>
              <a:rPr lang="el-GR" sz="1800">
                <a:solidFill>
                  <a:schemeClr val="bg1"/>
                </a:solidFill>
              </a:rPr>
              <a:t>Φ</a:t>
            </a:r>
            <a:r>
              <a:rPr lang="en-US" sz="1800">
                <a:solidFill>
                  <a:schemeClr val="bg1"/>
                </a:solidFill>
              </a:rPr>
              <a:t>DP</a:t>
            </a:r>
            <a:r>
              <a:rPr lang="en-US" sz="2800">
                <a:solidFill>
                  <a:schemeClr val="bg1"/>
                </a:solidFill>
              </a:rPr>
              <a:t> </a:t>
            </a:r>
            <a:r>
              <a:rPr lang="en-US" sz="1800">
                <a:solidFill>
                  <a:schemeClr val="bg1"/>
                </a:solidFill>
              </a:rPr>
              <a:t>change per unit area</a:t>
            </a:r>
            <a:endParaRPr lang="en-US" sz="2800">
              <a:solidFill>
                <a:schemeClr val="bg1"/>
              </a:solidFill>
            </a:endParaRPr>
          </a:p>
        </p:txBody>
      </p:sp>
      <p:sp>
        <p:nvSpPr>
          <p:cNvPr id="1498116" name="Line 5"/>
          <p:cNvSpPr>
            <a:spLocks noChangeShapeType="1"/>
          </p:cNvSpPr>
          <p:nvPr/>
        </p:nvSpPr>
        <p:spPr bwMode="auto">
          <a:xfrm flipV="1">
            <a:off x="1368425" y="2219325"/>
            <a:ext cx="0" cy="2392363"/>
          </a:xfrm>
          <a:prstGeom prst="line">
            <a:avLst/>
          </a:prstGeom>
          <a:noFill/>
          <a:ln w="15875">
            <a:solidFill>
              <a:schemeClr val="bg1"/>
            </a:solidFill>
            <a:round/>
            <a:headEnd/>
            <a:tailEnd type="triangle" w="med" len="med"/>
          </a:ln>
        </p:spPr>
        <p:txBody>
          <a:bodyPr/>
          <a:lstStyle/>
          <a:p>
            <a:endParaRPr lang="en-US"/>
          </a:p>
        </p:txBody>
      </p:sp>
      <p:sp>
        <p:nvSpPr>
          <p:cNvPr id="1498117" name="Line 6"/>
          <p:cNvSpPr>
            <a:spLocks noChangeShapeType="1"/>
          </p:cNvSpPr>
          <p:nvPr/>
        </p:nvSpPr>
        <p:spPr bwMode="auto">
          <a:xfrm flipV="1">
            <a:off x="1149350" y="4513263"/>
            <a:ext cx="3422650" cy="1587"/>
          </a:xfrm>
          <a:prstGeom prst="line">
            <a:avLst/>
          </a:prstGeom>
          <a:noFill/>
          <a:ln w="15875">
            <a:solidFill>
              <a:schemeClr val="bg1"/>
            </a:solidFill>
            <a:round/>
            <a:headEnd/>
            <a:tailEnd type="triangle" w="med" len="med"/>
          </a:ln>
        </p:spPr>
        <p:txBody>
          <a:bodyPr/>
          <a:lstStyle/>
          <a:p>
            <a:endParaRPr lang="en-US"/>
          </a:p>
        </p:txBody>
      </p:sp>
      <p:sp>
        <p:nvSpPr>
          <p:cNvPr id="1498118" name="Text Box 7"/>
          <p:cNvSpPr txBox="1">
            <a:spLocks noChangeArrowheads="1"/>
          </p:cNvSpPr>
          <p:nvPr/>
        </p:nvSpPr>
        <p:spPr bwMode="auto">
          <a:xfrm>
            <a:off x="857250" y="2114550"/>
            <a:ext cx="719138" cy="366713"/>
          </a:xfrm>
          <a:prstGeom prst="rect">
            <a:avLst/>
          </a:prstGeom>
          <a:noFill/>
          <a:ln w="9525">
            <a:noFill/>
            <a:miter lim="800000"/>
            <a:headEnd/>
            <a:tailEnd/>
          </a:ln>
        </p:spPr>
        <p:txBody>
          <a:bodyPr>
            <a:spAutoFit/>
          </a:bodyPr>
          <a:lstStyle/>
          <a:p>
            <a:pPr>
              <a:spcBef>
                <a:spcPct val="50000"/>
              </a:spcBef>
            </a:pPr>
            <a:r>
              <a:rPr lang="el-GR" sz="1800">
                <a:solidFill>
                  <a:schemeClr val="bg1"/>
                </a:solidFill>
                <a:latin typeface="Arial" charset="0"/>
                <a:cs typeface="Arial" charset="0"/>
              </a:rPr>
              <a:t>Φ</a:t>
            </a:r>
            <a:r>
              <a:rPr lang="en-US" sz="1800" baseline="-25000">
                <a:solidFill>
                  <a:schemeClr val="bg1"/>
                </a:solidFill>
                <a:latin typeface="Arial" charset="0"/>
                <a:cs typeface="Arial" charset="0"/>
              </a:rPr>
              <a:t>DP</a:t>
            </a:r>
            <a:endParaRPr lang="en-US" sz="1800">
              <a:solidFill>
                <a:schemeClr val="bg1"/>
              </a:solidFill>
              <a:latin typeface="Arial" charset="0"/>
            </a:endParaRPr>
          </a:p>
        </p:txBody>
      </p:sp>
      <p:sp>
        <p:nvSpPr>
          <p:cNvPr id="1498119" name="Text Box 8"/>
          <p:cNvSpPr txBox="1">
            <a:spLocks noChangeArrowheads="1"/>
          </p:cNvSpPr>
          <p:nvPr/>
        </p:nvSpPr>
        <p:spPr bwMode="auto">
          <a:xfrm>
            <a:off x="4089400" y="4556125"/>
            <a:ext cx="1900238" cy="641350"/>
          </a:xfrm>
          <a:prstGeom prst="rect">
            <a:avLst/>
          </a:prstGeom>
          <a:noFill/>
          <a:ln w="9525">
            <a:noFill/>
            <a:miter lim="800000"/>
            <a:headEnd/>
            <a:tailEnd/>
          </a:ln>
        </p:spPr>
        <p:txBody>
          <a:bodyPr>
            <a:spAutoFit/>
          </a:bodyPr>
          <a:lstStyle/>
          <a:p>
            <a:pPr>
              <a:spcBef>
                <a:spcPct val="50000"/>
              </a:spcBef>
            </a:pPr>
            <a:r>
              <a:rPr lang="en-US" sz="1800">
                <a:solidFill>
                  <a:schemeClr val="bg1"/>
                </a:solidFill>
                <a:latin typeface="Arial" charset="0"/>
                <a:cs typeface="Arial" charset="0"/>
              </a:rPr>
              <a:t>Distance from radar (range)</a:t>
            </a:r>
            <a:endParaRPr lang="en-US" sz="1800">
              <a:solidFill>
                <a:schemeClr val="bg1"/>
              </a:solidFill>
              <a:latin typeface="Arial" charset="0"/>
            </a:endParaRPr>
          </a:p>
        </p:txBody>
      </p:sp>
      <p:sp>
        <p:nvSpPr>
          <p:cNvPr id="1498120" name="Freeform 9"/>
          <p:cNvSpPr>
            <a:spLocks/>
          </p:cNvSpPr>
          <p:nvPr/>
        </p:nvSpPr>
        <p:spPr bwMode="auto">
          <a:xfrm>
            <a:off x="1382713" y="2687638"/>
            <a:ext cx="3173412" cy="1806575"/>
          </a:xfrm>
          <a:custGeom>
            <a:avLst/>
            <a:gdLst>
              <a:gd name="T0" fmla="*/ 0 w 1999"/>
              <a:gd name="T1" fmla="*/ 1806575 h 1138"/>
              <a:gd name="T2" fmla="*/ 649287 w 1999"/>
              <a:gd name="T3" fmla="*/ 1681163 h 1138"/>
              <a:gd name="T4" fmla="*/ 1095375 w 1999"/>
              <a:gd name="T5" fmla="*/ 1258887 h 1138"/>
              <a:gd name="T6" fmla="*/ 1211262 w 1999"/>
              <a:gd name="T7" fmla="*/ 611187 h 1138"/>
              <a:gd name="T8" fmla="*/ 1485900 w 1999"/>
              <a:gd name="T9" fmla="*/ 454025 h 1138"/>
              <a:gd name="T10" fmla="*/ 1743075 w 1999"/>
              <a:gd name="T11" fmla="*/ 298450 h 1138"/>
              <a:gd name="T12" fmla="*/ 1922463 w 1999"/>
              <a:gd name="T13" fmla="*/ 109538 h 1138"/>
              <a:gd name="T14" fmla="*/ 2665412 w 1999"/>
              <a:gd name="T15" fmla="*/ 15875 h 1138"/>
              <a:gd name="T16" fmla="*/ 3173412 w 1999"/>
              <a:gd name="T17" fmla="*/ 15875 h 11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99"/>
              <a:gd name="T28" fmla="*/ 0 h 1138"/>
              <a:gd name="T29" fmla="*/ 1999 w 1999"/>
              <a:gd name="T30" fmla="*/ 1138 h 11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99" h="1138">
                <a:moveTo>
                  <a:pt x="0" y="1138"/>
                </a:moveTo>
                <a:cubicBezTo>
                  <a:pt x="147" y="1127"/>
                  <a:pt x="294" y="1117"/>
                  <a:pt x="409" y="1059"/>
                </a:cubicBezTo>
                <a:cubicBezTo>
                  <a:pt x="524" y="1001"/>
                  <a:pt x="631" y="905"/>
                  <a:pt x="690" y="793"/>
                </a:cubicBezTo>
                <a:cubicBezTo>
                  <a:pt x="749" y="681"/>
                  <a:pt x="722" y="469"/>
                  <a:pt x="763" y="385"/>
                </a:cubicBezTo>
                <a:cubicBezTo>
                  <a:pt x="804" y="301"/>
                  <a:pt x="880" y="319"/>
                  <a:pt x="936" y="286"/>
                </a:cubicBezTo>
                <a:cubicBezTo>
                  <a:pt x="992" y="253"/>
                  <a:pt x="1052" y="224"/>
                  <a:pt x="1098" y="188"/>
                </a:cubicBezTo>
                <a:cubicBezTo>
                  <a:pt x="1144" y="152"/>
                  <a:pt x="1114" y="99"/>
                  <a:pt x="1211" y="69"/>
                </a:cubicBezTo>
                <a:cubicBezTo>
                  <a:pt x="1308" y="39"/>
                  <a:pt x="1548" y="20"/>
                  <a:pt x="1679" y="10"/>
                </a:cubicBezTo>
                <a:cubicBezTo>
                  <a:pt x="1810" y="0"/>
                  <a:pt x="1904" y="5"/>
                  <a:pt x="1999" y="10"/>
                </a:cubicBezTo>
              </a:path>
            </a:pathLst>
          </a:custGeom>
          <a:noFill/>
          <a:ln w="25400">
            <a:solidFill>
              <a:srgbClr val="FF00FF"/>
            </a:solidFill>
            <a:round/>
            <a:headEnd/>
            <a:tailEnd/>
          </a:ln>
        </p:spPr>
        <p:txBody>
          <a:bodyPr/>
          <a:lstStyle/>
          <a:p>
            <a:endParaRPr lang="en-US"/>
          </a:p>
        </p:txBody>
      </p:sp>
      <p:sp>
        <p:nvSpPr>
          <p:cNvPr id="1498121" name="Text Box 10"/>
          <p:cNvSpPr txBox="1">
            <a:spLocks noChangeArrowheads="1"/>
          </p:cNvSpPr>
          <p:nvPr/>
        </p:nvSpPr>
        <p:spPr bwMode="auto">
          <a:xfrm>
            <a:off x="4643438" y="2474913"/>
            <a:ext cx="2330450" cy="366712"/>
          </a:xfrm>
          <a:prstGeom prst="rect">
            <a:avLst/>
          </a:prstGeom>
          <a:noFill/>
          <a:ln w="9525">
            <a:noFill/>
            <a:miter lim="800000"/>
            <a:headEnd/>
            <a:tailEnd/>
          </a:ln>
        </p:spPr>
        <p:txBody>
          <a:bodyPr wrap="none">
            <a:spAutoFit/>
          </a:bodyPr>
          <a:lstStyle/>
          <a:p>
            <a:r>
              <a:rPr lang="en-US" sz="1800">
                <a:solidFill>
                  <a:srgbClr val="FF33CC"/>
                </a:solidFill>
                <a:latin typeface="Arial" charset="0"/>
              </a:rPr>
              <a:t>Measured in degrees</a:t>
            </a:r>
          </a:p>
        </p:txBody>
      </p:sp>
      <p:sp>
        <p:nvSpPr>
          <p:cNvPr id="1498122" name="Rectangle 11"/>
          <p:cNvSpPr>
            <a:spLocks noChangeArrowheads="1"/>
          </p:cNvSpPr>
          <p:nvPr/>
        </p:nvSpPr>
        <p:spPr bwMode="auto">
          <a:xfrm>
            <a:off x="2259013" y="2508250"/>
            <a:ext cx="436562" cy="2032000"/>
          </a:xfrm>
          <a:prstGeom prst="rect">
            <a:avLst/>
          </a:prstGeom>
          <a:solidFill>
            <a:srgbClr val="FFFF99">
              <a:alpha val="43137"/>
            </a:srgbClr>
          </a:solidFill>
          <a:ln w="9525">
            <a:solidFill>
              <a:schemeClr val="tx1"/>
            </a:solidFill>
            <a:miter lim="800000"/>
            <a:headEnd/>
            <a:tailEnd/>
          </a:ln>
        </p:spPr>
        <p:txBody>
          <a:bodyPr wrap="none" anchor="ctr"/>
          <a:lstStyle/>
          <a:p>
            <a:endParaRPr lang="en-US" sz="2800">
              <a:solidFill>
                <a:schemeClr val="bg1"/>
              </a:solidFill>
            </a:endParaRPr>
          </a:p>
        </p:txBody>
      </p:sp>
      <p:sp>
        <p:nvSpPr>
          <p:cNvPr id="1498123" name="Freeform 12"/>
          <p:cNvSpPr>
            <a:spLocks/>
          </p:cNvSpPr>
          <p:nvPr/>
        </p:nvSpPr>
        <p:spPr bwMode="auto">
          <a:xfrm>
            <a:off x="2470150" y="4556125"/>
            <a:ext cx="547688" cy="868363"/>
          </a:xfrm>
          <a:custGeom>
            <a:avLst/>
            <a:gdLst>
              <a:gd name="T0" fmla="*/ 0 w 345"/>
              <a:gd name="T1" fmla="*/ 0 h 547"/>
              <a:gd name="T2" fmla="*/ 101600 w 345"/>
              <a:gd name="T3" fmla="*/ 485775 h 547"/>
              <a:gd name="T4" fmla="*/ 320675 w 345"/>
              <a:gd name="T5" fmla="*/ 296863 h 547"/>
              <a:gd name="T6" fmla="*/ 547688 w 345"/>
              <a:gd name="T7" fmla="*/ 868363 h 547"/>
              <a:gd name="T8" fmla="*/ 0 60000 65536"/>
              <a:gd name="T9" fmla="*/ 0 60000 65536"/>
              <a:gd name="T10" fmla="*/ 0 60000 65536"/>
              <a:gd name="T11" fmla="*/ 0 60000 65536"/>
              <a:gd name="T12" fmla="*/ 0 w 345"/>
              <a:gd name="T13" fmla="*/ 0 h 547"/>
              <a:gd name="T14" fmla="*/ 345 w 345"/>
              <a:gd name="T15" fmla="*/ 547 h 547"/>
            </a:gdLst>
            <a:ahLst/>
            <a:cxnLst>
              <a:cxn ang="T8">
                <a:pos x="T0" y="T1"/>
              </a:cxn>
              <a:cxn ang="T9">
                <a:pos x="T2" y="T3"/>
              </a:cxn>
              <a:cxn ang="T10">
                <a:pos x="T4" y="T5"/>
              </a:cxn>
              <a:cxn ang="T11">
                <a:pos x="T6" y="T7"/>
              </a:cxn>
            </a:cxnLst>
            <a:rect l="T12" t="T13" r="T14" b="T15"/>
            <a:pathLst>
              <a:path w="345" h="547">
                <a:moveTo>
                  <a:pt x="0" y="0"/>
                </a:moveTo>
                <a:cubicBezTo>
                  <a:pt x="15" y="137"/>
                  <a:pt x="30" y="275"/>
                  <a:pt x="64" y="306"/>
                </a:cubicBezTo>
                <a:cubicBezTo>
                  <a:pt x="98" y="337"/>
                  <a:pt x="155" y="147"/>
                  <a:pt x="202" y="187"/>
                </a:cubicBezTo>
                <a:cubicBezTo>
                  <a:pt x="249" y="227"/>
                  <a:pt x="321" y="487"/>
                  <a:pt x="345" y="547"/>
                </a:cubicBezTo>
              </a:path>
            </a:pathLst>
          </a:custGeom>
          <a:noFill/>
          <a:ln w="19050">
            <a:solidFill>
              <a:srgbClr val="FFFF99"/>
            </a:solidFill>
            <a:round/>
            <a:headEnd/>
            <a:tailEnd type="triangle" w="med" len="med"/>
          </a:ln>
        </p:spPr>
        <p:txBody>
          <a:bodyPr/>
          <a:lstStyle/>
          <a:p>
            <a:endParaRPr lang="en-US"/>
          </a:p>
        </p:txBody>
      </p:sp>
      <p:sp>
        <p:nvSpPr>
          <p:cNvPr id="1498124" name="Text Box 13"/>
          <p:cNvSpPr txBox="1">
            <a:spLocks noChangeArrowheads="1"/>
          </p:cNvSpPr>
          <p:nvPr/>
        </p:nvSpPr>
        <p:spPr bwMode="auto">
          <a:xfrm>
            <a:off x="2203450" y="5432425"/>
            <a:ext cx="5713413" cy="915988"/>
          </a:xfrm>
          <a:prstGeom prst="rect">
            <a:avLst/>
          </a:prstGeom>
          <a:noFill/>
          <a:ln w="9525">
            <a:noFill/>
            <a:miter lim="800000"/>
            <a:headEnd/>
            <a:tailEnd/>
          </a:ln>
        </p:spPr>
        <p:txBody>
          <a:bodyPr>
            <a:spAutoFit/>
          </a:bodyPr>
          <a:lstStyle/>
          <a:p>
            <a:pPr>
              <a:spcBef>
                <a:spcPct val="50000"/>
              </a:spcBef>
            </a:pPr>
            <a:r>
              <a:rPr lang="en-US" sz="1800">
                <a:solidFill>
                  <a:srgbClr val="FFFF99"/>
                </a:solidFill>
                <a:latin typeface="Arial" charset="0"/>
              </a:rPr>
              <a:t>KDP value is large because of the steep slope (rapid increase in differential phase shift = lots of liquid water =heavy rain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7937" name="Picture 2"/>
          <p:cNvPicPr>
            <a:picLocks noChangeAspect="1" noChangeArrowheads="1"/>
          </p:cNvPicPr>
          <p:nvPr/>
        </p:nvPicPr>
        <p:blipFill>
          <a:blip r:embed="rId2"/>
          <a:srcRect/>
          <a:stretch>
            <a:fillRect/>
          </a:stretch>
        </p:blipFill>
        <p:spPr bwMode="auto">
          <a:xfrm>
            <a:off x="-857250" y="-47625"/>
            <a:ext cx="11125200" cy="6953250"/>
          </a:xfrm>
          <a:prstGeom prst="rect">
            <a:avLst/>
          </a:prstGeom>
          <a:noFill/>
          <a:ln w="9525">
            <a:noFill/>
            <a:miter lim="800000"/>
            <a:headEnd/>
            <a:tailEnd/>
          </a:ln>
        </p:spPr>
      </p:pic>
      <p:sp>
        <p:nvSpPr>
          <p:cNvPr id="53251" name="Text Box 3"/>
          <p:cNvSpPr txBox="1">
            <a:spLocks noChangeArrowheads="1"/>
          </p:cNvSpPr>
          <p:nvPr/>
        </p:nvSpPr>
        <p:spPr bwMode="auto">
          <a:xfrm>
            <a:off x="152400" y="2284413"/>
            <a:ext cx="5257800" cy="2062162"/>
          </a:xfrm>
          <a:prstGeom prst="rect">
            <a:avLst/>
          </a:prstGeom>
          <a:noFill/>
          <a:ln w="9525">
            <a:noFill/>
            <a:miter lim="800000"/>
            <a:headEnd/>
            <a:tailEnd/>
          </a:ln>
          <a:effectLst/>
        </p:spPr>
        <p:txBody>
          <a:bodyPr>
            <a:spAutoFit/>
          </a:bodyPr>
          <a:lstStyle/>
          <a:p>
            <a:pPr lvl="1">
              <a:defRPr/>
            </a:pPr>
            <a:r>
              <a:rPr lang="en-US" sz="3200" dirty="0">
                <a:solidFill>
                  <a:schemeClr val="tx1"/>
                </a:solidFill>
                <a:effectLst>
                  <a:outerShdw blurRad="38100" dist="38100" dir="2700000" algn="tl">
                    <a:srgbClr val="000000">
                      <a:alpha val="43137"/>
                    </a:srgbClr>
                  </a:outerShdw>
                </a:effectLst>
                <a:latin typeface="Arial Narrow" pitchFamily="34" charset="0"/>
              </a:rPr>
              <a:t>Traditional radars transmit and receive each pulse with the E-field parallel to the local horizontal surface. </a:t>
            </a:r>
          </a:p>
        </p:txBody>
      </p:sp>
      <p:sp>
        <p:nvSpPr>
          <p:cNvPr id="53259" name="Rectangle 11"/>
          <p:cNvSpPr>
            <a:spLocks noGrp="1" noChangeArrowheads="1"/>
          </p:cNvSpPr>
          <p:nvPr>
            <p:ph type="title"/>
          </p:nvPr>
        </p:nvSpPr>
        <p:spPr bwMode="auto">
          <a:xfrm>
            <a:off x="482600" y="260350"/>
            <a:ext cx="8121650" cy="609600"/>
          </a:xfrm>
          <a:ln>
            <a:miter lim="800000"/>
            <a:headEnd/>
            <a:tailEnd/>
          </a:ln>
        </p:spPr>
        <p:txBody>
          <a:bodyPr wrap="square" numCol="1" anchor="t" anchorCtr="0" compatLnSpc="1">
            <a:prstTxWarp prst="textNoShape">
              <a:avLst/>
            </a:prstTxWarp>
          </a:bodyPr>
          <a:lstStyle/>
          <a:p>
            <a:pPr algn="l" eaLnBrk="1" hangingPunct="1">
              <a:defRPr/>
            </a:pPr>
            <a:r>
              <a:rPr lang="en-US" sz="3200" smtClean="0">
                <a:effectLst>
                  <a:outerShdw blurRad="38100" dist="38100" dir="2700000" algn="tl">
                    <a:srgbClr val="C0C0C0"/>
                  </a:outerShdw>
                </a:effectLst>
                <a:latin typeface="Myriad Pro Light"/>
                <a:ea typeface="+mj-ea"/>
              </a:rPr>
              <a:t>The WSR-88D Prior to Dual-Pol Upgrade</a:t>
            </a:r>
          </a:p>
        </p:txBody>
      </p:sp>
      <p:sp>
        <p:nvSpPr>
          <p:cNvPr id="53260" name="Text Box 12"/>
          <p:cNvSpPr txBox="1">
            <a:spLocks noChangeArrowheads="1"/>
          </p:cNvSpPr>
          <p:nvPr/>
        </p:nvSpPr>
        <p:spPr bwMode="auto">
          <a:xfrm>
            <a:off x="6800850" y="2971800"/>
            <a:ext cx="498475" cy="769938"/>
          </a:xfrm>
          <a:prstGeom prst="rect">
            <a:avLst/>
          </a:prstGeom>
          <a:noFill/>
          <a:ln w="9525">
            <a:noFill/>
            <a:miter lim="800000"/>
            <a:headEnd/>
            <a:tailEnd/>
          </a:ln>
          <a:effectLst/>
        </p:spPr>
        <p:txBody>
          <a:bodyPr wrap="none">
            <a:spAutoFit/>
          </a:bodyPr>
          <a:lstStyle/>
          <a:p>
            <a:pPr>
              <a:defRPr/>
            </a:pPr>
            <a:r>
              <a:rPr lang="en-US" sz="4400" dirty="0">
                <a:solidFill>
                  <a:srgbClr val="FFFF00"/>
                </a:solidFill>
                <a:effectLst>
                  <a:outerShdw blurRad="38100" dist="38100" dir="2700000" algn="tl">
                    <a:srgbClr val="000000">
                      <a:alpha val="43137"/>
                    </a:srgbClr>
                  </a:outerShdw>
                </a:effectLst>
                <a:latin typeface="Arial" charset="0"/>
              </a:rPr>
              <a:t>_</a:t>
            </a:r>
          </a:p>
        </p:txBody>
      </p:sp>
      <p:sp>
        <p:nvSpPr>
          <p:cNvPr id="167941" name="Text Box 13"/>
          <p:cNvSpPr txBox="1">
            <a:spLocks noChangeArrowheads="1"/>
          </p:cNvSpPr>
          <p:nvPr/>
        </p:nvSpPr>
        <p:spPr bwMode="auto">
          <a:xfrm>
            <a:off x="6716713" y="1752600"/>
            <a:ext cx="598487" cy="533400"/>
          </a:xfrm>
          <a:prstGeom prst="rect">
            <a:avLst/>
          </a:prstGeom>
          <a:solidFill>
            <a:schemeClr val="tx1"/>
          </a:solidFill>
          <a:ln w="9525" algn="ctr">
            <a:noFill/>
            <a:miter lim="800000"/>
            <a:headEnd/>
            <a:tailEnd/>
          </a:ln>
        </p:spPr>
        <p:txBody>
          <a:bodyPr wrap="none">
            <a:spAutoFit/>
          </a:bodyPr>
          <a:lstStyle/>
          <a:p>
            <a:pPr algn="ctr"/>
            <a:r>
              <a:rPr lang="en-US" sz="2800">
                <a:solidFill>
                  <a:schemeClr val="bg1"/>
                </a:solidFill>
                <a:latin typeface="Arial" charset="0"/>
              </a:rPr>
              <a:t>88D</a:t>
            </a:r>
            <a:endParaRPr lang="en-US" sz="1800">
              <a:solidFill>
                <a:schemeClr val="bg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utoRev="1" fill="hold" grpId="0" nodeType="withEffect">
                                  <p:stCondLst>
                                    <p:cond delay="0"/>
                                  </p:stCondLst>
                                  <p:childTnLst>
                                    <p:animMotion origin="layout" path="M 0.02569 0.17715 L 0.01684 -0.20884 L -0.81285 -0.35407 " pathEditMode="relative" rAng="0" ptsTypes="AAA">
                                      <p:cBhvr>
                                        <p:cTn id="6" dur="2000" fill="hold"/>
                                        <p:tgtEl>
                                          <p:spTgt spid="53260"/>
                                        </p:tgtEl>
                                        <p:attrNameLst>
                                          <p:attrName>ppt_x</p:attrName>
                                          <p:attrName>ppt_y</p:attrName>
                                        </p:attrNameLst>
                                      </p:cBhvr>
                                      <p:rCtr x="-419" y="-2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161" name="Rectangle 2"/>
          <p:cNvSpPr>
            <a:spLocks noGrp="1" noChangeArrowheads="1"/>
          </p:cNvSpPr>
          <p:nvPr>
            <p:ph type="title" idx="4294967295"/>
          </p:nvPr>
        </p:nvSpPr>
        <p:spPr bwMode="auto">
          <a:xfrm>
            <a:off x="0" y="260350"/>
            <a:ext cx="9144000" cy="1371600"/>
          </a:xfrm>
          <a:noFill/>
        </p:spPr>
        <p:txBody>
          <a:bodyPr wrap="square" numCol="1" compatLnSpc="1">
            <a:prstTxWarp prst="textNoShape">
              <a:avLst/>
            </a:prstTxWarp>
          </a:bodyPr>
          <a:lstStyle/>
          <a:p>
            <a:pPr eaLnBrk="1" hangingPunct="1"/>
            <a:r>
              <a:rPr lang="en-US" sz="4000" smtClean="0">
                <a:effectLst/>
                <a:latin typeface="Myriad Pro Light"/>
              </a:rPr>
              <a:t>KDP Has Big Advantages</a:t>
            </a:r>
            <a:r>
              <a:rPr lang="en-US" sz="4000" smtClean="0">
                <a:solidFill>
                  <a:srgbClr val="FF0000"/>
                </a:solidFill>
                <a:effectLst/>
                <a:latin typeface="Myriad Pro Light"/>
                <a:cs typeface="Arial" charset="0"/>
              </a:rPr>
              <a:t> </a:t>
            </a:r>
          </a:p>
        </p:txBody>
      </p:sp>
      <p:sp>
        <p:nvSpPr>
          <p:cNvPr id="39939" name="Rectangle 3"/>
          <p:cNvSpPr>
            <a:spLocks noGrp="1" noChangeArrowheads="1"/>
          </p:cNvSpPr>
          <p:nvPr>
            <p:ph idx="4294967295"/>
          </p:nvPr>
        </p:nvSpPr>
        <p:spPr>
          <a:xfrm>
            <a:off x="600075" y="1485900"/>
            <a:ext cx="7943850" cy="1827213"/>
          </a:xfrm>
        </p:spPr>
        <p:txBody>
          <a:bodyPr>
            <a:normAutofit lnSpcReduction="10000"/>
          </a:bodyPr>
          <a:lstStyle/>
          <a:p>
            <a:pPr eaLnBrk="1" fontAlgn="auto" hangingPunct="1">
              <a:spcAft>
                <a:spcPts val="0"/>
              </a:spcAft>
              <a:buFont typeface="Arial" pitchFamily="34" charset="0"/>
              <a:buChar char="•"/>
              <a:defRPr/>
            </a:pPr>
            <a:r>
              <a:rPr lang="en-US" sz="2800" dirty="0"/>
              <a:t>Immune to partial (&lt; 40%) beam blockage, attenuation, </a:t>
            </a:r>
            <a:r>
              <a:rPr lang="en-US" sz="2800" dirty="0" smtClean="0"/>
              <a:t>radar calibration</a:t>
            </a:r>
            <a:r>
              <a:rPr lang="en-US" sz="2800" dirty="0"/>
              <a:t>, presence of </a:t>
            </a:r>
            <a:r>
              <a:rPr lang="en-US" sz="2800" dirty="0" smtClean="0"/>
              <a:t>hail</a:t>
            </a:r>
          </a:p>
          <a:p>
            <a:pPr eaLnBrk="1" fontAlgn="auto" hangingPunct="1">
              <a:spcAft>
                <a:spcPts val="0"/>
              </a:spcAft>
              <a:buFont typeface="Arial" pitchFamily="34" charset="0"/>
              <a:buChar char="•"/>
              <a:defRPr/>
            </a:pPr>
            <a:r>
              <a:rPr lang="en-US" sz="2800" dirty="0" smtClean="0"/>
              <a:t>Used primarily for rainfall estimation and locating heavy rain</a:t>
            </a:r>
            <a:endParaRPr lang="en-US" sz="2800" dirty="0"/>
          </a:p>
        </p:txBody>
      </p:sp>
      <p:pic>
        <p:nvPicPr>
          <p:cNvPr id="1500163" name="Picture 4" descr="phiDP_largephaseshift"/>
          <p:cNvPicPr>
            <a:picLocks noChangeAspect="1" noChangeArrowheads="1"/>
          </p:cNvPicPr>
          <p:nvPr/>
        </p:nvPicPr>
        <p:blipFill>
          <a:blip r:embed="rId3"/>
          <a:srcRect/>
          <a:stretch>
            <a:fillRect/>
          </a:stretch>
        </p:blipFill>
        <p:spPr bwMode="auto">
          <a:xfrm>
            <a:off x="1474788" y="3486150"/>
            <a:ext cx="6553200" cy="1747838"/>
          </a:xfrm>
          <a:prstGeom prst="rect">
            <a:avLst/>
          </a:prstGeom>
          <a:noFill/>
          <a:ln w="9525">
            <a:noFill/>
            <a:miter lim="800000"/>
            <a:headEnd/>
            <a:tailEnd/>
          </a:ln>
        </p:spPr>
      </p:pic>
      <p:sp>
        <p:nvSpPr>
          <p:cNvPr id="1500164" name="AutoShape 6"/>
          <p:cNvSpPr>
            <a:spLocks/>
          </p:cNvSpPr>
          <p:nvPr/>
        </p:nvSpPr>
        <p:spPr bwMode="auto">
          <a:xfrm rot="-5400000">
            <a:off x="3892550" y="4857750"/>
            <a:ext cx="304800" cy="1371600"/>
          </a:xfrm>
          <a:prstGeom prst="leftBrace">
            <a:avLst>
              <a:gd name="adj1" fmla="val 37500"/>
              <a:gd name="adj2" fmla="val 50000"/>
            </a:avLst>
          </a:prstGeom>
          <a:noFill/>
          <a:ln w="38100">
            <a:solidFill>
              <a:schemeClr val="bg1"/>
            </a:solidFill>
            <a:round/>
            <a:headEnd/>
            <a:tailEnd/>
          </a:ln>
        </p:spPr>
        <p:txBody>
          <a:bodyPr wrap="none" anchor="ctr"/>
          <a:lstStyle/>
          <a:p>
            <a:endParaRPr lang="en-US">
              <a:solidFill>
                <a:schemeClr val="tx1"/>
              </a:solidFill>
              <a:latin typeface="Times New Roman" pitchFamily="18" charset="0"/>
            </a:endParaRPr>
          </a:p>
        </p:txBody>
      </p:sp>
      <p:sp>
        <p:nvSpPr>
          <p:cNvPr id="39943" name="Text Box 7"/>
          <p:cNvSpPr txBox="1">
            <a:spLocks noChangeArrowheads="1"/>
          </p:cNvSpPr>
          <p:nvPr/>
        </p:nvSpPr>
        <p:spPr bwMode="auto">
          <a:xfrm>
            <a:off x="2236788" y="5695950"/>
            <a:ext cx="3927475" cy="954088"/>
          </a:xfrm>
          <a:prstGeom prst="rect">
            <a:avLst/>
          </a:prstGeom>
          <a:noFill/>
          <a:ln w="9525">
            <a:noFill/>
            <a:miter lim="800000"/>
            <a:headEnd/>
            <a:tailEnd/>
          </a:ln>
          <a:effectLst/>
        </p:spPr>
        <p:txBody>
          <a:bodyPr wrap="none">
            <a:spAutoFit/>
          </a:bodyPr>
          <a:lstStyle/>
          <a:p>
            <a:pPr algn="ctr">
              <a:defRPr/>
            </a:pPr>
            <a:r>
              <a:rPr lang="en-US" b="1" u="sng" dirty="0">
                <a:solidFill>
                  <a:schemeClr val="bg1"/>
                </a:solidFill>
                <a:effectLst>
                  <a:outerShdw blurRad="38100" dist="38100" dir="2700000" algn="tl">
                    <a:srgbClr val="000000">
                      <a:alpha val="43137"/>
                    </a:srgbClr>
                  </a:outerShdw>
                </a:effectLst>
                <a:latin typeface="Arial" charset="0"/>
              </a:rPr>
              <a:t>Gradients Most Important</a:t>
            </a:r>
            <a:br>
              <a:rPr lang="en-US" b="1" u="sng" dirty="0">
                <a:solidFill>
                  <a:schemeClr val="bg1"/>
                </a:solidFill>
                <a:effectLst>
                  <a:outerShdw blurRad="38100" dist="38100" dir="2700000" algn="tl">
                    <a:srgbClr val="000000">
                      <a:alpha val="43137"/>
                    </a:srgbClr>
                  </a:outerShdw>
                </a:effectLst>
                <a:latin typeface="Arial" charset="0"/>
              </a:rPr>
            </a:br>
            <a:r>
              <a:rPr lang="en-US" sz="3200" b="1" dirty="0">
                <a:solidFill>
                  <a:srgbClr val="FFFF00"/>
                </a:solidFill>
                <a:effectLst>
                  <a:outerShdw blurRad="38100" dist="38100" dir="2700000" algn="tl">
                    <a:srgbClr val="000000">
                      <a:alpha val="43137"/>
                    </a:srgbClr>
                  </a:outerShdw>
                </a:effectLst>
                <a:latin typeface="Arial" charset="0"/>
              </a:rPr>
              <a:t>= KDP!!!</a:t>
            </a:r>
            <a:endParaRPr lang="en-US" b="1" dirty="0">
              <a:solidFill>
                <a:srgbClr val="FFFF00"/>
              </a:solidFill>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0" y="152400"/>
            <a:ext cx="9144000" cy="838200"/>
          </a:xfrm>
        </p:spPr>
        <p:txBody>
          <a:bodyPr>
            <a:normAutofit fontScale="90000"/>
          </a:bodyPr>
          <a:lstStyle/>
          <a:p>
            <a:pPr eaLnBrk="1" fontAlgn="auto" hangingPunct="1">
              <a:spcAft>
                <a:spcPts val="0"/>
              </a:spcAft>
              <a:defRPr/>
            </a:pPr>
            <a:r>
              <a:rPr lang="en-US" sz="4000" dirty="0" smtClean="0"/>
              <a:t>Typical Values of Specific </a:t>
            </a:r>
            <a:r>
              <a:rPr lang="en-US" sz="4000" dirty="0"/>
              <a:t>Differential Phase Shift (KDP)</a:t>
            </a:r>
          </a:p>
        </p:txBody>
      </p:sp>
      <p:pic>
        <p:nvPicPr>
          <p:cNvPr id="1502210" name="Content Placeholder 4" descr="KDP_typicalvalues_v2.png"/>
          <p:cNvPicPr>
            <a:picLocks noChangeAspect="1"/>
          </p:cNvPicPr>
          <p:nvPr/>
        </p:nvPicPr>
        <p:blipFill>
          <a:blip r:embed="rId3"/>
          <a:srcRect/>
          <a:stretch>
            <a:fillRect/>
          </a:stretch>
        </p:blipFill>
        <p:spPr bwMode="auto">
          <a:xfrm>
            <a:off x="0" y="1744663"/>
            <a:ext cx="9144000" cy="3741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idx="4294967295"/>
          </p:nvPr>
        </p:nvSpPr>
        <p:spPr>
          <a:xfrm>
            <a:off x="0" y="228600"/>
            <a:ext cx="8686800" cy="914400"/>
          </a:xfrm>
        </p:spPr>
        <p:txBody>
          <a:bodyPr/>
          <a:lstStyle/>
          <a:p>
            <a:pPr eaLnBrk="1" fontAlgn="auto" hangingPunct="1">
              <a:spcAft>
                <a:spcPts val="0"/>
              </a:spcAft>
              <a:defRPr/>
            </a:pPr>
            <a:r>
              <a:rPr lang="en-US"/>
              <a:t>Marginally Severe Supercell</a:t>
            </a:r>
          </a:p>
        </p:txBody>
      </p:sp>
      <p:pic>
        <p:nvPicPr>
          <p:cNvPr id="1504258" name="Picture 8" descr="kcri_0"/>
          <p:cNvPicPr>
            <a:picLocks noChangeAspect="1" noChangeArrowheads="1"/>
          </p:cNvPicPr>
          <p:nvPr/>
        </p:nvPicPr>
        <p:blipFill>
          <a:blip r:embed="rId2"/>
          <a:srcRect/>
          <a:stretch>
            <a:fillRect/>
          </a:stretch>
        </p:blipFill>
        <p:spPr bwMode="auto">
          <a:xfrm>
            <a:off x="-39688" y="-26988"/>
            <a:ext cx="9223376" cy="6918326"/>
          </a:xfrm>
          <a:prstGeom prst="rect">
            <a:avLst/>
          </a:prstGeom>
          <a:noFill/>
          <a:ln w="9525">
            <a:noFill/>
            <a:miter lim="800000"/>
            <a:headEnd/>
            <a:tailEnd/>
          </a:ln>
        </p:spPr>
      </p:pic>
      <p:pic>
        <p:nvPicPr>
          <p:cNvPr id="879625" name="Picture 9" descr="kcri_0"/>
          <p:cNvPicPr>
            <a:picLocks noChangeAspect="1" noChangeArrowheads="1"/>
          </p:cNvPicPr>
          <p:nvPr/>
        </p:nvPicPr>
        <p:blipFill>
          <a:blip r:embed="rId3"/>
          <a:srcRect/>
          <a:stretch>
            <a:fillRect/>
          </a:stretch>
        </p:blipFill>
        <p:spPr bwMode="auto">
          <a:xfrm>
            <a:off x="-19050" y="-12700"/>
            <a:ext cx="9183688" cy="6888163"/>
          </a:xfrm>
          <a:prstGeom prst="rect">
            <a:avLst/>
          </a:prstGeom>
          <a:noFill/>
          <a:ln w="9525">
            <a:noFill/>
            <a:miter lim="800000"/>
            <a:headEnd/>
            <a:tailEnd/>
          </a:ln>
        </p:spPr>
      </p:pic>
      <p:sp>
        <p:nvSpPr>
          <p:cNvPr id="1504260" name="Oval 10"/>
          <p:cNvSpPr>
            <a:spLocks noChangeArrowheads="1"/>
          </p:cNvSpPr>
          <p:nvPr/>
        </p:nvSpPr>
        <p:spPr bwMode="auto">
          <a:xfrm>
            <a:off x="2819400" y="1905000"/>
            <a:ext cx="533400" cy="685800"/>
          </a:xfrm>
          <a:prstGeom prst="ellipse">
            <a:avLst/>
          </a:prstGeom>
          <a:noFill/>
          <a:ln w="38100">
            <a:solidFill>
              <a:schemeClr val="bg1"/>
            </a:solidFill>
            <a:round/>
            <a:headEnd/>
            <a:tailEnd/>
          </a:ln>
        </p:spPr>
        <p:txBody>
          <a:bodyPr wrap="none" anchor="ctr"/>
          <a:lstStyle/>
          <a:p>
            <a:endParaRPr lang="en-US">
              <a:solidFill>
                <a:schemeClr val="tx1"/>
              </a:solidFill>
              <a:latin typeface="Times New Roman" pitchFamily="18" charset="0"/>
            </a:endParaRPr>
          </a:p>
        </p:txBody>
      </p:sp>
      <p:sp>
        <p:nvSpPr>
          <p:cNvPr id="1504261" name="Rectangle 11"/>
          <p:cNvSpPr>
            <a:spLocks noChangeArrowheads="1"/>
          </p:cNvSpPr>
          <p:nvPr/>
        </p:nvSpPr>
        <p:spPr bwMode="auto">
          <a:xfrm>
            <a:off x="1676400" y="2743200"/>
            <a:ext cx="609600" cy="457200"/>
          </a:xfrm>
          <a:prstGeom prst="rect">
            <a:avLst/>
          </a:prstGeom>
          <a:noFill/>
          <a:ln w="38100">
            <a:solidFill>
              <a:schemeClr val="bg1"/>
            </a:solidFill>
            <a:miter lim="800000"/>
            <a:headEnd/>
            <a:tailEnd/>
          </a:ln>
        </p:spPr>
        <p:txBody>
          <a:bodyPr wrap="none" anchor="ctr"/>
          <a:lstStyle/>
          <a:p>
            <a:endParaRPr lang="en-US">
              <a:solidFill>
                <a:schemeClr val="tx1"/>
              </a:solidFill>
              <a:latin typeface="Times New Roman" pitchFamily="18" charset="0"/>
            </a:endParaRPr>
          </a:p>
        </p:txBody>
      </p:sp>
      <p:sp>
        <p:nvSpPr>
          <p:cNvPr id="1504262" name="Rectangle 12"/>
          <p:cNvSpPr>
            <a:spLocks noChangeArrowheads="1"/>
          </p:cNvSpPr>
          <p:nvPr/>
        </p:nvSpPr>
        <p:spPr bwMode="auto">
          <a:xfrm>
            <a:off x="2362200" y="2819400"/>
            <a:ext cx="457200" cy="762000"/>
          </a:xfrm>
          <a:prstGeom prst="rect">
            <a:avLst/>
          </a:prstGeom>
          <a:noFill/>
          <a:ln w="38100">
            <a:solidFill>
              <a:schemeClr val="bg1"/>
            </a:solidFill>
            <a:miter lim="800000"/>
            <a:headEnd/>
            <a:tailEnd/>
          </a:ln>
        </p:spPr>
        <p:txBody>
          <a:bodyPr wrap="none" anchor="ctr"/>
          <a:lstStyle/>
          <a:p>
            <a:endParaRPr lang="en-US">
              <a:solidFill>
                <a:schemeClr val="tx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9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42950"/>
            <a:ext cx="8229600" cy="914400"/>
          </a:xfrm>
        </p:spPr>
        <p:txBody>
          <a:bodyPr>
            <a:noAutofit/>
          </a:bodyPr>
          <a:lstStyle/>
          <a:p>
            <a:pPr eaLnBrk="1" fontAlgn="auto" hangingPunct="1">
              <a:spcAft>
                <a:spcPts val="0"/>
              </a:spcAft>
              <a:defRPr/>
            </a:pPr>
            <a:r>
              <a:rPr lang="en-US" sz="4800" dirty="0" smtClean="0"/>
              <a:t>The Dual-</a:t>
            </a:r>
            <a:r>
              <a:rPr lang="en-US" sz="4800" dirty="0" err="1" smtClean="0"/>
              <a:t>Pol</a:t>
            </a:r>
            <a:r>
              <a:rPr lang="en-US" sz="4800" dirty="0" smtClean="0"/>
              <a:t> Algorithms</a:t>
            </a:r>
            <a:br>
              <a:rPr lang="en-US" sz="4800" dirty="0" smtClean="0"/>
            </a:br>
            <a:r>
              <a:rPr lang="en-US" sz="2400" dirty="0" smtClean="0"/>
              <a:t>QPE, Hydrometeor Classification, and Melting Layer</a:t>
            </a:r>
            <a:endParaRPr lang="en-US" sz="4800" dirty="0"/>
          </a:p>
        </p:txBody>
      </p:sp>
      <p:pic>
        <p:nvPicPr>
          <p:cNvPr id="1505282" name="Picture 2" descr="O:\dual-pol\dual_pol_training_logo.png"/>
          <p:cNvPicPr>
            <a:picLocks noChangeAspect="1" noChangeArrowheads="1"/>
          </p:cNvPicPr>
          <p:nvPr>
            <p:custDataLst>
              <p:tags r:id="rId2"/>
            </p:custDataLst>
          </p:nvPr>
        </p:nvPicPr>
        <p:blipFill>
          <a:blip r:embed="rId5"/>
          <a:srcRect/>
          <a:stretch>
            <a:fillRect/>
          </a:stretch>
        </p:blipFill>
        <p:spPr bwMode="auto">
          <a:xfrm>
            <a:off x="2362200" y="2171700"/>
            <a:ext cx="4419600" cy="4419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p:cNvSpPr>
            <a:spLocks noGrp="1" noChangeArrowheads="1"/>
          </p:cNvSpPr>
          <p:nvPr>
            <p:ph type="title" idx="4294967295"/>
          </p:nvPr>
        </p:nvSpPr>
        <p:spPr>
          <a:xfrm>
            <a:off x="0" y="0"/>
            <a:ext cx="9144000" cy="1085850"/>
          </a:xfrm>
        </p:spPr>
        <p:txBody>
          <a:bodyPr wrap="square" numCol="1" compatLnSpc="1">
            <a:prstTxWarp prst="textNoShape">
              <a:avLst/>
            </a:prstTxWarp>
          </a:bodyPr>
          <a:lstStyle/>
          <a:p>
            <a:pPr eaLnBrk="1" hangingPunct="1">
              <a:defRPr/>
            </a:pPr>
            <a:r>
              <a:rPr lang="en-US" smtClean="0">
                <a:effectLst>
                  <a:outerShdw blurRad="38100" dist="38100" dir="2700000" algn="tl">
                    <a:srgbClr val="C0C0C0"/>
                  </a:outerShdw>
                </a:effectLst>
                <a:latin typeface="Myriad Pro Light"/>
              </a:rPr>
              <a:t>Precipitation Estimation (QPE) Improvement with Dual-Pol</a:t>
            </a:r>
          </a:p>
        </p:txBody>
      </p:sp>
      <p:sp>
        <p:nvSpPr>
          <p:cNvPr id="883716" name="Text Box 4"/>
          <p:cNvSpPr txBox="1">
            <a:spLocks noChangeArrowheads="1"/>
          </p:cNvSpPr>
          <p:nvPr/>
        </p:nvSpPr>
        <p:spPr bwMode="auto">
          <a:xfrm>
            <a:off x="1485900" y="5657850"/>
            <a:ext cx="5991225" cy="731838"/>
          </a:xfrm>
          <a:prstGeom prst="rect">
            <a:avLst/>
          </a:prstGeom>
          <a:noFill/>
          <a:ln w="9525">
            <a:noFill/>
            <a:miter lim="800000"/>
            <a:headEnd/>
            <a:tailEnd/>
          </a:ln>
          <a:effectLst/>
        </p:spPr>
        <p:txBody>
          <a:bodyPr>
            <a:spAutoFit/>
          </a:bodyPr>
          <a:lstStyle/>
          <a:p>
            <a:pPr>
              <a:defRPr/>
            </a:pPr>
            <a:r>
              <a:rPr lang="en-US" dirty="0">
                <a:solidFill>
                  <a:srgbClr val="FFAF5F"/>
                </a:solidFill>
                <a:effectLst>
                  <a:outerShdw blurRad="38100" dist="38100" dir="2700000" algn="tl">
                    <a:srgbClr val="000000">
                      <a:alpha val="43137"/>
                    </a:srgbClr>
                  </a:outerShdw>
                </a:effectLst>
                <a:latin typeface="Arial" charset="0"/>
                <a:sym typeface="Wingdings" pitchFamily="2" charset="2"/>
              </a:rPr>
              <a:t></a:t>
            </a:r>
            <a:r>
              <a:rPr lang="en-US" dirty="0">
                <a:solidFill>
                  <a:srgbClr val="FFFFCC"/>
                </a:solidFill>
                <a:effectLst>
                  <a:outerShdw blurRad="38100" dist="38100" dir="2700000" algn="tl">
                    <a:srgbClr val="000000">
                      <a:alpha val="43137"/>
                    </a:srgbClr>
                  </a:outerShdw>
                </a:effectLst>
                <a:latin typeface="Arial" charset="0"/>
                <a:sym typeface="Wingdings" pitchFamily="2" charset="2"/>
              </a:rPr>
              <a:t> </a:t>
            </a:r>
            <a:r>
              <a:rPr lang="en-US" sz="1800" dirty="0">
                <a:solidFill>
                  <a:srgbClr val="FFFFCC"/>
                </a:solidFill>
                <a:effectLst>
                  <a:outerShdw blurRad="38100" dist="38100" dir="2700000" algn="tl">
                    <a:srgbClr val="000000">
                      <a:alpha val="43137"/>
                    </a:srgbClr>
                  </a:outerShdw>
                </a:effectLst>
                <a:latin typeface="Arial" charset="0"/>
              </a:rPr>
              <a:t>Based on 43 events (179 hrs) of radar rainfall data comparisons to a dense network of rain gauges in C. OK</a:t>
            </a:r>
          </a:p>
        </p:txBody>
      </p:sp>
      <p:pic>
        <p:nvPicPr>
          <p:cNvPr id="1507331" name="Picture 9" descr="Giangrande(2008)AllEvents"/>
          <p:cNvPicPr>
            <a:picLocks noChangeAspect="1" noChangeArrowheads="1"/>
          </p:cNvPicPr>
          <p:nvPr/>
        </p:nvPicPr>
        <p:blipFill>
          <a:blip r:embed="rId3"/>
          <a:srcRect/>
          <a:stretch>
            <a:fillRect/>
          </a:stretch>
        </p:blipFill>
        <p:spPr bwMode="auto">
          <a:xfrm>
            <a:off x="73025" y="1657350"/>
            <a:ext cx="8985250" cy="4057650"/>
          </a:xfrm>
          <a:prstGeom prst="rect">
            <a:avLst/>
          </a:prstGeom>
          <a:noFill/>
          <a:ln w="9525">
            <a:noFill/>
            <a:miter lim="800000"/>
            <a:headEnd/>
            <a:tailEnd/>
          </a:ln>
        </p:spPr>
      </p:pic>
      <p:sp>
        <p:nvSpPr>
          <p:cNvPr id="1507332" name="Text Box 5"/>
          <p:cNvSpPr txBox="1">
            <a:spLocks noChangeArrowheads="1"/>
          </p:cNvSpPr>
          <p:nvPr/>
        </p:nvSpPr>
        <p:spPr bwMode="auto">
          <a:xfrm>
            <a:off x="7854950" y="3659188"/>
            <a:ext cx="692150" cy="228600"/>
          </a:xfrm>
          <a:prstGeom prst="rect">
            <a:avLst/>
          </a:prstGeom>
          <a:solidFill>
            <a:schemeClr val="bg1"/>
          </a:solidFill>
          <a:ln w="9525">
            <a:noFill/>
            <a:miter lim="800000"/>
            <a:headEnd/>
            <a:tailEnd/>
          </a:ln>
        </p:spPr>
        <p:txBody>
          <a:bodyPr>
            <a:spAutoFit/>
          </a:bodyPr>
          <a:lstStyle/>
          <a:p>
            <a:pPr>
              <a:spcBef>
                <a:spcPct val="50000"/>
              </a:spcBef>
            </a:pPr>
            <a:r>
              <a:rPr lang="en-US" sz="900" b="1" i="1">
                <a:solidFill>
                  <a:schemeClr val="tx1"/>
                </a:solidFill>
              </a:rPr>
              <a:t>R(QPE)</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idx="4294967295"/>
          </p:nvPr>
        </p:nvSpPr>
        <p:spPr bwMode="auto">
          <a:xfrm>
            <a:off x="430213" y="1676400"/>
            <a:ext cx="8713787" cy="4953000"/>
          </a:xfrm>
          <a:noFill/>
        </p:spPr>
        <p:txBody>
          <a:bodyPr wrap="square" numCol="1" anchor="t" anchorCtr="0" compatLnSpc="1">
            <a:prstTxWarp prst="textNoShape">
              <a:avLst/>
            </a:prstTxWarp>
          </a:bodyPr>
          <a:lstStyle/>
          <a:p>
            <a:pPr eaLnBrk="1" hangingPunct="1"/>
            <a:r>
              <a:rPr lang="en-US" sz="4000" smtClean="0">
                <a:effectLst/>
                <a:latin typeface="Myriad Pro"/>
              </a:rPr>
              <a:t>9 new products</a:t>
            </a:r>
          </a:p>
          <a:p>
            <a:pPr lvl="1" eaLnBrk="1" hangingPunct="1"/>
            <a:r>
              <a:rPr lang="en-US" sz="3600" smtClean="0">
                <a:effectLst/>
                <a:latin typeface="Myriad Pro"/>
              </a:rPr>
              <a:t>Match Legacy PPS</a:t>
            </a:r>
          </a:p>
          <a:p>
            <a:pPr lvl="1" eaLnBrk="1" hangingPunct="1"/>
            <a:r>
              <a:rPr lang="en-US" sz="3600" smtClean="0">
                <a:effectLst/>
                <a:latin typeface="Myriad Pro"/>
              </a:rPr>
              <a:t>Instantaneous Rate</a:t>
            </a:r>
          </a:p>
          <a:p>
            <a:pPr lvl="1" eaLnBrk="1" hangingPunct="1"/>
            <a:r>
              <a:rPr lang="en-US" sz="3600" smtClean="0">
                <a:effectLst/>
                <a:latin typeface="Myriad Pro"/>
              </a:rPr>
              <a:t>User Selectable (Up to 10 durations) for  the NWS</a:t>
            </a:r>
          </a:p>
          <a:p>
            <a:pPr lvl="1" eaLnBrk="1" hangingPunct="1"/>
            <a:r>
              <a:rPr lang="en-US" sz="3600" smtClean="0">
                <a:effectLst/>
                <a:latin typeface="Myriad Pro"/>
              </a:rPr>
              <a:t>Difference products</a:t>
            </a:r>
          </a:p>
        </p:txBody>
      </p:sp>
      <p:sp>
        <p:nvSpPr>
          <p:cNvPr id="89090" name="Rectangle 2"/>
          <p:cNvSpPr>
            <a:spLocks noGrp="1" noChangeArrowheads="1"/>
          </p:cNvSpPr>
          <p:nvPr>
            <p:ph type="title" idx="4294967295"/>
          </p:nvPr>
        </p:nvSpPr>
        <p:spPr>
          <a:xfrm>
            <a:off x="0" y="228600"/>
            <a:ext cx="8686800" cy="914400"/>
          </a:xfrm>
        </p:spPr>
        <p:txBody>
          <a:bodyPr/>
          <a:lstStyle/>
          <a:p>
            <a:pPr eaLnBrk="1" fontAlgn="auto" hangingPunct="1">
              <a:spcAft>
                <a:spcPts val="0"/>
              </a:spcAft>
              <a:defRPr/>
            </a:pPr>
            <a:r>
              <a:rPr lang="en-US" sz="4000" dirty="0" smtClean="0"/>
              <a:t>Dual-</a:t>
            </a:r>
            <a:r>
              <a:rPr lang="en-US" sz="4000" dirty="0" err="1" smtClean="0"/>
              <a:t>Pol</a:t>
            </a:r>
            <a:r>
              <a:rPr lang="en-US" sz="4000" dirty="0" smtClean="0"/>
              <a:t> QPE Output</a:t>
            </a:r>
            <a:endParaRPr lang="en-US" sz="4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091">
                                            <p:txEl>
                                              <p:pRg st="1" end="1"/>
                                            </p:txEl>
                                          </p:spTgt>
                                        </p:tgtEl>
                                        <p:attrNameLst>
                                          <p:attrName>style.visibility</p:attrName>
                                        </p:attrNameLst>
                                      </p:cBhvr>
                                      <p:to>
                                        <p:strVal val="visible"/>
                                      </p:to>
                                    </p:set>
                                    <p:animEffect transition="in" filter="dissolve">
                                      <p:cBhvr>
                                        <p:cTn id="7" dur="500"/>
                                        <p:tgtEl>
                                          <p:spTgt spid="890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091">
                                            <p:txEl>
                                              <p:pRg st="2" end="2"/>
                                            </p:txEl>
                                          </p:spTgt>
                                        </p:tgtEl>
                                        <p:attrNameLst>
                                          <p:attrName>style.visibility</p:attrName>
                                        </p:attrNameLst>
                                      </p:cBhvr>
                                      <p:to>
                                        <p:strVal val="visible"/>
                                      </p:to>
                                    </p:set>
                                    <p:animEffect transition="in" filter="dissolve">
                                      <p:cBhvr>
                                        <p:cTn id="12" dur="500"/>
                                        <p:tgtEl>
                                          <p:spTgt spid="890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091">
                                            <p:txEl>
                                              <p:pRg st="3" end="3"/>
                                            </p:txEl>
                                          </p:spTgt>
                                        </p:tgtEl>
                                        <p:attrNameLst>
                                          <p:attrName>style.visibility</p:attrName>
                                        </p:attrNameLst>
                                      </p:cBhvr>
                                      <p:to>
                                        <p:strVal val="visible"/>
                                      </p:to>
                                    </p:set>
                                    <p:animEffect transition="in" filter="dissolve">
                                      <p:cBhvr>
                                        <p:cTn id="17" dur="500"/>
                                        <p:tgtEl>
                                          <p:spTgt spid="8909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9091">
                                            <p:txEl>
                                              <p:pRg st="4" end="4"/>
                                            </p:txEl>
                                          </p:spTgt>
                                        </p:tgtEl>
                                        <p:attrNameLst>
                                          <p:attrName>style.visibility</p:attrName>
                                        </p:attrNameLst>
                                      </p:cBhvr>
                                      <p:to>
                                        <p:strVal val="visible"/>
                                      </p:to>
                                    </p:set>
                                    <p:animEffect transition="in" filter="dissolve">
                                      <p:cBhvr>
                                        <p:cTn id="22" dur="500"/>
                                        <p:tgtEl>
                                          <p:spTgt spid="890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1729" name="Rectangle 3"/>
          <p:cNvSpPr>
            <a:spLocks noGrp="1" noChangeArrowheads="1"/>
          </p:cNvSpPr>
          <p:nvPr>
            <p:ph idx="4294967295"/>
          </p:nvPr>
        </p:nvSpPr>
        <p:spPr bwMode="auto">
          <a:xfrm>
            <a:off x="944563" y="952500"/>
            <a:ext cx="8199437" cy="2209800"/>
          </a:xfrm>
        </p:spPr>
        <p:txBody>
          <a:bodyPr wrap="square" numCol="1" anchor="t" anchorCtr="0" compatLnSpc="1">
            <a:prstTxWarp prst="textNoShape">
              <a:avLst/>
            </a:prstTxWarp>
            <a:normAutofit fontScale="85000" lnSpcReduction="10000"/>
          </a:bodyPr>
          <a:lstStyle/>
          <a:p>
            <a:pPr eaLnBrk="1" hangingPunct="1">
              <a:defRPr/>
            </a:pPr>
            <a:r>
              <a:rPr lang="en-US" sz="3600" smtClean="0">
                <a:effectLst/>
                <a:latin typeface="Myriad Pro"/>
              </a:rPr>
              <a:t>Algorithm makes best guess of dominant radar echo type</a:t>
            </a:r>
          </a:p>
          <a:p>
            <a:pPr lvl="1" eaLnBrk="1" hangingPunct="1">
              <a:defRPr/>
            </a:pPr>
            <a:r>
              <a:rPr lang="en-US" sz="3200" smtClean="0">
                <a:effectLst/>
                <a:latin typeface="Myriad Pro"/>
              </a:rPr>
              <a:t> Display Product for each radar elevation angle</a:t>
            </a:r>
          </a:p>
          <a:p>
            <a:pPr eaLnBrk="1" hangingPunct="1">
              <a:defRPr/>
            </a:pPr>
            <a:r>
              <a:rPr lang="en-US" sz="3600" smtClean="0">
                <a:effectLst/>
                <a:latin typeface="Myriad Pro"/>
              </a:rPr>
              <a:t>Based on </a:t>
            </a:r>
            <a:r>
              <a:rPr lang="en-US" sz="3600" smtClean="0">
                <a:solidFill>
                  <a:srgbClr val="FFFF00"/>
                </a:solidFill>
                <a:effectLst/>
                <a:latin typeface="Myriad Pro"/>
              </a:rPr>
              <a:t>Fuzzy Logic</a:t>
            </a:r>
          </a:p>
        </p:txBody>
      </p:sp>
      <p:sp>
        <p:nvSpPr>
          <p:cNvPr id="77826" name="Rectangle 2"/>
          <p:cNvSpPr>
            <a:spLocks noGrp="1" noChangeArrowheads="1"/>
          </p:cNvSpPr>
          <p:nvPr>
            <p:ph type="title" idx="4294967295"/>
          </p:nvPr>
        </p:nvSpPr>
        <p:spPr>
          <a:xfrm>
            <a:off x="228600" y="228600"/>
            <a:ext cx="8686800" cy="914400"/>
          </a:xfrm>
        </p:spPr>
        <p:txBody>
          <a:bodyPr wrap="square" numCol="1" compatLnSpc="1">
            <a:prstTxWarp prst="textNoShape">
              <a:avLst/>
            </a:prstTxWarp>
          </a:bodyPr>
          <a:lstStyle/>
          <a:p>
            <a:pPr eaLnBrk="1" hangingPunct="1">
              <a:defRPr/>
            </a:pPr>
            <a:r>
              <a:rPr lang="en-US" smtClean="0">
                <a:effectLst>
                  <a:outerShdw blurRad="38100" dist="38100" dir="2700000" algn="tl">
                    <a:srgbClr val="C0C0C0"/>
                  </a:outerShdw>
                </a:effectLst>
                <a:latin typeface="Myriad Pro Light"/>
              </a:rPr>
              <a:t>Hydrometeor Classification Algorithm (HCA)</a:t>
            </a:r>
          </a:p>
        </p:txBody>
      </p:sp>
      <p:grpSp>
        <p:nvGrpSpPr>
          <p:cNvPr id="1511427" name="Group 14"/>
          <p:cNvGrpSpPr>
            <a:grpSpLocks/>
          </p:cNvGrpSpPr>
          <p:nvPr/>
        </p:nvGrpSpPr>
        <p:grpSpPr bwMode="auto">
          <a:xfrm>
            <a:off x="171450" y="4408488"/>
            <a:ext cx="8972550" cy="1047750"/>
            <a:chOff x="1028700" y="4743450"/>
            <a:chExt cx="7543800" cy="1047750"/>
          </a:xfrm>
        </p:grpSpPr>
        <p:sp>
          <p:nvSpPr>
            <p:cNvPr id="4" name="Rectangle 8"/>
            <p:cNvSpPr>
              <a:spLocks noChangeArrowheads="1"/>
            </p:cNvSpPr>
            <p:nvPr/>
          </p:nvSpPr>
          <p:spPr bwMode="auto">
            <a:xfrm>
              <a:off x="1028700" y="4743450"/>
              <a:ext cx="686043" cy="1047750"/>
            </a:xfrm>
            <a:prstGeom prst="rect">
              <a:avLst/>
            </a:prstGeom>
            <a:solidFill>
              <a:srgbClr val="99FF99"/>
            </a:solidFill>
            <a:ln w="9525">
              <a:solidFill>
                <a:schemeClr val="tx1"/>
              </a:solidFill>
              <a:miter lim="800000"/>
              <a:headEnd/>
              <a:tailEnd/>
            </a:ln>
            <a:effectLst/>
          </p:spPr>
          <p:txBody>
            <a:bodyPr wrap="none" anchor="ctr"/>
            <a:lstStyle/>
            <a:p>
              <a:pPr algn="ctr">
                <a:defRPr/>
              </a:pPr>
              <a:r>
                <a:rPr lang="en-US" sz="1200" b="1" dirty="0">
                  <a:solidFill>
                    <a:schemeClr val="tx1"/>
                  </a:solidFill>
                  <a:latin typeface="+mj-lt"/>
                </a:rPr>
                <a:t>Lgt/mod</a:t>
              </a:r>
            </a:p>
            <a:p>
              <a:pPr algn="ctr">
                <a:defRPr/>
              </a:pPr>
              <a:r>
                <a:rPr lang="en-US" sz="1200" b="1" dirty="0">
                  <a:solidFill>
                    <a:schemeClr val="tx1"/>
                  </a:solidFill>
                  <a:latin typeface="+mj-lt"/>
                </a:rPr>
                <a:t>rain</a:t>
              </a:r>
            </a:p>
          </p:txBody>
        </p:sp>
        <p:sp>
          <p:nvSpPr>
            <p:cNvPr id="5" name="Rectangle 9"/>
            <p:cNvSpPr>
              <a:spLocks noChangeArrowheads="1"/>
            </p:cNvSpPr>
            <p:nvPr/>
          </p:nvSpPr>
          <p:spPr bwMode="auto">
            <a:xfrm>
              <a:off x="1714743" y="4743450"/>
              <a:ext cx="686043" cy="1047750"/>
            </a:xfrm>
            <a:prstGeom prst="rect">
              <a:avLst/>
            </a:prstGeom>
            <a:solidFill>
              <a:srgbClr val="00CC00"/>
            </a:solidFill>
            <a:ln w="9525">
              <a:solidFill>
                <a:schemeClr val="tx1"/>
              </a:solidFill>
              <a:miter lim="800000"/>
              <a:headEnd/>
              <a:tailEnd/>
            </a:ln>
            <a:effectLst/>
          </p:spPr>
          <p:txBody>
            <a:bodyPr wrap="none" anchor="ctr"/>
            <a:lstStyle/>
            <a:p>
              <a:pPr algn="ctr">
                <a:defRPr/>
              </a:pPr>
              <a:r>
                <a:rPr lang="en-US" sz="1200" b="1" dirty="0">
                  <a:solidFill>
                    <a:schemeClr val="tx1"/>
                  </a:solidFill>
                  <a:latin typeface="+mj-lt"/>
                </a:rPr>
                <a:t>Heavy</a:t>
              </a:r>
            </a:p>
            <a:p>
              <a:pPr algn="ctr">
                <a:defRPr/>
              </a:pPr>
              <a:r>
                <a:rPr lang="en-US" sz="1200" b="1" dirty="0">
                  <a:solidFill>
                    <a:schemeClr val="tx1"/>
                  </a:solidFill>
                  <a:latin typeface="+mj-lt"/>
                </a:rPr>
                <a:t>rain</a:t>
              </a:r>
            </a:p>
          </p:txBody>
        </p:sp>
        <p:sp>
          <p:nvSpPr>
            <p:cNvPr id="6" name="Rectangle 10"/>
            <p:cNvSpPr>
              <a:spLocks noChangeArrowheads="1"/>
            </p:cNvSpPr>
            <p:nvPr/>
          </p:nvSpPr>
          <p:spPr bwMode="auto">
            <a:xfrm>
              <a:off x="2400785" y="4743450"/>
              <a:ext cx="684708" cy="1047750"/>
            </a:xfrm>
            <a:prstGeom prst="rect">
              <a:avLst/>
            </a:prstGeom>
            <a:solidFill>
              <a:srgbClr val="FF0000"/>
            </a:solidFill>
            <a:ln w="9525">
              <a:solidFill>
                <a:schemeClr val="tx1"/>
              </a:solidFill>
              <a:miter lim="800000"/>
              <a:headEnd/>
              <a:tailEnd/>
            </a:ln>
            <a:effectLst/>
          </p:spPr>
          <p:txBody>
            <a:bodyPr wrap="none" anchor="ctr"/>
            <a:lstStyle/>
            <a:p>
              <a:pPr algn="ctr">
                <a:defRPr/>
              </a:pPr>
              <a:r>
                <a:rPr lang="en-US" sz="1200" b="1" dirty="0">
                  <a:solidFill>
                    <a:schemeClr val="tx1"/>
                  </a:solidFill>
                  <a:latin typeface="+mj-lt"/>
                </a:rPr>
                <a:t>Hail</a:t>
              </a:r>
            </a:p>
          </p:txBody>
        </p:sp>
        <p:sp>
          <p:nvSpPr>
            <p:cNvPr id="7" name="Rectangle 11"/>
            <p:cNvSpPr>
              <a:spLocks noChangeArrowheads="1"/>
            </p:cNvSpPr>
            <p:nvPr/>
          </p:nvSpPr>
          <p:spPr bwMode="auto">
            <a:xfrm>
              <a:off x="3085494" y="4743450"/>
              <a:ext cx="686043" cy="1047750"/>
            </a:xfrm>
            <a:prstGeom prst="rect">
              <a:avLst/>
            </a:prstGeom>
            <a:solidFill>
              <a:srgbClr val="FFCC99"/>
            </a:solidFill>
            <a:ln w="9525">
              <a:solidFill>
                <a:schemeClr val="tx1"/>
              </a:solidFill>
              <a:miter lim="800000"/>
              <a:headEnd/>
              <a:tailEnd/>
            </a:ln>
            <a:effectLst/>
          </p:spPr>
          <p:txBody>
            <a:bodyPr wrap="none" anchor="ctr"/>
            <a:lstStyle/>
            <a:p>
              <a:pPr algn="ctr">
                <a:defRPr/>
              </a:pPr>
              <a:r>
                <a:rPr lang="en-US" sz="1200" b="1" dirty="0">
                  <a:solidFill>
                    <a:schemeClr val="tx1"/>
                  </a:solidFill>
                  <a:latin typeface="+mj-lt"/>
                </a:rPr>
                <a:t>“Big  </a:t>
              </a:r>
            </a:p>
            <a:p>
              <a:pPr algn="ctr">
                <a:defRPr/>
              </a:pPr>
              <a:r>
                <a:rPr lang="en-US" sz="1200" b="1" dirty="0">
                  <a:solidFill>
                    <a:schemeClr val="tx1"/>
                  </a:solidFill>
                  <a:latin typeface="+mj-lt"/>
                </a:rPr>
                <a:t>drops”</a:t>
              </a:r>
            </a:p>
          </p:txBody>
        </p:sp>
        <p:sp>
          <p:nvSpPr>
            <p:cNvPr id="8" name="Rectangle 12"/>
            <p:cNvSpPr>
              <a:spLocks noChangeArrowheads="1"/>
            </p:cNvSpPr>
            <p:nvPr/>
          </p:nvSpPr>
          <p:spPr bwMode="auto">
            <a:xfrm>
              <a:off x="3771536" y="4743450"/>
              <a:ext cx="686043" cy="1047750"/>
            </a:xfrm>
            <a:prstGeom prst="rect">
              <a:avLst/>
            </a:prstGeom>
            <a:solidFill>
              <a:srgbClr val="FFCCCC"/>
            </a:solidFill>
            <a:ln w="9525">
              <a:solidFill>
                <a:schemeClr val="tx1"/>
              </a:solidFill>
              <a:miter lim="800000"/>
              <a:headEnd/>
              <a:tailEnd/>
            </a:ln>
            <a:effectLst/>
          </p:spPr>
          <p:txBody>
            <a:bodyPr wrap="none" anchor="ctr"/>
            <a:lstStyle/>
            <a:p>
              <a:pPr algn="ctr">
                <a:defRPr/>
              </a:pPr>
              <a:r>
                <a:rPr lang="en-US" sz="1200" b="1" dirty="0">
                  <a:solidFill>
                    <a:schemeClr val="tx1"/>
                  </a:solidFill>
                  <a:latin typeface="+mj-lt"/>
                </a:rPr>
                <a:t>Graupel</a:t>
              </a:r>
            </a:p>
          </p:txBody>
        </p:sp>
        <p:sp>
          <p:nvSpPr>
            <p:cNvPr id="9" name="Rectangle 13"/>
            <p:cNvSpPr>
              <a:spLocks noChangeArrowheads="1"/>
            </p:cNvSpPr>
            <p:nvPr/>
          </p:nvSpPr>
          <p:spPr bwMode="auto">
            <a:xfrm>
              <a:off x="4457579" y="4743450"/>
              <a:ext cx="686043" cy="1047750"/>
            </a:xfrm>
            <a:prstGeom prst="rect">
              <a:avLst/>
            </a:prstGeom>
            <a:solidFill>
              <a:srgbClr val="FF9999"/>
            </a:solidFill>
            <a:ln w="9525">
              <a:solidFill>
                <a:schemeClr val="tx1"/>
              </a:solidFill>
              <a:miter lim="800000"/>
              <a:headEnd/>
              <a:tailEnd/>
            </a:ln>
            <a:effectLst/>
          </p:spPr>
          <p:txBody>
            <a:bodyPr wrap="none" anchor="ctr"/>
            <a:lstStyle/>
            <a:p>
              <a:pPr algn="ctr">
                <a:defRPr/>
              </a:pPr>
              <a:r>
                <a:rPr lang="en-US" sz="1200" b="1" dirty="0">
                  <a:solidFill>
                    <a:schemeClr val="tx1"/>
                  </a:solidFill>
                  <a:latin typeface="+mj-lt"/>
                </a:rPr>
                <a:t>Ice </a:t>
              </a:r>
            </a:p>
            <a:p>
              <a:pPr algn="ctr">
                <a:defRPr/>
              </a:pPr>
              <a:r>
                <a:rPr lang="en-US" sz="1200" b="1" dirty="0">
                  <a:solidFill>
                    <a:schemeClr val="tx1"/>
                  </a:solidFill>
                  <a:latin typeface="+mj-lt"/>
                </a:rPr>
                <a:t>crystals</a:t>
              </a:r>
            </a:p>
          </p:txBody>
        </p:sp>
        <p:sp>
          <p:nvSpPr>
            <p:cNvPr id="10" name="Rectangle 14"/>
            <p:cNvSpPr>
              <a:spLocks noChangeArrowheads="1"/>
            </p:cNvSpPr>
            <p:nvPr/>
          </p:nvSpPr>
          <p:spPr bwMode="auto">
            <a:xfrm>
              <a:off x="5143622" y="4743450"/>
              <a:ext cx="686043" cy="1047750"/>
            </a:xfrm>
            <a:prstGeom prst="rect">
              <a:avLst/>
            </a:prstGeom>
            <a:solidFill>
              <a:srgbClr val="0099FF"/>
            </a:solidFill>
            <a:ln w="9525">
              <a:solidFill>
                <a:schemeClr val="tx1"/>
              </a:solidFill>
              <a:miter lim="800000"/>
              <a:headEnd/>
              <a:tailEnd/>
            </a:ln>
            <a:effectLst/>
          </p:spPr>
          <p:txBody>
            <a:bodyPr wrap="none" anchor="ctr"/>
            <a:lstStyle/>
            <a:p>
              <a:pPr algn="ctr">
                <a:defRPr/>
              </a:pPr>
              <a:r>
                <a:rPr lang="en-US" sz="1200" b="1" dirty="0">
                  <a:solidFill>
                    <a:schemeClr val="tx1"/>
                  </a:solidFill>
                  <a:latin typeface="+mj-lt"/>
                </a:rPr>
                <a:t>Dry</a:t>
              </a:r>
            </a:p>
            <a:p>
              <a:pPr algn="ctr">
                <a:defRPr/>
              </a:pPr>
              <a:r>
                <a:rPr lang="en-US" sz="1200" b="1" dirty="0">
                  <a:solidFill>
                    <a:schemeClr val="tx1"/>
                  </a:solidFill>
                  <a:latin typeface="+mj-lt"/>
                </a:rPr>
                <a:t>snow</a:t>
              </a:r>
            </a:p>
          </p:txBody>
        </p:sp>
        <p:sp>
          <p:nvSpPr>
            <p:cNvPr id="11" name="Rectangle 15"/>
            <p:cNvSpPr>
              <a:spLocks noChangeArrowheads="1"/>
            </p:cNvSpPr>
            <p:nvPr/>
          </p:nvSpPr>
          <p:spPr bwMode="auto">
            <a:xfrm>
              <a:off x="5829664" y="4743450"/>
              <a:ext cx="686043" cy="1047750"/>
            </a:xfrm>
            <a:prstGeom prst="rect">
              <a:avLst/>
            </a:prstGeom>
            <a:solidFill>
              <a:srgbClr val="00FFFF"/>
            </a:solidFill>
            <a:ln w="9525">
              <a:solidFill>
                <a:schemeClr val="tx1"/>
              </a:solidFill>
              <a:miter lim="800000"/>
              <a:headEnd/>
              <a:tailEnd/>
            </a:ln>
            <a:effectLst/>
          </p:spPr>
          <p:txBody>
            <a:bodyPr wrap="none" anchor="ctr"/>
            <a:lstStyle/>
            <a:p>
              <a:pPr algn="ctr">
                <a:defRPr/>
              </a:pPr>
              <a:r>
                <a:rPr lang="en-US" sz="1200" b="1" dirty="0">
                  <a:solidFill>
                    <a:schemeClr val="tx1"/>
                  </a:solidFill>
                  <a:latin typeface="+mj-lt"/>
                </a:rPr>
                <a:t>Wet</a:t>
              </a:r>
            </a:p>
            <a:p>
              <a:pPr algn="ctr">
                <a:defRPr/>
              </a:pPr>
              <a:r>
                <a:rPr lang="en-US" sz="1200" b="1" dirty="0">
                  <a:solidFill>
                    <a:schemeClr val="tx1"/>
                  </a:solidFill>
                  <a:latin typeface="+mj-lt"/>
                </a:rPr>
                <a:t>snow</a:t>
              </a:r>
            </a:p>
          </p:txBody>
        </p:sp>
        <p:sp>
          <p:nvSpPr>
            <p:cNvPr id="12" name="Rectangle 16"/>
            <p:cNvSpPr>
              <a:spLocks noChangeArrowheads="1"/>
            </p:cNvSpPr>
            <p:nvPr/>
          </p:nvSpPr>
          <p:spPr bwMode="auto">
            <a:xfrm>
              <a:off x="6515707" y="4743450"/>
              <a:ext cx="684708" cy="1047750"/>
            </a:xfrm>
            <a:prstGeom prst="rect">
              <a:avLst/>
            </a:prstGeom>
            <a:solidFill>
              <a:srgbClr val="FF00FF"/>
            </a:solidFill>
            <a:ln w="9525">
              <a:solidFill>
                <a:schemeClr val="tx1"/>
              </a:solidFill>
              <a:miter lim="800000"/>
              <a:headEnd/>
              <a:tailEnd/>
            </a:ln>
            <a:effectLst/>
          </p:spPr>
          <p:txBody>
            <a:bodyPr wrap="none" anchor="ctr"/>
            <a:lstStyle/>
            <a:p>
              <a:pPr algn="ctr">
                <a:defRPr/>
              </a:pPr>
              <a:r>
                <a:rPr lang="en-US" sz="1200" b="1" dirty="0">
                  <a:solidFill>
                    <a:schemeClr val="tx1"/>
                  </a:solidFill>
                  <a:latin typeface="+mj-lt"/>
                </a:rPr>
                <a:t>Unknown</a:t>
              </a:r>
            </a:p>
          </p:txBody>
        </p:sp>
        <p:sp>
          <p:nvSpPr>
            <p:cNvPr id="13" name="Rectangle 17"/>
            <p:cNvSpPr>
              <a:spLocks noChangeArrowheads="1"/>
            </p:cNvSpPr>
            <p:nvPr/>
          </p:nvSpPr>
          <p:spPr bwMode="auto">
            <a:xfrm>
              <a:off x="7200415" y="4743450"/>
              <a:ext cx="686043" cy="1047750"/>
            </a:xfrm>
            <a:prstGeom prst="rect">
              <a:avLst/>
            </a:prstGeom>
            <a:solidFill>
              <a:srgbClr val="C0C0C0"/>
            </a:solidFill>
            <a:ln w="9525">
              <a:solidFill>
                <a:schemeClr val="tx1"/>
              </a:solidFill>
              <a:miter lim="800000"/>
              <a:headEnd/>
              <a:tailEnd/>
            </a:ln>
            <a:effectLst/>
          </p:spPr>
          <p:txBody>
            <a:bodyPr wrap="none" anchor="ctr"/>
            <a:lstStyle/>
            <a:p>
              <a:pPr algn="ctr">
                <a:defRPr/>
              </a:pPr>
              <a:r>
                <a:rPr lang="en-US" sz="1200" b="1" dirty="0">
                  <a:solidFill>
                    <a:schemeClr val="tx1"/>
                  </a:solidFill>
                  <a:latin typeface="+mj-lt"/>
                </a:rPr>
                <a:t>AP or</a:t>
              </a:r>
            </a:p>
            <a:p>
              <a:pPr algn="ctr">
                <a:defRPr/>
              </a:pPr>
              <a:r>
                <a:rPr lang="en-US" sz="1200" b="1" dirty="0">
                  <a:solidFill>
                    <a:schemeClr val="tx1"/>
                  </a:solidFill>
                  <a:latin typeface="+mj-lt"/>
                </a:rPr>
                <a:t>Clutter</a:t>
              </a:r>
            </a:p>
          </p:txBody>
        </p:sp>
        <p:sp>
          <p:nvSpPr>
            <p:cNvPr id="14" name="Rectangle 20"/>
            <p:cNvSpPr>
              <a:spLocks noChangeArrowheads="1"/>
            </p:cNvSpPr>
            <p:nvPr/>
          </p:nvSpPr>
          <p:spPr bwMode="auto">
            <a:xfrm>
              <a:off x="7886457" y="4743450"/>
              <a:ext cx="686043" cy="1047750"/>
            </a:xfrm>
            <a:prstGeom prst="rect">
              <a:avLst/>
            </a:prstGeom>
            <a:solidFill>
              <a:srgbClr val="808080"/>
            </a:solidFill>
            <a:ln w="9525">
              <a:solidFill>
                <a:schemeClr val="tx1"/>
              </a:solidFill>
              <a:miter lim="800000"/>
              <a:headEnd/>
              <a:tailEnd/>
            </a:ln>
            <a:effectLst/>
          </p:spPr>
          <p:txBody>
            <a:bodyPr wrap="none" anchor="ctr"/>
            <a:lstStyle/>
            <a:p>
              <a:pPr algn="ctr">
                <a:defRPr/>
              </a:pPr>
              <a:r>
                <a:rPr lang="en-US" sz="1200" b="1" dirty="0">
                  <a:solidFill>
                    <a:schemeClr val="tx1"/>
                  </a:solidFill>
                  <a:latin typeface="+mj-lt"/>
                </a:rPr>
                <a:t>Biological</a:t>
              </a:r>
            </a:p>
          </p:txBody>
        </p:sp>
      </p:grpSp>
      <p:sp>
        <p:nvSpPr>
          <p:cNvPr id="16" name="TextBox 15"/>
          <p:cNvSpPr txBox="1"/>
          <p:nvPr/>
        </p:nvSpPr>
        <p:spPr>
          <a:xfrm>
            <a:off x="1806575" y="5561013"/>
            <a:ext cx="5097463" cy="579437"/>
          </a:xfrm>
          <a:prstGeom prst="rect">
            <a:avLst/>
          </a:prstGeom>
          <a:noFill/>
        </p:spPr>
        <p:txBody>
          <a:bodyPr wrap="none">
            <a:spAutoFit/>
          </a:bodyPr>
          <a:lstStyle/>
          <a:p>
            <a:pPr>
              <a:defRPr/>
            </a:pPr>
            <a:r>
              <a:rPr lang="en-US" sz="3200" dirty="0">
                <a:solidFill>
                  <a:schemeClr val="bg1"/>
                </a:solidFill>
                <a:effectLst>
                  <a:outerShdw blurRad="38100" dist="38100" dir="2700000" algn="tl">
                    <a:srgbClr val="000000">
                      <a:alpha val="43137"/>
                    </a:srgbClr>
                  </a:outerShdw>
                </a:effectLst>
                <a:latin typeface="+mj-lt"/>
              </a:rPr>
              <a:t>Current Classification Options</a:t>
            </a:r>
          </a:p>
        </p:txBody>
      </p:sp>
    </p:spTree>
    <p:custDataLst>
      <p:tags r:id="rId1"/>
    </p:custData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11" name="Rectangle 3"/>
          <p:cNvSpPr>
            <a:spLocks noGrp="1" noChangeArrowheads="1"/>
          </p:cNvSpPr>
          <p:nvPr>
            <p:ph idx="4294967295"/>
          </p:nvPr>
        </p:nvSpPr>
        <p:spPr>
          <a:xfrm>
            <a:off x="0" y="1371600"/>
            <a:ext cx="5668963" cy="5257800"/>
          </a:xfrm>
        </p:spPr>
        <p:txBody>
          <a:bodyPr/>
          <a:lstStyle/>
          <a:p>
            <a:pPr eaLnBrk="1" fontAlgn="auto" hangingPunct="1">
              <a:spcAft>
                <a:spcPts val="0"/>
              </a:spcAft>
              <a:buFont typeface="Arial" pitchFamily="34" charset="0"/>
              <a:buChar char="•"/>
              <a:defRPr/>
            </a:pPr>
            <a:r>
              <a:rPr lang="en-US">
                <a:hlinkClick r:id="rId2" action="ppaction://hlinkfile"/>
              </a:rPr>
              <a:t>SOO-DOH Images\kcri_0.5_HC_20080408_0638.png</a:t>
            </a:r>
            <a:endParaRPr lang="en-US"/>
          </a:p>
        </p:txBody>
      </p:sp>
      <p:pic>
        <p:nvPicPr>
          <p:cNvPr id="1513474" name="Picture 4" descr="kcri_0"/>
          <p:cNvPicPr>
            <a:picLocks noChangeAspect="1" noChangeArrowheads="1"/>
          </p:cNvPicPr>
          <p:nvPr/>
        </p:nvPicPr>
        <p:blipFill>
          <a:blip r:embed="rId3"/>
          <a:srcRect/>
          <a:stretch>
            <a:fillRect/>
          </a:stretch>
        </p:blipFill>
        <p:spPr bwMode="auto">
          <a:xfrm>
            <a:off x="-17463" y="-26988"/>
            <a:ext cx="9180513" cy="6884988"/>
          </a:xfrm>
          <a:prstGeom prst="rect">
            <a:avLst/>
          </a:prstGeom>
          <a:noFill/>
          <a:ln w="9525">
            <a:noFill/>
            <a:miter lim="800000"/>
            <a:headEnd/>
            <a:tailEnd/>
          </a:ln>
        </p:spPr>
      </p:pic>
      <p:pic>
        <p:nvPicPr>
          <p:cNvPr id="1041413" name="Picture 5" descr="kcri_0"/>
          <p:cNvPicPr>
            <a:picLocks noChangeAspect="1" noChangeArrowheads="1"/>
          </p:cNvPicPr>
          <p:nvPr/>
        </p:nvPicPr>
        <p:blipFill>
          <a:blip r:embed="rId4"/>
          <a:srcRect/>
          <a:stretch>
            <a:fillRect/>
          </a:stretch>
        </p:blipFill>
        <p:spPr bwMode="auto">
          <a:xfrm>
            <a:off x="-11113" y="-9525"/>
            <a:ext cx="9167813" cy="6877050"/>
          </a:xfrm>
          <a:prstGeom prst="rect">
            <a:avLst/>
          </a:prstGeom>
          <a:noFill/>
          <a:ln w="9525">
            <a:noFill/>
            <a:miter lim="800000"/>
            <a:headEnd/>
            <a:tailEnd/>
          </a:ln>
        </p:spPr>
      </p:pic>
      <p:pic>
        <p:nvPicPr>
          <p:cNvPr id="1041414" name="Picture 6" descr="kcri_3"/>
          <p:cNvPicPr>
            <a:picLocks noChangeAspect="1" noChangeArrowheads="1"/>
          </p:cNvPicPr>
          <p:nvPr/>
        </p:nvPicPr>
        <p:blipFill>
          <a:blip r:embed="rId5"/>
          <a:srcRect/>
          <a:stretch>
            <a:fillRect/>
          </a:stretch>
        </p:blipFill>
        <p:spPr bwMode="auto">
          <a:xfrm>
            <a:off x="-11113" y="-19050"/>
            <a:ext cx="9167813" cy="6877050"/>
          </a:xfrm>
          <a:prstGeom prst="rect">
            <a:avLst/>
          </a:prstGeom>
          <a:noFill/>
          <a:ln w="9525">
            <a:noFill/>
            <a:miter lim="800000"/>
            <a:headEnd/>
            <a:tailEnd/>
          </a:ln>
        </p:spPr>
      </p:pic>
      <p:grpSp>
        <p:nvGrpSpPr>
          <p:cNvPr id="1041417" name="Group 9"/>
          <p:cNvGrpSpPr>
            <a:grpSpLocks/>
          </p:cNvGrpSpPr>
          <p:nvPr/>
        </p:nvGrpSpPr>
        <p:grpSpPr bwMode="auto">
          <a:xfrm>
            <a:off x="-11113" y="-9525"/>
            <a:ext cx="9167813" cy="6877050"/>
            <a:chOff x="-7" y="-6"/>
            <a:chExt cx="5775" cy="4332"/>
          </a:xfrm>
        </p:grpSpPr>
        <p:pic>
          <p:nvPicPr>
            <p:cNvPr id="1513478" name="Picture 7" descr="kcri_3"/>
            <p:cNvPicPr>
              <a:picLocks noChangeAspect="1" noChangeArrowheads="1"/>
            </p:cNvPicPr>
            <p:nvPr/>
          </p:nvPicPr>
          <p:blipFill>
            <a:blip r:embed="rId6"/>
            <a:srcRect/>
            <a:stretch>
              <a:fillRect/>
            </a:stretch>
          </p:blipFill>
          <p:spPr bwMode="auto">
            <a:xfrm>
              <a:off x="-7" y="-6"/>
              <a:ext cx="5775" cy="4332"/>
            </a:xfrm>
            <a:prstGeom prst="rect">
              <a:avLst/>
            </a:prstGeom>
            <a:noFill/>
            <a:ln w="9525">
              <a:noFill/>
              <a:miter lim="800000"/>
              <a:headEnd/>
              <a:tailEnd/>
            </a:ln>
          </p:spPr>
        </p:pic>
        <p:sp>
          <p:nvSpPr>
            <p:cNvPr id="1513479" name="Text Box 8"/>
            <p:cNvSpPr txBox="1">
              <a:spLocks noChangeArrowheads="1"/>
            </p:cNvSpPr>
            <p:nvPr/>
          </p:nvSpPr>
          <p:spPr bwMode="auto">
            <a:xfrm>
              <a:off x="848" y="1034"/>
              <a:ext cx="1258" cy="288"/>
            </a:xfrm>
            <a:prstGeom prst="rect">
              <a:avLst/>
            </a:prstGeom>
            <a:noFill/>
            <a:ln w="9525">
              <a:noFill/>
              <a:miter lim="800000"/>
              <a:headEnd/>
              <a:tailEnd/>
            </a:ln>
          </p:spPr>
          <p:txBody>
            <a:bodyPr wrap="none">
              <a:spAutoFit/>
            </a:bodyPr>
            <a:lstStyle/>
            <a:p>
              <a:r>
                <a:rPr lang="en-US">
                  <a:solidFill>
                    <a:schemeClr val="tx1"/>
                  </a:solidFill>
                  <a:latin typeface="Arial" charset="0"/>
                </a:rPr>
                <a:t>20000 ft MSL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14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14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1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4497" name="Text Box 2"/>
          <p:cNvSpPr txBox="1">
            <a:spLocks noChangeArrowheads="1"/>
          </p:cNvSpPr>
          <p:nvPr/>
        </p:nvSpPr>
        <p:spPr bwMode="auto">
          <a:xfrm>
            <a:off x="0" y="304800"/>
            <a:ext cx="9372600" cy="366713"/>
          </a:xfrm>
          <a:prstGeom prst="rect">
            <a:avLst/>
          </a:prstGeom>
          <a:noFill/>
          <a:ln w="9525">
            <a:noFill/>
            <a:miter lim="800000"/>
            <a:headEnd/>
            <a:tailEnd/>
          </a:ln>
        </p:spPr>
        <p:txBody>
          <a:bodyPr>
            <a:spAutoFit/>
          </a:bodyPr>
          <a:lstStyle/>
          <a:p>
            <a:pPr eaLnBrk="0" hangingPunct="0"/>
            <a:endParaRPr lang="en-US" sz="1800">
              <a:solidFill>
                <a:schemeClr val="tx1"/>
              </a:solidFill>
              <a:latin typeface="Tahoma" pitchFamily="34" charset="0"/>
            </a:endParaRPr>
          </a:p>
        </p:txBody>
      </p:sp>
      <p:sp>
        <p:nvSpPr>
          <p:cNvPr id="1514498" name="Text Box 3"/>
          <p:cNvSpPr txBox="1">
            <a:spLocks noChangeArrowheads="1"/>
          </p:cNvSpPr>
          <p:nvPr/>
        </p:nvSpPr>
        <p:spPr bwMode="auto">
          <a:xfrm>
            <a:off x="514350" y="1200150"/>
            <a:ext cx="8153400" cy="2654300"/>
          </a:xfrm>
          <a:prstGeom prst="rect">
            <a:avLst/>
          </a:prstGeom>
          <a:noFill/>
          <a:ln w="9525">
            <a:noFill/>
            <a:miter lim="800000"/>
            <a:headEnd/>
            <a:tailEnd/>
          </a:ln>
        </p:spPr>
        <p:txBody>
          <a:bodyPr>
            <a:spAutoFit/>
          </a:bodyPr>
          <a:lstStyle/>
          <a:p>
            <a:pPr marL="457200" indent="-228600" eaLnBrk="0" hangingPunct="0">
              <a:spcBef>
                <a:spcPct val="100000"/>
              </a:spcBef>
              <a:buClr>
                <a:srgbClr val="FF9933"/>
              </a:buClr>
              <a:buFontTx/>
              <a:buChar char="•"/>
            </a:pPr>
            <a:r>
              <a:rPr lang="en-US" sz="2800">
                <a:solidFill>
                  <a:srgbClr val="FFFFD7"/>
                </a:solidFill>
                <a:latin typeface="Arial" charset="0"/>
              </a:rPr>
              <a:t>Verification</a:t>
            </a:r>
          </a:p>
          <a:p>
            <a:pPr marL="457200" indent="-228600" eaLnBrk="0" hangingPunct="0">
              <a:spcBef>
                <a:spcPct val="100000"/>
              </a:spcBef>
              <a:buClr>
                <a:srgbClr val="FF9933"/>
              </a:buClr>
              <a:buFontTx/>
              <a:buChar char="•"/>
            </a:pPr>
            <a:r>
              <a:rPr lang="en-US" sz="2800">
                <a:solidFill>
                  <a:srgbClr val="FFFFD7"/>
                </a:solidFill>
                <a:latin typeface="Arial" charset="0"/>
              </a:rPr>
              <a:t>“Fuzzy” Logic and ambiguity between types</a:t>
            </a:r>
          </a:p>
          <a:p>
            <a:pPr marL="457200" indent="-228600" eaLnBrk="0" hangingPunct="0">
              <a:spcBef>
                <a:spcPct val="100000"/>
              </a:spcBef>
              <a:buClr>
                <a:srgbClr val="FF9933"/>
              </a:buClr>
              <a:buFontTx/>
              <a:buChar char="•"/>
            </a:pPr>
            <a:r>
              <a:rPr lang="en-US" sz="2800">
                <a:solidFill>
                  <a:srgbClr val="FFFFD7"/>
                </a:solidFill>
                <a:latin typeface="Arial" charset="0"/>
              </a:rPr>
              <a:t>Typical Radar sampling limitations (snow at 2000 ft AGL may not be snow at the surface)</a:t>
            </a:r>
          </a:p>
        </p:txBody>
      </p:sp>
      <p:sp>
        <p:nvSpPr>
          <p:cNvPr id="82948" name="Rectangle 4"/>
          <p:cNvSpPr>
            <a:spLocks noChangeArrowheads="1"/>
          </p:cNvSpPr>
          <p:nvPr/>
        </p:nvSpPr>
        <p:spPr bwMode="auto">
          <a:xfrm>
            <a:off x="685800" y="0"/>
            <a:ext cx="7772400" cy="1143000"/>
          </a:xfrm>
          <a:prstGeom prst="rect">
            <a:avLst/>
          </a:prstGeom>
          <a:noFill/>
          <a:ln w="9525">
            <a:noFill/>
            <a:miter lim="800000"/>
            <a:headEnd/>
            <a:tailEnd/>
          </a:ln>
          <a:effectLst/>
        </p:spPr>
        <p:txBody>
          <a:bodyPr anchor="ctr"/>
          <a:lstStyle/>
          <a:p>
            <a:pPr algn="ctr">
              <a:defRPr/>
            </a:pPr>
            <a:r>
              <a:rPr lang="en-US" sz="3600" b="1" dirty="0">
                <a:solidFill>
                  <a:srgbClr val="FFFF00"/>
                </a:solidFill>
                <a:effectLst>
                  <a:outerShdw blurRad="38100" dist="38100" dir="2700000" algn="tl">
                    <a:srgbClr val="000000"/>
                  </a:outerShdw>
                </a:effectLst>
                <a:latin typeface="Arial" charset="0"/>
              </a:rPr>
              <a:t>Hydrometeor Classification Algorithm Challenges</a:t>
            </a:r>
          </a:p>
        </p:txBody>
      </p:sp>
      <p:grpSp>
        <p:nvGrpSpPr>
          <p:cNvPr id="1514500" name="Group 6"/>
          <p:cNvGrpSpPr>
            <a:grpSpLocks/>
          </p:cNvGrpSpPr>
          <p:nvPr/>
        </p:nvGrpSpPr>
        <p:grpSpPr bwMode="auto">
          <a:xfrm>
            <a:off x="1085850" y="3943350"/>
            <a:ext cx="6989763" cy="2895600"/>
            <a:chOff x="1085850" y="3886200"/>
            <a:chExt cx="6988969" cy="2895600"/>
          </a:xfrm>
        </p:grpSpPr>
        <p:pic>
          <p:nvPicPr>
            <p:cNvPr id="1514501" name="Picture 9" descr="common_radar_limitations"/>
            <p:cNvPicPr>
              <a:picLocks noChangeAspect="1" noChangeArrowheads="1"/>
            </p:cNvPicPr>
            <p:nvPr/>
          </p:nvPicPr>
          <p:blipFill>
            <a:blip r:embed="rId3"/>
            <a:srcRect l="238" t="44894"/>
            <a:stretch>
              <a:fillRect/>
            </a:stretch>
          </p:blipFill>
          <p:spPr bwMode="auto">
            <a:xfrm>
              <a:off x="1085850" y="3886200"/>
              <a:ext cx="6988969" cy="2895600"/>
            </a:xfrm>
            <a:prstGeom prst="rect">
              <a:avLst/>
            </a:prstGeom>
            <a:noFill/>
            <a:ln w="9525">
              <a:noFill/>
              <a:miter lim="800000"/>
              <a:headEnd/>
              <a:tailEnd/>
            </a:ln>
          </p:spPr>
        </p:pic>
        <p:sp>
          <p:nvSpPr>
            <p:cNvPr id="1514502" name="Rectangle 5"/>
            <p:cNvSpPr>
              <a:spLocks noChangeArrowheads="1"/>
            </p:cNvSpPr>
            <p:nvPr/>
          </p:nvSpPr>
          <p:spPr bwMode="auto">
            <a:xfrm>
              <a:off x="5429250" y="4114800"/>
              <a:ext cx="2514600" cy="457200"/>
            </a:xfrm>
            <a:prstGeom prst="rect">
              <a:avLst/>
            </a:prstGeom>
            <a:solidFill>
              <a:schemeClr val="bg1"/>
            </a:solidFill>
            <a:ln w="9525" algn="ctr">
              <a:noFill/>
              <a:round/>
              <a:headEnd/>
              <a:tailEnd/>
            </a:ln>
          </p:spPr>
          <p:txBody>
            <a:bodyPr wrap="none"/>
            <a:lstStyle/>
            <a:p>
              <a:endParaRPr lang="en-US">
                <a:solidFill>
                  <a:schemeClr val="tx1"/>
                </a:solidFill>
                <a:latin typeface="Times New Roman" pitchFamily="18" charset="0"/>
              </a:endParaRP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3"/>
          <p:cNvSpPr>
            <a:spLocks noGrp="1" noChangeArrowheads="1"/>
          </p:cNvSpPr>
          <p:nvPr>
            <p:ph idx="4294967295"/>
          </p:nvPr>
        </p:nvSpPr>
        <p:spPr>
          <a:xfrm>
            <a:off x="857250" y="1257300"/>
            <a:ext cx="7429500" cy="4800600"/>
          </a:xfrm>
        </p:spPr>
        <p:txBody>
          <a:bodyPr>
            <a:normAutofit fontScale="92500"/>
          </a:bodyPr>
          <a:lstStyle/>
          <a:p>
            <a:pPr eaLnBrk="1" fontAlgn="auto" hangingPunct="1">
              <a:spcAft>
                <a:spcPts val="0"/>
              </a:spcAft>
              <a:buFont typeface="Arial" pitchFamily="34" charset="0"/>
              <a:buChar char="•"/>
              <a:defRPr/>
            </a:pPr>
            <a:r>
              <a:rPr lang="en-US" sz="3200" dirty="0"/>
              <a:t>Mixed phase hydrometeors:  Easy detection for dual-</a:t>
            </a:r>
            <a:r>
              <a:rPr lang="en-US" sz="3200" dirty="0" err="1"/>
              <a:t>pol</a:t>
            </a:r>
            <a:r>
              <a:rPr lang="en-US" sz="3200" dirty="0"/>
              <a:t>!</a:t>
            </a:r>
          </a:p>
          <a:p>
            <a:pPr lvl="1" eaLnBrk="1" fontAlgn="auto" hangingPunct="1">
              <a:spcAft>
                <a:spcPts val="0"/>
              </a:spcAft>
              <a:buFont typeface="Arial" pitchFamily="34" charset="0"/>
              <a:buChar char="–"/>
              <a:defRPr/>
            </a:pPr>
            <a:r>
              <a:rPr lang="en-US" sz="2800" dirty="0"/>
              <a:t>Z typically </a:t>
            </a:r>
            <a:r>
              <a:rPr lang="en-US" sz="2800" dirty="0" smtClean="0"/>
              <a:t>increases (bright band)</a:t>
            </a:r>
            <a:endParaRPr lang="en-US" sz="2800" dirty="0"/>
          </a:p>
          <a:p>
            <a:pPr lvl="1" eaLnBrk="1" fontAlgn="auto" hangingPunct="1">
              <a:spcAft>
                <a:spcPts val="0"/>
              </a:spcAft>
              <a:buFont typeface="Arial" pitchFamily="34" charset="0"/>
              <a:buChar char="–"/>
              <a:defRPr/>
            </a:pPr>
            <a:r>
              <a:rPr lang="en-US" sz="2800" dirty="0" smtClean="0"/>
              <a:t>ZDR</a:t>
            </a:r>
            <a:r>
              <a:rPr lang="en-US" sz="2800" baseline="-25000" dirty="0" smtClean="0"/>
              <a:t>  </a:t>
            </a:r>
            <a:r>
              <a:rPr lang="en-US" sz="2800" dirty="0" smtClean="0"/>
              <a:t>and KDP </a:t>
            </a:r>
            <a:r>
              <a:rPr lang="en-US" sz="2800" dirty="0"/>
              <a:t>definitely increase</a:t>
            </a:r>
          </a:p>
          <a:p>
            <a:pPr lvl="1" eaLnBrk="1" fontAlgn="auto" hangingPunct="1">
              <a:spcAft>
                <a:spcPts val="0"/>
              </a:spcAft>
              <a:buFont typeface="Arial" pitchFamily="34" charset="0"/>
              <a:buChar char="–"/>
              <a:defRPr/>
            </a:pPr>
            <a:r>
              <a:rPr lang="en-US" sz="2800" dirty="0"/>
              <a:t>Coexistence of ice and water will reduce the correlation coefficient (CC ~</a:t>
            </a:r>
            <a:r>
              <a:rPr lang="en-US" sz="2800" dirty="0" smtClean="0"/>
              <a:t>0.95-0.80)</a:t>
            </a:r>
          </a:p>
          <a:p>
            <a:pPr eaLnBrk="1" fontAlgn="auto" hangingPunct="1">
              <a:spcAft>
                <a:spcPts val="0"/>
              </a:spcAft>
              <a:buFont typeface="Arial" pitchFamily="34" charset="0"/>
              <a:buChar char="•"/>
              <a:defRPr/>
            </a:pPr>
            <a:r>
              <a:rPr lang="en-US" sz="3200" dirty="0" smtClean="0"/>
              <a:t>Algorithm overlay product for top and bottom of melting layer</a:t>
            </a:r>
          </a:p>
          <a:p>
            <a:pPr eaLnBrk="1" fontAlgn="auto" hangingPunct="1">
              <a:spcAft>
                <a:spcPts val="0"/>
              </a:spcAft>
              <a:buFont typeface="Arial" pitchFamily="34" charset="0"/>
              <a:buChar char="•"/>
              <a:defRPr/>
            </a:pPr>
            <a:r>
              <a:rPr lang="en-US" sz="3200" dirty="0" smtClean="0"/>
              <a:t>User Selectable MLDA, RUC, Sounding</a:t>
            </a:r>
            <a:endParaRPr lang="en-US" sz="3200" dirty="0"/>
          </a:p>
        </p:txBody>
      </p:sp>
      <p:sp>
        <p:nvSpPr>
          <p:cNvPr id="135170" name="Rectangle 2"/>
          <p:cNvSpPr>
            <a:spLocks noGrp="1" noChangeArrowheads="1"/>
          </p:cNvSpPr>
          <p:nvPr>
            <p:ph type="title" idx="4294967295"/>
          </p:nvPr>
        </p:nvSpPr>
        <p:spPr>
          <a:xfrm>
            <a:off x="0" y="228600"/>
            <a:ext cx="8686800" cy="914400"/>
          </a:xfrm>
        </p:spPr>
        <p:txBody>
          <a:bodyPr/>
          <a:lstStyle/>
          <a:p>
            <a:pPr eaLnBrk="1" fontAlgn="auto" hangingPunct="1">
              <a:spcAft>
                <a:spcPts val="0"/>
              </a:spcAft>
              <a:defRPr/>
            </a:pPr>
            <a:r>
              <a:rPr lang="en-US" dirty="0"/>
              <a:t>Melting Layer </a:t>
            </a:r>
            <a:r>
              <a:rPr lang="en-US" dirty="0" smtClean="0"/>
              <a:t>Detection Algorithm</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ext Box 2"/>
          <p:cNvSpPr txBox="1">
            <a:spLocks noChangeArrowheads="1"/>
          </p:cNvSpPr>
          <p:nvPr/>
        </p:nvSpPr>
        <p:spPr bwMode="auto">
          <a:xfrm>
            <a:off x="885825" y="146050"/>
            <a:ext cx="7085013" cy="641350"/>
          </a:xfrm>
          <a:prstGeom prst="rect">
            <a:avLst/>
          </a:prstGeom>
          <a:noFill/>
          <a:ln w="9525">
            <a:noFill/>
            <a:miter lim="800000"/>
            <a:headEnd/>
            <a:tailEnd/>
          </a:ln>
        </p:spPr>
        <p:txBody>
          <a:bodyPr>
            <a:spAutoFit/>
          </a:bodyPr>
          <a:lstStyle/>
          <a:p>
            <a:pPr algn="ctr">
              <a:spcBef>
                <a:spcPct val="50000"/>
              </a:spcBef>
            </a:pPr>
            <a:r>
              <a:rPr lang="en-US" sz="3600" b="1">
                <a:solidFill>
                  <a:schemeClr val="bg1"/>
                </a:solidFill>
                <a:latin typeface="Arial" charset="0"/>
              </a:rPr>
              <a:t>Explaining Dual-Polarization</a:t>
            </a:r>
          </a:p>
        </p:txBody>
      </p:sp>
      <p:pic>
        <p:nvPicPr>
          <p:cNvPr id="168962" name="Picture 3"/>
          <p:cNvPicPr>
            <a:picLocks noChangeAspect="1" noChangeArrowheads="1"/>
          </p:cNvPicPr>
          <p:nvPr/>
        </p:nvPicPr>
        <p:blipFill>
          <a:blip r:embed="rId3"/>
          <a:srcRect/>
          <a:stretch>
            <a:fillRect/>
          </a:stretch>
        </p:blipFill>
        <p:spPr bwMode="auto">
          <a:xfrm>
            <a:off x="222250" y="942975"/>
            <a:ext cx="4186238" cy="2693988"/>
          </a:xfrm>
          <a:prstGeom prst="rect">
            <a:avLst/>
          </a:prstGeom>
          <a:noFill/>
          <a:ln w="9525">
            <a:noFill/>
            <a:miter lim="800000"/>
            <a:headEnd/>
            <a:tailEnd/>
          </a:ln>
        </p:spPr>
      </p:pic>
      <p:pic>
        <p:nvPicPr>
          <p:cNvPr id="168963" name="Picture 4"/>
          <p:cNvPicPr>
            <a:picLocks noChangeAspect="1" noChangeArrowheads="1"/>
          </p:cNvPicPr>
          <p:nvPr/>
        </p:nvPicPr>
        <p:blipFill>
          <a:blip r:embed="rId4"/>
          <a:srcRect/>
          <a:stretch>
            <a:fillRect/>
          </a:stretch>
        </p:blipFill>
        <p:spPr bwMode="auto">
          <a:xfrm>
            <a:off x="4737100" y="965200"/>
            <a:ext cx="4186238" cy="2693988"/>
          </a:xfrm>
          <a:prstGeom prst="rect">
            <a:avLst/>
          </a:prstGeom>
          <a:noFill/>
          <a:ln w="9525">
            <a:noFill/>
            <a:miter lim="800000"/>
            <a:headEnd/>
            <a:tailEnd/>
          </a:ln>
        </p:spPr>
      </p:pic>
      <p:sp>
        <p:nvSpPr>
          <p:cNvPr id="168964" name="Text Box 5"/>
          <p:cNvSpPr txBox="1">
            <a:spLocks noChangeArrowheads="1"/>
          </p:cNvSpPr>
          <p:nvPr/>
        </p:nvSpPr>
        <p:spPr bwMode="auto">
          <a:xfrm>
            <a:off x="3411538" y="4349750"/>
            <a:ext cx="2319337" cy="519113"/>
          </a:xfrm>
          <a:prstGeom prst="rect">
            <a:avLst/>
          </a:prstGeom>
          <a:noFill/>
          <a:ln w="9525">
            <a:noFill/>
            <a:miter lim="800000"/>
            <a:headEnd/>
            <a:tailEnd/>
          </a:ln>
        </p:spPr>
        <p:txBody>
          <a:bodyPr wrap="none">
            <a:spAutoFit/>
          </a:bodyPr>
          <a:lstStyle/>
          <a:p>
            <a:r>
              <a:rPr lang="en-US" sz="2800">
                <a:solidFill>
                  <a:schemeClr val="bg1"/>
                </a:solidFill>
                <a:latin typeface="Arial" charset="0"/>
              </a:rPr>
              <a:t>OK, so what?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idx="4294967295"/>
          </p:nvPr>
        </p:nvSpPr>
        <p:spPr>
          <a:xfrm>
            <a:off x="0" y="228600"/>
            <a:ext cx="8686800" cy="914400"/>
          </a:xfrm>
        </p:spPr>
        <p:txBody>
          <a:bodyPr/>
          <a:lstStyle/>
          <a:p>
            <a:pPr eaLnBrk="1" fontAlgn="auto" hangingPunct="1">
              <a:spcAft>
                <a:spcPts val="0"/>
              </a:spcAft>
              <a:defRPr/>
            </a:pPr>
            <a:r>
              <a:rPr lang="en-US"/>
              <a:t>ML Product in AWIPS</a:t>
            </a:r>
          </a:p>
        </p:txBody>
      </p:sp>
      <p:pic>
        <p:nvPicPr>
          <p:cNvPr id="1518594" name="Picture 4" descr="kcri_CC-ML_20070112_2309"/>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0641" name="Title 3"/>
          <p:cNvSpPr>
            <a:spLocks noGrp="1"/>
          </p:cNvSpPr>
          <p:nvPr>
            <p:ph type="title" idx="4294967295"/>
          </p:nvPr>
        </p:nvSpPr>
        <p:spPr bwMode="auto">
          <a:xfrm>
            <a:off x="423863" y="146050"/>
            <a:ext cx="8229600" cy="914400"/>
          </a:xfrm>
          <a:noFill/>
        </p:spPr>
        <p:txBody>
          <a:bodyPr wrap="square" numCol="1" compatLnSpc="1">
            <a:prstTxWarp prst="textNoShape">
              <a:avLst/>
            </a:prstTxWarp>
          </a:bodyPr>
          <a:lstStyle/>
          <a:p>
            <a:pPr eaLnBrk="1" hangingPunct="1"/>
            <a:r>
              <a:rPr lang="en-US" sz="4000" smtClean="0">
                <a:effectLst/>
                <a:latin typeface="Myriad Pro Light"/>
              </a:rPr>
              <a:t>WSR-88D Dual-Pol Applications</a:t>
            </a:r>
          </a:p>
        </p:txBody>
      </p:sp>
      <p:pic>
        <p:nvPicPr>
          <p:cNvPr id="1520642" name="Picture 2" descr="O:\dual-pol\dual_pol_training_logo.png"/>
          <p:cNvPicPr>
            <a:picLocks noChangeAspect="1" noChangeArrowheads="1"/>
          </p:cNvPicPr>
          <p:nvPr>
            <p:custDataLst>
              <p:tags r:id="rId2"/>
            </p:custDataLst>
          </p:nvPr>
        </p:nvPicPr>
        <p:blipFill>
          <a:blip r:embed="rId5"/>
          <a:srcRect/>
          <a:stretch>
            <a:fillRect/>
          </a:stretch>
        </p:blipFill>
        <p:spPr bwMode="auto">
          <a:xfrm>
            <a:off x="2382838" y="3035300"/>
            <a:ext cx="3822700" cy="3822700"/>
          </a:xfrm>
          <a:prstGeom prst="rect">
            <a:avLst/>
          </a:prstGeom>
          <a:noFill/>
          <a:ln w="9525">
            <a:noFill/>
            <a:miter lim="800000"/>
            <a:headEnd/>
            <a:tailEnd/>
          </a:ln>
        </p:spPr>
      </p:pic>
      <p:sp>
        <p:nvSpPr>
          <p:cNvPr id="1520643" name="Text Box 5"/>
          <p:cNvSpPr txBox="1">
            <a:spLocks noChangeArrowheads="1"/>
          </p:cNvSpPr>
          <p:nvPr/>
        </p:nvSpPr>
        <p:spPr bwMode="auto">
          <a:xfrm>
            <a:off x="539750" y="1296988"/>
            <a:ext cx="8296275" cy="1570037"/>
          </a:xfrm>
          <a:prstGeom prst="rect">
            <a:avLst/>
          </a:prstGeom>
          <a:noFill/>
          <a:ln w="9525">
            <a:noFill/>
            <a:miter lim="800000"/>
            <a:headEnd/>
            <a:tailEnd/>
          </a:ln>
        </p:spPr>
        <p:txBody>
          <a:bodyPr>
            <a:spAutoFit/>
          </a:bodyPr>
          <a:lstStyle/>
          <a:p>
            <a:pPr>
              <a:spcBef>
                <a:spcPct val="50000"/>
              </a:spcBef>
              <a:buFontTx/>
              <a:buChar char="•"/>
            </a:pPr>
            <a:r>
              <a:rPr lang="en-US">
                <a:solidFill>
                  <a:schemeClr val="bg1"/>
                </a:solidFill>
              </a:rPr>
              <a:t> Flash Flood</a:t>
            </a:r>
          </a:p>
          <a:p>
            <a:pPr>
              <a:spcBef>
                <a:spcPct val="50000"/>
              </a:spcBef>
              <a:buFontTx/>
              <a:buChar char="•"/>
            </a:pPr>
            <a:r>
              <a:rPr lang="en-US">
                <a:solidFill>
                  <a:schemeClr val="bg1"/>
                </a:solidFill>
              </a:rPr>
              <a:t> Severe Convective Storms</a:t>
            </a:r>
          </a:p>
          <a:p>
            <a:pPr>
              <a:spcBef>
                <a:spcPct val="50000"/>
              </a:spcBef>
              <a:buFontTx/>
              <a:buChar char="•"/>
            </a:pPr>
            <a:r>
              <a:rPr lang="en-US">
                <a:solidFill>
                  <a:schemeClr val="bg1"/>
                </a:solidFill>
              </a:rPr>
              <a:t> Winter Storms</a:t>
            </a:r>
          </a:p>
        </p:txBody>
      </p:sp>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228600"/>
            <a:ext cx="8686800" cy="914400"/>
          </a:xfrm>
        </p:spPr>
        <p:txBody>
          <a:bodyPr/>
          <a:lstStyle/>
          <a:p>
            <a:pPr>
              <a:defRPr/>
            </a:pPr>
            <a:r>
              <a:rPr lang="en-US" dirty="0" smtClean="0"/>
              <a:t>Oklahoma City  Flash Flood 6/14/10</a:t>
            </a:r>
            <a:endParaRPr lang="en-US" dirty="0"/>
          </a:p>
        </p:txBody>
      </p:sp>
      <p:sp>
        <p:nvSpPr>
          <p:cNvPr id="3" name="Content Placeholder 2"/>
          <p:cNvSpPr>
            <a:spLocks noGrp="1"/>
          </p:cNvSpPr>
          <p:nvPr>
            <p:ph idx="4294967295"/>
          </p:nvPr>
        </p:nvSpPr>
        <p:spPr>
          <a:xfrm>
            <a:off x="1116013" y="1371600"/>
            <a:ext cx="6911975" cy="5257800"/>
          </a:xfrm>
        </p:spPr>
        <p:txBody>
          <a:bodyPr/>
          <a:lstStyle/>
          <a:p>
            <a:pPr>
              <a:defRPr/>
            </a:pPr>
            <a:r>
              <a:rPr lang="en-US" dirty="0" smtClean="0"/>
              <a:t>Compare Legacy PPS and Dual-</a:t>
            </a:r>
            <a:r>
              <a:rPr lang="en-US" dirty="0" err="1" smtClean="0"/>
              <a:t>pol</a:t>
            </a:r>
            <a:r>
              <a:rPr lang="en-US" dirty="0" smtClean="0"/>
              <a:t> QPE</a:t>
            </a:r>
            <a:endParaRPr lang="en-US" dirty="0"/>
          </a:p>
        </p:txBody>
      </p:sp>
      <p:pic>
        <p:nvPicPr>
          <p:cNvPr id="1522691" name="Picture 2" descr="http://photos.newsok.com/2/showimage/977777/gallery_large?recordView=0"/>
          <p:cNvPicPr>
            <a:picLocks noChangeAspect="1" noChangeArrowheads="1"/>
          </p:cNvPicPr>
          <p:nvPr/>
        </p:nvPicPr>
        <p:blipFill>
          <a:blip r:embed="rId2"/>
          <a:srcRect/>
          <a:stretch>
            <a:fillRect/>
          </a:stretch>
        </p:blipFill>
        <p:spPr bwMode="auto">
          <a:xfrm>
            <a:off x="1141413" y="1989138"/>
            <a:ext cx="6861175" cy="4868862"/>
          </a:xfrm>
          <a:prstGeom prst="rect">
            <a:avLst/>
          </a:prstGeom>
          <a:noFill/>
          <a:ln w="9525">
            <a:noFill/>
            <a:miter lim="800000"/>
            <a:headEnd/>
            <a:tailEnd/>
          </a:ln>
        </p:spPr>
      </p:pic>
      <p:sp>
        <p:nvSpPr>
          <p:cNvPr id="1522692" name="TextBox 4"/>
          <p:cNvSpPr txBox="1">
            <a:spLocks noChangeArrowheads="1"/>
          </p:cNvSpPr>
          <p:nvPr/>
        </p:nvSpPr>
        <p:spPr bwMode="auto">
          <a:xfrm>
            <a:off x="5954713" y="6396038"/>
            <a:ext cx="2035175" cy="461962"/>
          </a:xfrm>
          <a:prstGeom prst="rect">
            <a:avLst/>
          </a:prstGeom>
          <a:noFill/>
          <a:ln w="9525">
            <a:noFill/>
            <a:miter lim="800000"/>
            <a:headEnd/>
            <a:tailEnd/>
          </a:ln>
        </p:spPr>
        <p:txBody>
          <a:bodyPr wrap="none">
            <a:spAutoFit/>
          </a:bodyPr>
          <a:lstStyle/>
          <a:p>
            <a:r>
              <a:rPr lang="en-US"/>
              <a:t>©Newsok.com</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65125"/>
            <a:ext cx="8229600" cy="1555750"/>
          </a:xfrm>
        </p:spPr>
        <p:txBody>
          <a:bodyPr/>
          <a:lstStyle/>
          <a:p>
            <a:pPr>
              <a:defRPr/>
            </a:pPr>
            <a:endParaRPr lang="en-US"/>
          </a:p>
        </p:txBody>
      </p:sp>
      <p:sp>
        <p:nvSpPr>
          <p:cNvPr id="3" name="Subtitle 2"/>
          <p:cNvSpPr>
            <a:spLocks noGrp="1"/>
          </p:cNvSpPr>
          <p:nvPr>
            <p:ph type="subTitle" idx="1"/>
          </p:nvPr>
        </p:nvSpPr>
        <p:spPr>
          <a:xfrm>
            <a:off x="1371600" y="2709863"/>
            <a:ext cx="6400800" cy="1371600"/>
          </a:xfrm>
        </p:spPr>
        <p:txBody>
          <a:bodyPr/>
          <a:lstStyle/>
          <a:p>
            <a:pPr>
              <a:defRPr/>
            </a:pPr>
            <a:endParaRPr lang="en-US"/>
          </a:p>
        </p:txBody>
      </p:sp>
      <p:pic>
        <p:nvPicPr>
          <p:cNvPr id="1523715" name="Picture 2" descr="C:\Data\Dual-Pol\Data Quality Subcommittee\June18\koun_Storm_Ttl_prec_84_20100614_1600STANDARD.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Box 4"/>
          <p:cNvSpPr txBox="1">
            <a:spLocks noChangeArrowheads="1"/>
          </p:cNvSpPr>
          <p:nvPr/>
        </p:nvSpPr>
        <p:spPr bwMode="auto">
          <a:xfrm>
            <a:off x="6613525" y="0"/>
            <a:ext cx="2530475" cy="1384300"/>
          </a:xfrm>
          <a:prstGeom prst="rect">
            <a:avLst/>
          </a:prstGeom>
          <a:noFill/>
          <a:ln w="9525">
            <a:noFill/>
            <a:miter lim="800000"/>
            <a:headEnd/>
            <a:tailEnd/>
          </a:ln>
        </p:spPr>
        <p:txBody>
          <a:bodyPr wrap="none">
            <a:spAutoFit/>
          </a:bodyPr>
          <a:lstStyle/>
          <a:p>
            <a:pPr algn="r" eaLnBrk="0" hangingPunct="0">
              <a:defRPr/>
            </a:pPr>
            <a:r>
              <a:rPr lang="en-US" sz="2800" b="1" dirty="0">
                <a:solidFill>
                  <a:schemeClr val="bg1"/>
                </a:solidFill>
                <a:effectLst>
                  <a:outerShdw blurRad="38100" dist="38100" dir="2700000" algn="tl">
                    <a:srgbClr val="000000">
                      <a:alpha val="43137"/>
                    </a:srgbClr>
                  </a:outerShdw>
                </a:effectLst>
                <a:latin typeface="Calibri" pitchFamily="34" charset="0"/>
              </a:rPr>
              <a:t>KOUN</a:t>
            </a:r>
            <a:endParaRPr lang="en-US" sz="2800" b="1" dirty="0">
              <a:solidFill>
                <a:schemeClr val="bg1"/>
              </a:solidFill>
              <a:effectLst>
                <a:outerShdw blurRad="38100" dist="38100" dir="2700000" algn="tl">
                  <a:srgbClr val="000000">
                    <a:alpha val="43137"/>
                  </a:srgbClr>
                </a:outerShdw>
              </a:effectLst>
              <a:latin typeface="Calibri" pitchFamily="34" charset="0"/>
            </a:endParaRPr>
          </a:p>
          <a:p>
            <a:pPr algn="r" eaLnBrk="0" hangingPunct="0">
              <a:defRPr/>
            </a:pPr>
            <a:r>
              <a:rPr lang="en-US" sz="2800" b="1" dirty="0">
                <a:solidFill>
                  <a:schemeClr val="bg1"/>
                </a:solidFill>
                <a:effectLst>
                  <a:outerShdw blurRad="38100" dist="38100" dir="2700000" algn="tl">
                    <a:srgbClr val="000000">
                      <a:alpha val="43137"/>
                    </a:srgbClr>
                  </a:outerShdw>
                </a:effectLst>
                <a:latin typeface="Calibri" pitchFamily="34" charset="0"/>
              </a:rPr>
              <a:t>PPS Storm Total</a:t>
            </a:r>
            <a:endParaRPr lang="en-US" sz="2800" b="1" dirty="0">
              <a:solidFill>
                <a:schemeClr val="bg1"/>
              </a:solidFill>
              <a:effectLst>
                <a:outerShdw blurRad="38100" dist="38100" dir="2700000" algn="tl">
                  <a:srgbClr val="000000">
                    <a:alpha val="43137"/>
                  </a:srgbClr>
                </a:outerShdw>
              </a:effectLst>
              <a:latin typeface="Calibri" pitchFamily="34" charset="0"/>
            </a:endParaRPr>
          </a:p>
          <a:p>
            <a:pPr algn="r">
              <a:defRPr/>
            </a:pPr>
            <a:r>
              <a:rPr lang="en-US" sz="2800" b="1" dirty="0">
                <a:solidFill>
                  <a:schemeClr val="bg1"/>
                </a:solidFill>
                <a:effectLst>
                  <a:outerShdw blurRad="38100" dist="38100" dir="2700000" algn="tl">
                    <a:srgbClr val="000000">
                      <a:alpha val="43137"/>
                    </a:srgbClr>
                  </a:outerShdw>
                </a:effectLst>
                <a:latin typeface="Calibri" pitchFamily="34" charset="0"/>
              </a:rPr>
              <a:t>300R</a:t>
            </a:r>
            <a:r>
              <a:rPr lang="en-US" sz="2800" b="1" baseline="30000" dirty="0">
                <a:solidFill>
                  <a:schemeClr val="bg1"/>
                </a:solidFill>
                <a:effectLst>
                  <a:outerShdw blurRad="38100" dist="38100" dir="2700000" algn="tl">
                    <a:srgbClr val="000000">
                      <a:alpha val="43137"/>
                    </a:srgbClr>
                  </a:outerShdw>
                </a:effectLst>
                <a:latin typeface="Calibri" pitchFamily="34" charset="0"/>
              </a:rPr>
              <a:t>1.4</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2600"/>
            <a:ext cx="8229600" cy="584200"/>
          </a:xfrm>
        </p:spPr>
        <p:txBody>
          <a:bodyPr/>
          <a:lstStyle/>
          <a:p>
            <a:pPr>
              <a:defRPr/>
            </a:pPr>
            <a:endParaRPr lang="en-US"/>
          </a:p>
        </p:txBody>
      </p:sp>
      <p:sp>
        <p:nvSpPr>
          <p:cNvPr id="3" name="Content Placeholder 2"/>
          <p:cNvSpPr>
            <a:spLocks noGrp="1"/>
          </p:cNvSpPr>
          <p:nvPr>
            <p:ph idx="1"/>
          </p:nvPr>
        </p:nvSpPr>
        <p:spPr>
          <a:xfrm>
            <a:off x="0" y="0"/>
            <a:ext cx="9144000" cy="6858000"/>
          </a:xfrm>
        </p:spPr>
        <p:txBody>
          <a:bodyPr/>
          <a:lstStyle/>
          <a:p>
            <a:pPr>
              <a:defRPr/>
            </a:pPr>
            <a:endParaRPr lang="en-US"/>
          </a:p>
        </p:txBody>
      </p:sp>
      <p:pic>
        <p:nvPicPr>
          <p:cNvPr id="1524739" name="Picture 2" descr="C:\Data\Dual-Pol\Data Quality Subcommittee\June18\koun_STA_20100614_1600.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Box 4"/>
          <p:cNvSpPr txBox="1">
            <a:spLocks noChangeArrowheads="1"/>
          </p:cNvSpPr>
          <p:nvPr/>
        </p:nvSpPr>
        <p:spPr bwMode="auto">
          <a:xfrm>
            <a:off x="6748463" y="0"/>
            <a:ext cx="2395537" cy="954088"/>
          </a:xfrm>
          <a:prstGeom prst="rect">
            <a:avLst/>
          </a:prstGeom>
          <a:noFill/>
          <a:ln w="9525">
            <a:noFill/>
            <a:miter lim="800000"/>
            <a:headEnd/>
            <a:tailEnd/>
          </a:ln>
        </p:spPr>
        <p:txBody>
          <a:bodyPr wrap="none">
            <a:spAutoFit/>
          </a:bodyPr>
          <a:lstStyle/>
          <a:p>
            <a:pPr algn="r" eaLnBrk="0" hangingPunct="0">
              <a:defRPr/>
            </a:pPr>
            <a:r>
              <a:rPr lang="en-US" sz="2800" b="1" dirty="0">
                <a:solidFill>
                  <a:schemeClr val="bg1"/>
                </a:solidFill>
                <a:effectLst>
                  <a:outerShdw blurRad="38100" dist="38100" dir="2700000" algn="tl">
                    <a:srgbClr val="000000">
                      <a:alpha val="43137"/>
                    </a:srgbClr>
                  </a:outerShdw>
                </a:effectLst>
                <a:latin typeface="Calibri" pitchFamily="34" charset="0"/>
              </a:rPr>
              <a:t>KOUN</a:t>
            </a:r>
            <a:endParaRPr lang="en-US" sz="2800" b="1" dirty="0">
              <a:solidFill>
                <a:schemeClr val="bg1"/>
              </a:solidFill>
              <a:effectLst>
                <a:outerShdw blurRad="38100" dist="38100" dir="2700000" algn="tl">
                  <a:srgbClr val="000000">
                    <a:alpha val="43137"/>
                  </a:srgbClr>
                </a:outerShdw>
              </a:effectLst>
              <a:latin typeface="Calibri" pitchFamily="34" charset="0"/>
            </a:endParaRPr>
          </a:p>
          <a:p>
            <a:pPr algn="r" eaLnBrk="0" hangingPunct="0">
              <a:defRPr/>
            </a:pPr>
            <a:r>
              <a:rPr lang="en-US" sz="2800" b="1" dirty="0">
                <a:solidFill>
                  <a:schemeClr val="bg1"/>
                </a:solidFill>
                <a:effectLst>
                  <a:outerShdw blurRad="38100" dist="38100" dir="2700000" algn="tl">
                    <a:srgbClr val="000000">
                      <a:alpha val="43137"/>
                    </a:srgbClr>
                  </a:outerShdw>
                </a:effectLst>
                <a:latin typeface="Calibri" pitchFamily="34" charset="0"/>
              </a:rPr>
              <a:t>DP Storm Total</a:t>
            </a:r>
            <a:endParaRPr lang="en-US" sz="2800" b="1" dirty="0">
              <a:solidFill>
                <a:schemeClr val="bg1"/>
              </a:solidFill>
              <a:effectLst>
                <a:outerShdw blurRad="38100" dist="38100" dir="2700000" algn="tl">
                  <a:srgbClr val="000000">
                    <a:alpha val="43137"/>
                  </a:srgbClr>
                </a:outerShdw>
              </a:effectLst>
              <a:latin typeface="Calibri" pitchFamily="34" charset="0"/>
            </a:endParaRPr>
          </a:p>
        </p:txBody>
      </p:sp>
      <p:sp>
        <p:nvSpPr>
          <p:cNvPr id="6" name="TextBox 5"/>
          <p:cNvSpPr txBox="1">
            <a:spLocks noChangeArrowheads="1"/>
          </p:cNvSpPr>
          <p:nvPr/>
        </p:nvSpPr>
        <p:spPr bwMode="auto">
          <a:xfrm>
            <a:off x="1979613" y="952500"/>
            <a:ext cx="865187" cy="338138"/>
          </a:xfrm>
          <a:prstGeom prst="rect">
            <a:avLst/>
          </a:prstGeom>
          <a:noFill/>
          <a:ln w="9525">
            <a:noFill/>
            <a:miter lim="800000"/>
            <a:headEnd/>
            <a:tailEnd/>
          </a:ln>
        </p:spPr>
        <p:txBody>
          <a:bodyPr wrap="none">
            <a:spAutoFit/>
          </a:bodyPr>
          <a:lstStyle/>
          <a:p>
            <a:pPr algn="r" eaLnBrk="0" hangingPunct="0">
              <a:defRPr/>
            </a:pPr>
            <a:r>
              <a:rPr lang="en-US" sz="1600" b="1" dirty="0">
                <a:solidFill>
                  <a:schemeClr val="bg1"/>
                </a:solidFill>
                <a:effectLst>
                  <a:outerShdw blurRad="38100" dist="38100" dir="2700000" algn="tl">
                    <a:srgbClr val="000000">
                      <a:alpha val="43137"/>
                    </a:srgbClr>
                  </a:outerShdw>
                </a:effectLst>
                <a:latin typeface="Calibri" pitchFamily="34" charset="0"/>
              </a:rPr>
              <a:t>13.1903</a:t>
            </a:r>
            <a:endParaRPr lang="en-US" sz="1600" b="1" dirty="0">
              <a:solidFill>
                <a:schemeClr val="bg1"/>
              </a:solidFill>
              <a:effectLst>
                <a:outerShdw blurRad="38100" dist="38100" dir="2700000" algn="tl">
                  <a:srgbClr val="000000">
                    <a:alpha val="43137"/>
                  </a:srgbClr>
                </a:outerShdw>
              </a:effectLst>
              <a:latin typeface="Calibri" pitchFamily="34" charset="0"/>
            </a:endParaRPr>
          </a:p>
        </p:txBody>
      </p:sp>
      <p:cxnSp>
        <p:nvCxnSpPr>
          <p:cNvPr id="8" name="Straight Arrow Connector 7"/>
          <p:cNvCxnSpPr/>
          <p:nvPr/>
        </p:nvCxnSpPr>
        <p:spPr>
          <a:xfrm rot="10800000">
            <a:off x="1447800" y="1143000"/>
            <a:ext cx="533400"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971550" y="0"/>
            <a:ext cx="7200900" cy="1570038"/>
          </a:xfrm>
          <a:noFill/>
          <a:ln>
            <a:noFill/>
            <a:miter lim="800000"/>
            <a:headEnd/>
            <a:tailEnd/>
          </a:ln>
        </p:spPr>
        <p:txBody>
          <a:bodyPr wrap="square" numCol="1" compatLnSpc="1">
            <a:prstTxWarp prst="textNoShape">
              <a:avLst/>
            </a:prstTxWarp>
          </a:bodyPr>
          <a:lstStyle/>
          <a:p>
            <a:pPr eaLnBrk="1" fontAlgn="auto" hangingPunct="1">
              <a:spcAft>
                <a:spcPts val="0"/>
              </a:spcAft>
              <a:defRPr/>
            </a:pPr>
            <a:r>
              <a:rPr lang="en-US" b="1" dirty="0">
                <a:latin typeface="Calibri" pitchFamily="34" charset="0"/>
              </a:rPr>
              <a:t>Thunderstorm </a:t>
            </a:r>
            <a:r>
              <a:rPr lang="en-US" b="1" dirty="0" smtClean="0">
                <a:latin typeface="Calibri" pitchFamily="34" charset="0"/>
              </a:rPr>
              <a:t>Updraft Example</a:t>
            </a:r>
            <a:br>
              <a:rPr lang="en-US" b="1" dirty="0" smtClean="0">
                <a:latin typeface="Calibri" pitchFamily="34" charset="0"/>
              </a:rPr>
            </a:br>
            <a:r>
              <a:rPr lang="en-US" b="1" dirty="0" smtClean="0">
                <a:latin typeface="Calibri" pitchFamily="34" charset="0"/>
              </a:rPr>
              <a:t>“ZDR Columns”</a:t>
            </a:r>
            <a:endParaRPr lang="en-US" b="1" dirty="0">
              <a:latin typeface="Calibri" pitchFamily="34" charset="0"/>
            </a:endParaRPr>
          </a:p>
        </p:txBody>
      </p:sp>
      <p:sp>
        <p:nvSpPr>
          <p:cNvPr id="1525762" name="Text Box 3"/>
          <p:cNvSpPr txBox="1">
            <a:spLocks noChangeArrowheads="1"/>
          </p:cNvSpPr>
          <p:nvPr/>
        </p:nvSpPr>
        <p:spPr bwMode="auto">
          <a:xfrm>
            <a:off x="304800" y="4800600"/>
            <a:ext cx="3067050" cy="457200"/>
          </a:xfrm>
          <a:prstGeom prst="rect">
            <a:avLst/>
          </a:prstGeom>
          <a:solidFill>
            <a:schemeClr val="bg1">
              <a:alpha val="50195"/>
            </a:schemeClr>
          </a:solidFill>
          <a:ln w="9525" algn="ctr">
            <a:noFill/>
            <a:miter lim="800000"/>
            <a:headEnd/>
            <a:tailEnd/>
          </a:ln>
        </p:spPr>
        <p:txBody>
          <a:bodyPr wrap="none">
            <a:spAutoFit/>
          </a:bodyPr>
          <a:lstStyle/>
          <a:p>
            <a:r>
              <a:rPr lang="en-US">
                <a:solidFill>
                  <a:schemeClr val="tx1"/>
                </a:solidFill>
                <a:latin typeface="Calibri" pitchFamily="34" charset="0"/>
              </a:rPr>
              <a:t>Horizontal Reflectivity </a:t>
            </a:r>
          </a:p>
        </p:txBody>
      </p:sp>
      <p:sp>
        <p:nvSpPr>
          <p:cNvPr id="1525763" name="Text Box 4"/>
          <p:cNvSpPr txBox="1">
            <a:spLocks noChangeArrowheads="1"/>
          </p:cNvSpPr>
          <p:nvPr/>
        </p:nvSpPr>
        <p:spPr bwMode="auto">
          <a:xfrm>
            <a:off x="5407025" y="4800600"/>
            <a:ext cx="3127375" cy="457200"/>
          </a:xfrm>
          <a:prstGeom prst="rect">
            <a:avLst/>
          </a:prstGeom>
          <a:solidFill>
            <a:schemeClr val="bg1">
              <a:alpha val="50195"/>
            </a:schemeClr>
          </a:solidFill>
          <a:ln w="9525" algn="ctr">
            <a:noFill/>
            <a:miter lim="800000"/>
            <a:headEnd/>
            <a:tailEnd/>
          </a:ln>
        </p:spPr>
        <p:txBody>
          <a:bodyPr wrap="none">
            <a:spAutoFit/>
          </a:bodyPr>
          <a:lstStyle/>
          <a:p>
            <a:r>
              <a:rPr lang="en-US">
                <a:solidFill>
                  <a:schemeClr val="tx1"/>
                </a:solidFill>
                <a:latin typeface="Calibri" pitchFamily="34" charset="0"/>
              </a:rPr>
              <a:t>Differential Reflectivity</a:t>
            </a:r>
          </a:p>
        </p:txBody>
      </p:sp>
      <p:pic>
        <p:nvPicPr>
          <p:cNvPr id="1525764" name="Picture 5" descr="kcri_ZDR_20090211_0149"/>
          <p:cNvPicPr>
            <a:picLocks noChangeAspect="1" noChangeArrowheads="1"/>
          </p:cNvPicPr>
          <p:nvPr/>
        </p:nvPicPr>
        <p:blipFill>
          <a:blip r:embed="rId2"/>
          <a:srcRect/>
          <a:stretch>
            <a:fillRect/>
          </a:stretch>
        </p:blipFill>
        <p:spPr bwMode="auto">
          <a:xfrm>
            <a:off x="4191000" y="1066800"/>
            <a:ext cx="4953000" cy="3714750"/>
          </a:xfrm>
          <a:prstGeom prst="rect">
            <a:avLst/>
          </a:prstGeom>
          <a:noFill/>
          <a:ln w="9525">
            <a:noFill/>
            <a:miter lim="800000"/>
            <a:headEnd/>
            <a:tailEnd/>
          </a:ln>
        </p:spPr>
      </p:pic>
      <p:pic>
        <p:nvPicPr>
          <p:cNvPr id="1525765" name="Picture 6" descr="kcri_Z_20090211_0149"/>
          <p:cNvPicPr>
            <a:picLocks noChangeAspect="1" noChangeArrowheads="1"/>
          </p:cNvPicPr>
          <p:nvPr/>
        </p:nvPicPr>
        <p:blipFill>
          <a:blip r:embed="rId3"/>
          <a:srcRect/>
          <a:stretch>
            <a:fillRect/>
          </a:stretch>
        </p:blipFill>
        <p:spPr bwMode="auto">
          <a:xfrm>
            <a:off x="-381000" y="1066800"/>
            <a:ext cx="4953000" cy="3714750"/>
          </a:xfrm>
          <a:prstGeom prst="rect">
            <a:avLst/>
          </a:prstGeom>
          <a:noFill/>
          <a:ln w="9525">
            <a:noFill/>
            <a:miter lim="800000"/>
            <a:headEnd/>
            <a:tailEnd/>
          </a:ln>
        </p:spPr>
      </p:pic>
      <p:sp>
        <p:nvSpPr>
          <p:cNvPr id="1525766" name="Text Box 7"/>
          <p:cNvSpPr txBox="1">
            <a:spLocks noChangeArrowheads="1"/>
          </p:cNvSpPr>
          <p:nvPr/>
        </p:nvSpPr>
        <p:spPr bwMode="auto">
          <a:xfrm>
            <a:off x="3962400" y="4800600"/>
            <a:ext cx="1108075" cy="457200"/>
          </a:xfrm>
          <a:prstGeom prst="rect">
            <a:avLst/>
          </a:prstGeom>
          <a:solidFill>
            <a:schemeClr val="tx1">
              <a:alpha val="50195"/>
            </a:schemeClr>
          </a:solidFill>
          <a:ln w="9525" algn="ctr">
            <a:noFill/>
            <a:miter lim="800000"/>
            <a:headEnd/>
            <a:tailEnd/>
          </a:ln>
        </p:spPr>
        <p:txBody>
          <a:bodyPr wrap="none">
            <a:spAutoFit/>
          </a:bodyPr>
          <a:lstStyle/>
          <a:p>
            <a:pPr algn="ctr"/>
            <a:r>
              <a:rPr lang="en-US">
                <a:solidFill>
                  <a:srgbClr val="FFFF00"/>
                </a:solidFill>
                <a:latin typeface="Calibri" pitchFamily="34" charset="0"/>
              </a:rPr>
              <a:t>2.4° tilt</a:t>
            </a:r>
          </a:p>
        </p:txBody>
      </p:sp>
      <p:pic>
        <p:nvPicPr>
          <p:cNvPr id="1525767" name="Picture 8" descr="kcri_0"/>
          <p:cNvPicPr>
            <a:picLocks noChangeArrowheads="1"/>
          </p:cNvPicPr>
          <p:nvPr/>
        </p:nvPicPr>
        <p:blipFill>
          <a:blip r:embed="rId4"/>
          <a:srcRect l="1801" r="53520" b="96640"/>
          <a:stretch>
            <a:fillRect/>
          </a:stretch>
        </p:blipFill>
        <p:spPr bwMode="auto">
          <a:xfrm>
            <a:off x="0" y="1049338"/>
            <a:ext cx="4570413" cy="246062"/>
          </a:xfrm>
          <a:prstGeom prst="rect">
            <a:avLst/>
          </a:prstGeom>
          <a:noFill/>
          <a:ln w="9525">
            <a:noFill/>
            <a:miter lim="800000"/>
            <a:headEnd/>
            <a:tailEnd/>
          </a:ln>
        </p:spPr>
      </p:pic>
      <p:pic>
        <p:nvPicPr>
          <p:cNvPr id="1525768" name="Picture 9" descr="kcri_0"/>
          <p:cNvPicPr>
            <a:picLocks noChangeAspect="1" noChangeArrowheads="1"/>
          </p:cNvPicPr>
          <p:nvPr/>
        </p:nvPicPr>
        <p:blipFill>
          <a:blip r:embed="rId5"/>
          <a:srcRect l="1038" r="54337" b="97858"/>
          <a:stretch>
            <a:fillRect/>
          </a:stretch>
        </p:blipFill>
        <p:spPr bwMode="auto">
          <a:xfrm>
            <a:off x="4495800" y="1062038"/>
            <a:ext cx="4648200" cy="233362"/>
          </a:xfrm>
          <a:prstGeom prst="rect">
            <a:avLst/>
          </a:prstGeom>
          <a:noFill/>
          <a:ln w="9525">
            <a:noFill/>
            <a:miter lim="800000"/>
            <a:headEnd/>
            <a:tailEnd/>
          </a:ln>
        </p:spPr>
      </p:pic>
      <p:sp>
        <p:nvSpPr>
          <p:cNvPr id="1252361" name="Line 10"/>
          <p:cNvSpPr>
            <a:spLocks noChangeShapeType="1"/>
          </p:cNvSpPr>
          <p:nvPr/>
        </p:nvSpPr>
        <p:spPr bwMode="auto">
          <a:xfrm flipV="1">
            <a:off x="6096000" y="2819400"/>
            <a:ext cx="304800" cy="457200"/>
          </a:xfrm>
          <a:prstGeom prst="line">
            <a:avLst/>
          </a:prstGeom>
          <a:noFill/>
          <a:ln w="63500">
            <a:solidFill>
              <a:srgbClr val="FFFF00"/>
            </a:solidFill>
            <a:round/>
            <a:headEnd/>
            <a:tailEnd type="triangle" w="med" len="med"/>
          </a:ln>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252362" name="Line 11"/>
          <p:cNvSpPr>
            <a:spLocks noChangeShapeType="1"/>
          </p:cNvSpPr>
          <p:nvPr/>
        </p:nvSpPr>
        <p:spPr bwMode="auto">
          <a:xfrm flipH="1" flipV="1">
            <a:off x="7239000" y="2895600"/>
            <a:ext cx="381000" cy="381000"/>
          </a:xfrm>
          <a:prstGeom prst="line">
            <a:avLst/>
          </a:prstGeom>
          <a:noFill/>
          <a:ln w="63500">
            <a:solidFill>
              <a:srgbClr val="FFFF00"/>
            </a:solidFill>
            <a:round/>
            <a:headEnd/>
            <a:tailEnd type="triangle" w="med" len="med"/>
          </a:ln>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525771" name="Text Box 12"/>
          <p:cNvSpPr txBox="1">
            <a:spLocks noChangeArrowheads="1"/>
          </p:cNvSpPr>
          <p:nvPr/>
        </p:nvSpPr>
        <p:spPr bwMode="auto">
          <a:xfrm>
            <a:off x="4953000" y="3276600"/>
            <a:ext cx="1868488" cy="457200"/>
          </a:xfrm>
          <a:prstGeom prst="rect">
            <a:avLst/>
          </a:prstGeom>
          <a:solidFill>
            <a:schemeClr val="tx1">
              <a:alpha val="50195"/>
            </a:schemeClr>
          </a:solidFill>
          <a:ln w="9525" algn="ctr">
            <a:noFill/>
            <a:miter lim="800000"/>
            <a:headEnd/>
            <a:tailEnd/>
          </a:ln>
        </p:spPr>
        <p:txBody>
          <a:bodyPr wrap="none">
            <a:spAutoFit/>
          </a:bodyPr>
          <a:lstStyle/>
          <a:p>
            <a:pPr algn="ctr"/>
            <a:r>
              <a:rPr lang="en-US">
                <a:solidFill>
                  <a:srgbClr val="FFFF00"/>
                </a:solidFill>
                <a:latin typeface="Calibri" pitchFamily="34" charset="0"/>
              </a:rPr>
              <a:t>Melting layer</a:t>
            </a:r>
          </a:p>
        </p:txBody>
      </p:sp>
      <p:sp>
        <p:nvSpPr>
          <p:cNvPr id="1525772" name="Text Box 13"/>
          <p:cNvSpPr txBox="1">
            <a:spLocks noChangeArrowheads="1"/>
          </p:cNvSpPr>
          <p:nvPr/>
        </p:nvSpPr>
        <p:spPr bwMode="auto">
          <a:xfrm>
            <a:off x="7621588" y="3352800"/>
            <a:ext cx="1293812" cy="457200"/>
          </a:xfrm>
          <a:prstGeom prst="rect">
            <a:avLst/>
          </a:prstGeom>
          <a:solidFill>
            <a:schemeClr val="tx1">
              <a:alpha val="50195"/>
            </a:schemeClr>
          </a:solidFill>
          <a:ln w="9525" algn="ctr">
            <a:noFill/>
            <a:miter lim="800000"/>
            <a:headEnd/>
            <a:tailEnd/>
          </a:ln>
        </p:spPr>
        <p:txBody>
          <a:bodyPr wrap="none">
            <a:spAutoFit/>
          </a:bodyPr>
          <a:lstStyle/>
          <a:p>
            <a:pPr algn="ctr"/>
            <a:r>
              <a:rPr lang="en-US">
                <a:solidFill>
                  <a:srgbClr val="FFFF00"/>
                </a:solidFill>
                <a:latin typeface="Calibri" pitchFamily="34" charset="0"/>
              </a:rPr>
              <a:t>Updrafts</a:t>
            </a:r>
          </a:p>
        </p:txBody>
      </p:sp>
      <p:sp>
        <p:nvSpPr>
          <p:cNvPr id="1252365" name="Line 14"/>
          <p:cNvSpPr>
            <a:spLocks noChangeShapeType="1"/>
          </p:cNvSpPr>
          <p:nvPr/>
        </p:nvSpPr>
        <p:spPr bwMode="auto">
          <a:xfrm flipV="1">
            <a:off x="1524000" y="2819400"/>
            <a:ext cx="304800" cy="457200"/>
          </a:xfrm>
          <a:prstGeom prst="line">
            <a:avLst/>
          </a:prstGeom>
          <a:noFill/>
          <a:ln w="63500">
            <a:solidFill>
              <a:srgbClr val="FFFF00"/>
            </a:solidFill>
            <a:round/>
            <a:headEnd/>
            <a:tailEnd type="triangle" w="med" len="med"/>
          </a:ln>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252366" name="Line 15"/>
          <p:cNvSpPr>
            <a:spLocks noChangeShapeType="1"/>
          </p:cNvSpPr>
          <p:nvPr/>
        </p:nvSpPr>
        <p:spPr bwMode="auto">
          <a:xfrm flipH="1" flipV="1">
            <a:off x="2667000" y="2895600"/>
            <a:ext cx="381000" cy="381000"/>
          </a:xfrm>
          <a:prstGeom prst="line">
            <a:avLst/>
          </a:prstGeom>
          <a:noFill/>
          <a:ln w="63500">
            <a:solidFill>
              <a:srgbClr val="FFFF00"/>
            </a:solidFill>
            <a:round/>
            <a:headEnd/>
            <a:tailEnd type="triangle" w="med" len="med"/>
          </a:ln>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6785" name="Picture 16" descr="kcri_KDP_20090211_0149"/>
          <p:cNvPicPr>
            <a:picLocks noChangeAspect="1" noChangeArrowheads="1"/>
          </p:cNvPicPr>
          <p:nvPr/>
        </p:nvPicPr>
        <p:blipFill>
          <a:blip r:embed="rId2"/>
          <a:srcRect/>
          <a:stretch>
            <a:fillRect/>
          </a:stretch>
        </p:blipFill>
        <p:spPr bwMode="auto">
          <a:xfrm>
            <a:off x="4191000" y="1066800"/>
            <a:ext cx="4953000" cy="3714750"/>
          </a:xfrm>
          <a:prstGeom prst="rect">
            <a:avLst/>
          </a:prstGeom>
          <a:noFill/>
          <a:ln w="9525">
            <a:noFill/>
            <a:miter lim="800000"/>
            <a:headEnd/>
            <a:tailEnd/>
          </a:ln>
        </p:spPr>
      </p:pic>
      <p:sp>
        <p:nvSpPr>
          <p:cNvPr id="1526786" name="Rectangle 2"/>
          <p:cNvSpPr>
            <a:spLocks noGrp="1" noChangeArrowheads="1"/>
          </p:cNvSpPr>
          <p:nvPr>
            <p:ph type="title"/>
          </p:nvPr>
        </p:nvSpPr>
        <p:spPr bwMode="auto">
          <a:xfrm>
            <a:off x="1257300" y="0"/>
            <a:ext cx="6629400" cy="946150"/>
          </a:xfrm>
          <a:noFill/>
          <a:ln w="9525">
            <a:noFill/>
          </a:ln>
        </p:spPr>
        <p:txBody>
          <a:bodyPr wrap="square" numCol="1" compatLnSpc="1">
            <a:prstTxWarp prst="textNoShape">
              <a:avLst/>
            </a:prstTxWarp>
          </a:bodyPr>
          <a:lstStyle/>
          <a:p>
            <a:pPr eaLnBrk="1" hangingPunct="1"/>
            <a:r>
              <a:rPr lang="en-US" sz="2800" b="1" smtClean="0">
                <a:effectLst/>
                <a:latin typeface="Calibri" pitchFamily="34" charset="0"/>
              </a:rPr>
              <a:t>Thunderstorm Updraft Example</a:t>
            </a:r>
            <a:br>
              <a:rPr lang="en-US" sz="2800" b="1" smtClean="0">
                <a:effectLst/>
                <a:latin typeface="Calibri" pitchFamily="34" charset="0"/>
              </a:rPr>
            </a:br>
            <a:r>
              <a:rPr lang="en-US" sz="2800" b="1" smtClean="0">
                <a:effectLst/>
                <a:latin typeface="Calibri" pitchFamily="34" charset="0"/>
              </a:rPr>
              <a:t>“KDP Columns”</a:t>
            </a:r>
          </a:p>
        </p:txBody>
      </p:sp>
      <p:sp>
        <p:nvSpPr>
          <p:cNvPr id="1526787" name="Text Box 3"/>
          <p:cNvSpPr txBox="1">
            <a:spLocks noChangeArrowheads="1"/>
          </p:cNvSpPr>
          <p:nvPr/>
        </p:nvSpPr>
        <p:spPr bwMode="auto">
          <a:xfrm>
            <a:off x="304800" y="4800600"/>
            <a:ext cx="3067050" cy="457200"/>
          </a:xfrm>
          <a:prstGeom prst="rect">
            <a:avLst/>
          </a:prstGeom>
          <a:solidFill>
            <a:schemeClr val="bg1">
              <a:alpha val="50195"/>
            </a:schemeClr>
          </a:solidFill>
          <a:ln w="9525" algn="ctr">
            <a:noFill/>
            <a:miter lim="800000"/>
            <a:headEnd/>
            <a:tailEnd/>
          </a:ln>
        </p:spPr>
        <p:txBody>
          <a:bodyPr wrap="none">
            <a:spAutoFit/>
          </a:bodyPr>
          <a:lstStyle/>
          <a:p>
            <a:r>
              <a:rPr lang="en-US">
                <a:solidFill>
                  <a:schemeClr val="tx1"/>
                </a:solidFill>
                <a:latin typeface="Calibri" pitchFamily="34" charset="0"/>
              </a:rPr>
              <a:t>Horizontal Reflectivity </a:t>
            </a:r>
          </a:p>
        </p:txBody>
      </p:sp>
      <p:sp>
        <p:nvSpPr>
          <p:cNvPr id="1526788" name="Text Box 4"/>
          <p:cNvSpPr txBox="1">
            <a:spLocks noChangeArrowheads="1"/>
          </p:cNvSpPr>
          <p:nvPr/>
        </p:nvSpPr>
        <p:spPr bwMode="auto">
          <a:xfrm>
            <a:off x="5029200" y="4800600"/>
            <a:ext cx="4135438" cy="457200"/>
          </a:xfrm>
          <a:prstGeom prst="rect">
            <a:avLst/>
          </a:prstGeom>
          <a:solidFill>
            <a:schemeClr val="bg1">
              <a:alpha val="50195"/>
            </a:schemeClr>
          </a:solidFill>
          <a:ln w="9525" algn="ctr">
            <a:noFill/>
            <a:miter lim="800000"/>
            <a:headEnd/>
            <a:tailEnd/>
          </a:ln>
        </p:spPr>
        <p:txBody>
          <a:bodyPr wrap="none">
            <a:spAutoFit/>
          </a:bodyPr>
          <a:lstStyle/>
          <a:p>
            <a:r>
              <a:rPr lang="en-US">
                <a:solidFill>
                  <a:schemeClr val="tx1"/>
                </a:solidFill>
                <a:latin typeface="Calibri" pitchFamily="34" charset="0"/>
              </a:rPr>
              <a:t>Specific Differential Phase Shift</a:t>
            </a:r>
          </a:p>
        </p:txBody>
      </p:sp>
      <p:pic>
        <p:nvPicPr>
          <p:cNvPr id="1526789" name="Picture 6" descr="kcri_Z_20090211_0149"/>
          <p:cNvPicPr>
            <a:picLocks noChangeAspect="1" noChangeArrowheads="1"/>
          </p:cNvPicPr>
          <p:nvPr/>
        </p:nvPicPr>
        <p:blipFill>
          <a:blip r:embed="rId3"/>
          <a:srcRect/>
          <a:stretch>
            <a:fillRect/>
          </a:stretch>
        </p:blipFill>
        <p:spPr bwMode="auto">
          <a:xfrm>
            <a:off x="-381000" y="1066800"/>
            <a:ext cx="4953000" cy="3714750"/>
          </a:xfrm>
          <a:prstGeom prst="rect">
            <a:avLst/>
          </a:prstGeom>
          <a:noFill/>
          <a:ln w="9525">
            <a:noFill/>
            <a:miter lim="800000"/>
            <a:headEnd/>
            <a:tailEnd/>
          </a:ln>
        </p:spPr>
      </p:pic>
      <p:sp>
        <p:nvSpPr>
          <p:cNvPr id="1526790" name="Text Box 7"/>
          <p:cNvSpPr txBox="1">
            <a:spLocks noChangeArrowheads="1"/>
          </p:cNvSpPr>
          <p:nvPr/>
        </p:nvSpPr>
        <p:spPr bwMode="auto">
          <a:xfrm>
            <a:off x="3962400" y="4800600"/>
            <a:ext cx="1108075" cy="457200"/>
          </a:xfrm>
          <a:prstGeom prst="rect">
            <a:avLst/>
          </a:prstGeom>
          <a:solidFill>
            <a:schemeClr val="tx1">
              <a:alpha val="50195"/>
            </a:schemeClr>
          </a:solidFill>
          <a:ln w="9525" algn="ctr">
            <a:noFill/>
            <a:miter lim="800000"/>
            <a:headEnd/>
            <a:tailEnd/>
          </a:ln>
        </p:spPr>
        <p:txBody>
          <a:bodyPr wrap="none">
            <a:spAutoFit/>
          </a:bodyPr>
          <a:lstStyle/>
          <a:p>
            <a:pPr algn="ctr"/>
            <a:r>
              <a:rPr lang="en-US">
                <a:solidFill>
                  <a:srgbClr val="FFFF00"/>
                </a:solidFill>
                <a:latin typeface="Calibri" pitchFamily="34" charset="0"/>
              </a:rPr>
              <a:t>2.4° tilt</a:t>
            </a:r>
          </a:p>
        </p:txBody>
      </p:sp>
      <p:pic>
        <p:nvPicPr>
          <p:cNvPr id="1526791" name="Picture 8" descr="kcri_0"/>
          <p:cNvPicPr>
            <a:picLocks noChangeArrowheads="1"/>
          </p:cNvPicPr>
          <p:nvPr/>
        </p:nvPicPr>
        <p:blipFill>
          <a:blip r:embed="rId4"/>
          <a:srcRect l="1801" r="53520" b="96640"/>
          <a:stretch>
            <a:fillRect/>
          </a:stretch>
        </p:blipFill>
        <p:spPr bwMode="auto">
          <a:xfrm>
            <a:off x="0" y="1049338"/>
            <a:ext cx="4570413" cy="246062"/>
          </a:xfrm>
          <a:prstGeom prst="rect">
            <a:avLst/>
          </a:prstGeom>
          <a:noFill/>
          <a:ln w="9525">
            <a:noFill/>
            <a:miter lim="800000"/>
            <a:headEnd/>
            <a:tailEnd/>
          </a:ln>
        </p:spPr>
      </p:pic>
      <p:sp>
        <p:nvSpPr>
          <p:cNvPr id="1253384" name="Line 10"/>
          <p:cNvSpPr>
            <a:spLocks noChangeShapeType="1"/>
          </p:cNvSpPr>
          <p:nvPr/>
        </p:nvSpPr>
        <p:spPr bwMode="auto">
          <a:xfrm flipV="1">
            <a:off x="6096000" y="2819400"/>
            <a:ext cx="304800" cy="457200"/>
          </a:xfrm>
          <a:prstGeom prst="line">
            <a:avLst/>
          </a:prstGeom>
          <a:noFill/>
          <a:ln w="63500">
            <a:solidFill>
              <a:srgbClr val="FFFF00"/>
            </a:solidFill>
            <a:round/>
            <a:headEnd/>
            <a:tailEnd type="triangle" w="med" len="med"/>
          </a:ln>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253385" name="Line 11"/>
          <p:cNvSpPr>
            <a:spLocks noChangeShapeType="1"/>
          </p:cNvSpPr>
          <p:nvPr/>
        </p:nvSpPr>
        <p:spPr bwMode="auto">
          <a:xfrm flipH="1" flipV="1">
            <a:off x="7239000" y="2895600"/>
            <a:ext cx="381000" cy="381000"/>
          </a:xfrm>
          <a:prstGeom prst="line">
            <a:avLst/>
          </a:prstGeom>
          <a:noFill/>
          <a:ln w="63500">
            <a:solidFill>
              <a:srgbClr val="FFFF00"/>
            </a:solidFill>
            <a:round/>
            <a:headEnd/>
            <a:tailEnd type="triangle" w="med" len="med"/>
          </a:ln>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526794" name="Text Box 12"/>
          <p:cNvSpPr txBox="1">
            <a:spLocks noChangeArrowheads="1"/>
          </p:cNvSpPr>
          <p:nvPr/>
        </p:nvSpPr>
        <p:spPr bwMode="auto">
          <a:xfrm>
            <a:off x="4953000" y="3276600"/>
            <a:ext cx="1868488" cy="457200"/>
          </a:xfrm>
          <a:prstGeom prst="rect">
            <a:avLst/>
          </a:prstGeom>
          <a:solidFill>
            <a:schemeClr val="tx1">
              <a:alpha val="50195"/>
            </a:schemeClr>
          </a:solidFill>
          <a:ln w="9525" algn="ctr">
            <a:noFill/>
            <a:miter lim="800000"/>
            <a:headEnd/>
            <a:tailEnd/>
          </a:ln>
        </p:spPr>
        <p:txBody>
          <a:bodyPr wrap="none">
            <a:spAutoFit/>
          </a:bodyPr>
          <a:lstStyle/>
          <a:p>
            <a:pPr algn="ctr"/>
            <a:r>
              <a:rPr lang="en-US">
                <a:solidFill>
                  <a:srgbClr val="FFFF00"/>
                </a:solidFill>
                <a:latin typeface="Calibri" pitchFamily="34" charset="0"/>
              </a:rPr>
              <a:t>Melting layer</a:t>
            </a:r>
          </a:p>
        </p:txBody>
      </p:sp>
      <p:sp>
        <p:nvSpPr>
          <p:cNvPr id="1526795" name="Text Box 13"/>
          <p:cNvSpPr txBox="1">
            <a:spLocks noChangeArrowheads="1"/>
          </p:cNvSpPr>
          <p:nvPr/>
        </p:nvSpPr>
        <p:spPr bwMode="auto">
          <a:xfrm>
            <a:off x="7621588" y="3352800"/>
            <a:ext cx="1293812" cy="457200"/>
          </a:xfrm>
          <a:prstGeom prst="rect">
            <a:avLst/>
          </a:prstGeom>
          <a:solidFill>
            <a:schemeClr val="tx1">
              <a:alpha val="50195"/>
            </a:schemeClr>
          </a:solidFill>
          <a:ln w="9525" algn="ctr">
            <a:noFill/>
            <a:miter lim="800000"/>
            <a:headEnd/>
            <a:tailEnd/>
          </a:ln>
        </p:spPr>
        <p:txBody>
          <a:bodyPr wrap="none">
            <a:spAutoFit/>
          </a:bodyPr>
          <a:lstStyle/>
          <a:p>
            <a:pPr algn="ctr"/>
            <a:r>
              <a:rPr lang="en-US">
                <a:solidFill>
                  <a:srgbClr val="FFFF00"/>
                </a:solidFill>
                <a:latin typeface="Calibri" pitchFamily="34" charset="0"/>
              </a:rPr>
              <a:t>Updrafts</a:t>
            </a:r>
          </a:p>
        </p:txBody>
      </p:sp>
      <p:sp>
        <p:nvSpPr>
          <p:cNvPr id="1253388" name="Line 14"/>
          <p:cNvSpPr>
            <a:spLocks noChangeShapeType="1"/>
          </p:cNvSpPr>
          <p:nvPr/>
        </p:nvSpPr>
        <p:spPr bwMode="auto">
          <a:xfrm flipV="1">
            <a:off x="1524000" y="2819400"/>
            <a:ext cx="304800" cy="457200"/>
          </a:xfrm>
          <a:prstGeom prst="line">
            <a:avLst/>
          </a:prstGeom>
          <a:noFill/>
          <a:ln w="63500">
            <a:solidFill>
              <a:srgbClr val="FFFF00"/>
            </a:solidFill>
            <a:round/>
            <a:headEnd/>
            <a:tailEnd type="triangle" w="med" len="med"/>
          </a:ln>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253389" name="Line 15"/>
          <p:cNvSpPr>
            <a:spLocks noChangeShapeType="1"/>
          </p:cNvSpPr>
          <p:nvPr/>
        </p:nvSpPr>
        <p:spPr bwMode="auto">
          <a:xfrm flipH="1" flipV="1">
            <a:off x="2667000" y="2895600"/>
            <a:ext cx="381000" cy="381000"/>
          </a:xfrm>
          <a:prstGeom prst="line">
            <a:avLst/>
          </a:prstGeom>
          <a:noFill/>
          <a:ln w="63500">
            <a:solidFill>
              <a:srgbClr val="FFFF00"/>
            </a:solidFill>
            <a:round/>
            <a:headEnd/>
            <a:tailEnd type="triangle" w="med" len="med"/>
          </a:ln>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pic>
        <p:nvPicPr>
          <p:cNvPr id="1526798" name="Picture 17" descr="kcri_0"/>
          <p:cNvPicPr>
            <a:picLocks noChangeAspect="1" noChangeArrowheads="1"/>
          </p:cNvPicPr>
          <p:nvPr/>
        </p:nvPicPr>
        <p:blipFill>
          <a:blip r:embed="rId5"/>
          <a:srcRect l="1556" r="54857" b="96547"/>
          <a:stretch>
            <a:fillRect/>
          </a:stretch>
        </p:blipFill>
        <p:spPr bwMode="auto">
          <a:xfrm>
            <a:off x="4572000" y="1066800"/>
            <a:ext cx="4572000" cy="22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09" name="Text Box 2"/>
          <p:cNvSpPr txBox="1">
            <a:spLocks noChangeArrowheads="1"/>
          </p:cNvSpPr>
          <p:nvPr/>
        </p:nvSpPr>
        <p:spPr bwMode="auto">
          <a:xfrm>
            <a:off x="193675" y="0"/>
            <a:ext cx="8756650" cy="1190625"/>
          </a:xfrm>
          <a:prstGeom prst="rect">
            <a:avLst/>
          </a:prstGeom>
          <a:noFill/>
          <a:ln w="9525">
            <a:noFill/>
            <a:miter lim="800000"/>
            <a:headEnd/>
            <a:tailEnd/>
          </a:ln>
        </p:spPr>
        <p:txBody>
          <a:bodyPr>
            <a:spAutoFit/>
          </a:bodyPr>
          <a:lstStyle/>
          <a:p>
            <a:pPr algn="ctr">
              <a:spcBef>
                <a:spcPct val="50000"/>
              </a:spcBef>
            </a:pPr>
            <a:r>
              <a:rPr lang="en-US" sz="3600" b="1">
                <a:solidFill>
                  <a:schemeClr val="bg1"/>
                </a:solidFill>
                <a:latin typeface="Arial" charset="0"/>
              </a:rPr>
              <a:t>Updrafts and Downdrafts : ZDR &amp; KDP Columns</a:t>
            </a:r>
          </a:p>
        </p:txBody>
      </p:sp>
      <p:sp>
        <p:nvSpPr>
          <p:cNvPr id="1527810" name="Text Box 3"/>
          <p:cNvSpPr txBox="1">
            <a:spLocks noChangeArrowheads="1"/>
          </p:cNvSpPr>
          <p:nvPr/>
        </p:nvSpPr>
        <p:spPr bwMode="auto">
          <a:xfrm>
            <a:off x="482600" y="1182688"/>
            <a:ext cx="7769225" cy="579437"/>
          </a:xfrm>
          <a:prstGeom prst="rect">
            <a:avLst/>
          </a:prstGeom>
          <a:noFill/>
          <a:ln w="9525">
            <a:noFill/>
            <a:miter lim="800000"/>
            <a:headEnd/>
            <a:tailEnd/>
          </a:ln>
        </p:spPr>
        <p:txBody>
          <a:bodyPr>
            <a:spAutoFit/>
          </a:bodyPr>
          <a:lstStyle/>
          <a:p>
            <a:pPr>
              <a:spcBef>
                <a:spcPct val="50000"/>
              </a:spcBef>
              <a:buFontTx/>
              <a:buChar char="•"/>
            </a:pPr>
            <a:r>
              <a:rPr lang="en-US" sz="3200" b="1">
                <a:solidFill>
                  <a:schemeClr val="bg1"/>
                </a:solidFill>
                <a:latin typeface="Arial" charset="0"/>
              </a:rPr>
              <a:t> </a:t>
            </a:r>
            <a:r>
              <a:rPr lang="en-US" b="1">
                <a:solidFill>
                  <a:schemeClr val="bg1"/>
                </a:solidFill>
                <a:latin typeface="Arial" charset="0"/>
              </a:rPr>
              <a:t>Storm Kinematics</a:t>
            </a:r>
          </a:p>
        </p:txBody>
      </p:sp>
      <p:sp>
        <p:nvSpPr>
          <p:cNvPr id="1527811" name="Text Box 4"/>
          <p:cNvSpPr txBox="1">
            <a:spLocks noChangeArrowheads="1"/>
          </p:cNvSpPr>
          <p:nvPr/>
        </p:nvSpPr>
        <p:spPr bwMode="auto">
          <a:xfrm>
            <a:off x="812800" y="1665288"/>
            <a:ext cx="7780338" cy="915987"/>
          </a:xfrm>
          <a:prstGeom prst="rect">
            <a:avLst/>
          </a:prstGeom>
          <a:noFill/>
          <a:ln w="9525">
            <a:noFill/>
            <a:miter lim="800000"/>
            <a:headEnd/>
            <a:tailEnd/>
          </a:ln>
        </p:spPr>
        <p:txBody>
          <a:bodyPr>
            <a:spAutoFit/>
          </a:bodyPr>
          <a:lstStyle/>
          <a:p>
            <a:pPr>
              <a:buFontTx/>
              <a:buChar char="-"/>
            </a:pPr>
            <a:r>
              <a:rPr lang="en-US" sz="1800">
                <a:solidFill>
                  <a:schemeClr val="bg1"/>
                </a:solidFill>
                <a:latin typeface="Arial" charset="0"/>
              </a:rPr>
              <a:t>ZDR Columns show updraft location…</a:t>
            </a:r>
            <a:r>
              <a:rPr lang="en-US" sz="1800">
                <a:solidFill>
                  <a:srgbClr val="FFFF00"/>
                </a:solidFill>
                <a:latin typeface="Arial" charset="0"/>
              </a:rPr>
              <a:t>Lead Time</a:t>
            </a:r>
            <a:r>
              <a:rPr lang="en-US" sz="1800">
                <a:solidFill>
                  <a:schemeClr val="bg1"/>
                </a:solidFill>
                <a:latin typeface="Arial" charset="0"/>
              </a:rPr>
              <a:t>…</a:t>
            </a:r>
            <a:r>
              <a:rPr lang="en-US" sz="1800">
                <a:solidFill>
                  <a:srgbClr val="FFFF00"/>
                </a:solidFill>
                <a:latin typeface="Arial" charset="0"/>
              </a:rPr>
              <a:t>Updraft Strength</a:t>
            </a:r>
            <a:endParaRPr lang="en-US" sz="1800">
              <a:solidFill>
                <a:schemeClr val="bg1"/>
              </a:solidFill>
              <a:latin typeface="Arial" charset="0"/>
            </a:endParaRPr>
          </a:p>
          <a:p>
            <a:pPr>
              <a:buFontTx/>
              <a:buChar char="-"/>
            </a:pPr>
            <a:r>
              <a:rPr lang="en-US" sz="1800">
                <a:solidFill>
                  <a:schemeClr val="bg1"/>
                </a:solidFill>
                <a:latin typeface="Arial" charset="0"/>
              </a:rPr>
              <a:t>KDP Columns show updraft summit (above freezing level) and downdraft location…</a:t>
            </a:r>
            <a:r>
              <a:rPr lang="en-US" sz="1800">
                <a:solidFill>
                  <a:srgbClr val="FFFF00"/>
                </a:solidFill>
                <a:latin typeface="Arial" charset="0"/>
              </a:rPr>
              <a:t>Lead Time</a:t>
            </a:r>
            <a:endParaRPr lang="en-US" sz="1800">
              <a:solidFill>
                <a:schemeClr val="bg1"/>
              </a:solidFill>
              <a:latin typeface="Arial" charset="0"/>
            </a:endParaRPr>
          </a:p>
        </p:txBody>
      </p:sp>
      <p:pic>
        <p:nvPicPr>
          <p:cNvPr id="1527812" name="Picture 5" descr="Figure6"/>
          <p:cNvPicPr>
            <a:picLocks noChangeAspect="1" noChangeArrowheads="1"/>
          </p:cNvPicPr>
          <p:nvPr/>
        </p:nvPicPr>
        <p:blipFill>
          <a:blip r:embed="rId3"/>
          <a:srcRect/>
          <a:stretch>
            <a:fillRect/>
          </a:stretch>
        </p:blipFill>
        <p:spPr bwMode="auto">
          <a:xfrm>
            <a:off x="146050" y="2654300"/>
            <a:ext cx="4313238" cy="4114800"/>
          </a:xfrm>
          <a:prstGeom prst="rect">
            <a:avLst/>
          </a:prstGeom>
          <a:noFill/>
          <a:ln w="9525">
            <a:noFill/>
            <a:miter lim="800000"/>
            <a:headEnd/>
            <a:tailEnd/>
          </a:ln>
        </p:spPr>
      </p:pic>
      <p:pic>
        <p:nvPicPr>
          <p:cNvPr id="1527813" name="Picture 6" descr="Figure7"/>
          <p:cNvPicPr>
            <a:picLocks noChangeAspect="1" noChangeArrowheads="1"/>
          </p:cNvPicPr>
          <p:nvPr/>
        </p:nvPicPr>
        <p:blipFill>
          <a:blip r:embed="rId4"/>
          <a:srcRect/>
          <a:stretch>
            <a:fillRect/>
          </a:stretch>
        </p:blipFill>
        <p:spPr bwMode="auto">
          <a:xfrm>
            <a:off x="4635500" y="2646363"/>
            <a:ext cx="4424363" cy="4113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857" name="Rectangle 2"/>
          <p:cNvSpPr>
            <a:spLocks noGrp="1"/>
          </p:cNvSpPr>
          <p:nvPr>
            <p:ph type="title" idx="4294967295"/>
          </p:nvPr>
        </p:nvSpPr>
        <p:spPr bwMode="auto">
          <a:xfrm>
            <a:off x="0" y="0"/>
            <a:ext cx="5724525" cy="1143000"/>
          </a:xfrm>
          <a:noFill/>
        </p:spPr>
        <p:txBody>
          <a:bodyPr wrap="square" numCol="1" compatLnSpc="1">
            <a:prstTxWarp prst="textNoShape">
              <a:avLst/>
            </a:prstTxWarp>
          </a:bodyPr>
          <a:lstStyle/>
          <a:p>
            <a:r>
              <a:rPr lang="en-US" sz="2800" smtClean="0">
                <a:effectLst/>
                <a:latin typeface="Myriad Pro Light"/>
              </a:rPr>
              <a:t>Dual-Polarization Tornado Signature</a:t>
            </a:r>
          </a:p>
        </p:txBody>
      </p:sp>
      <p:sp>
        <p:nvSpPr>
          <p:cNvPr id="1529858" name="Rectangle 3"/>
          <p:cNvSpPr>
            <a:spLocks noGrp="1"/>
          </p:cNvSpPr>
          <p:nvPr>
            <p:ph type="body" sz="half" idx="4294967295"/>
          </p:nvPr>
        </p:nvSpPr>
        <p:spPr bwMode="auto">
          <a:xfrm>
            <a:off x="0" y="1270000"/>
            <a:ext cx="5588000" cy="5588000"/>
          </a:xfrm>
          <a:noFill/>
        </p:spPr>
        <p:txBody>
          <a:bodyPr wrap="square" numCol="1" anchor="t" anchorCtr="0" compatLnSpc="1">
            <a:prstTxWarp prst="textNoShape">
              <a:avLst/>
            </a:prstTxWarp>
          </a:bodyPr>
          <a:lstStyle/>
          <a:p>
            <a:pPr>
              <a:lnSpc>
                <a:spcPct val="90000"/>
              </a:lnSpc>
            </a:pPr>
            <a:r>
              <a:rPr lang="en-US" sz="1800" u="sng" smtClean="0">
                <a:effectLst/>
                <a:latin typeface="Myriad Pro"/>
              </a:rPr>
              <a:t>Description</a:t>
            </a:r>
            <a:r>
              <a:rPr lang="en-US" sz="1800" smtClean="0">
                <a:effectLst/>
                <a:latin typeface="Myriad Pro"/>
              </a:rPr>
              <a:t>: Radar Return from Tornado Debris: low Rhv, low Zdr</a:t>
            </a:r>
          </a:p>
          <a:p>
            <a:pPr>
              <a:lnSpc>
                <a:spcPct val="90000"/>
              </a:lnSpc>
            </a:pPr>
            <a:r>
              <a:rPr lang="en-US" sz="1800" u="sng" smtClean="0">
                <a:effectLst/>
                <a:latin typeface="Myriad Pro"/>
              </a:rPr>
              <a:t>Utility</a:t>
            </a:r>
            <a:r>
              <a:rPr lang="en-US" sz="1800" smtClean="0">
                <a:effectLst/>
                <a:latin typeface="Myriad Pro"/>
              </a:rPr>
              <a:t>: Help with Tornado Warnings</a:t>
            </a:r>
          </a:p>
          <a:p>
            <a:pPr lvl="1">
              <a:lnSpc>
                <a:spcPct val="90000"/>
              </a:lnSpc>
            </a:pPr>
            <a:r>
              <a:rPr lang="en-US" sz="1400" smtClean="0">
                <a:effectLst/>
                <a:latin typeface="Myriad Pro"/>
              </a:rPr>
              <a:t>	</a:t>
            </a:r>
            <a:r>
              <a:rPr lang="en-US" sz="1600" smtClean="0">
                <a:effectLst/>
                <a:latin typeface="Myriad Pro"/>
              </a:rPr>
              <a:t>Prevent missed tornadoes</a:t>
            </a:r>
          </a:p>
          <a:p>
            <a:pPr lvl="1">
              <a:lnSpc>
                <a:spcPct val="90000"/>
              </a:lnSpc>
            </a:pPr>
            <a:r>
              <a:rPr lang="en-US" sz="1600" smtClean="0">
                <a:effectLst/>
                <a:latin typeface="Myriad Pro"/>
              </a:rPr>
              <a:t>	Accurate Severe Weather Updates,  pinpoint 	tornado location</a:t>
            </a:r>
          </a:p>
          <a:p>
            <a:pPr>
              <a:lnSpc>
                <a:spcPct val="90000"/>
              </a:lnSpc>
            </a:pPr>
            <a:r>
              <a:rPr lang="en-US" sz="1800" u="sng" smtClean="0">
                <a:effectLst/>
                <a:latin typeface="Myriad Pro"/>
              </a:rPr>
              <a:t>Limitations</a:t>
            </a:r>
            <a:r>
              <a:rPr lang="en-US" sz="1800" smtClean="0">
                <a:effectLst/>
                <a:latin typeface="Myriad Pro"/>
              </a:rPr>
              <a:t>: Not Seen with All Tornadoes</a:t>
            </a:r>
          </a:p>
          <a:p>
            <a:pPr lvl="1">
              <a:lnSpc>
                <a:spcPct val="90000"/>
              </a:lnSpc>
            </a:pPr>
            <a:r>
              <a:rPr lang="en-US" sz="1400" smtClean="0">
                <a:effectLst/>
                <a:latin typeface="Myriad Pro"/>
              </a:rPr>
              <a:t>	</a:t>
            </a:r>
            <a:r>
              <a:rPr lang="en-US" sz="1600" smtClean="0">
                <a:effectLst/>
                <a:latin typeface="Myriad Pro"/>
              </a:rPr>
              <a:t>Seen with strong (F2 &amp; F3) &amp; violent (F4) tornadoes</a:t>
            </a:r>
          </a:p>
          <a:p>
            <a:pPr lvl="1">
              <a:lnSpc>
                <a:spcPct val="90000"/>
              </a:lnSpc>
            </a:pPr>
            <a:r>
              <a:rPr lang="en-US" sz="1600" smtClean="0">
                <a:effectLst/>
                <a:latin typeface="Myriad Pro"/>
              </a:rPr>
              <a:t>	Seen with only a few weak (F0/F1) tornadoes</a:t>
            </a:r>
          </a:p>
          <a:p>
            <a:pPr lvl="1">
              <a:lnSpc>
                <a:spcPct val="90000"/>
              </a:lnSpc>
            </a:pPr>
            <a:r>
              <a:rPr lang="en-US" sz="1600" smtClean="0">
                <a:effectLst/>
                <a:latin typeface="Myriad Pro"/>
              </a:rPr>
              <a:t>	Max detection range not yet known</a:t>
            </a:r>
          </a:p>
          <a:p>
            <a:pPr>
              <a:lnSpc>
                <a:spcPct val="90000"/>
              </a:lnSpc>
            </a:pPr>
            <a:r>
              <a:rPr lang="en-US" sz="1800" u="sng" smtClean="0">
                <a:effectLst/>
                <a:latin typeface="Myriad Pro"/>
              </a:rPr>
              <a:t>Further Work</a:t>
            </a:r>
            <a:r>
              <a:rPr lang="en-US" sz="1800" smtClean="0">
                <a:effectLst/>
                <a:latin typeface="Myriad Pro"/>
              </a:rPr>
              <a:t>: More Data Collection/Analysis</a:t>
            </a:r>
          </a:p>
          <a:p>
            <a:pPr lvl="1">
              <a:lnSpc>
                <a:spcPct val="90000"/>
              </a:lnSpc>
            </a:pPr>
            <a:r>
              <a:rPr lang="en-US" sz="1400" smtClean="0">
                <a:effectLst/>
                <a:latin typeface="Myriad Pro"/>
              </a:rPr>
              <a:t>	</a:t>
            </a:r>
            <a:r>
              <a:rPr lang="en-US" sz="1600" smtClean="0">
                <a:effectLst/>
                <a:latin typeface="Myriad Pro"/>
              </a:rPr>
              <a:t>Need to get data to define max detection range</a:t>
            </a:r>
          </a:p>
          <a:p>
            <a:pPr lvl="1">
              <a:lnSpc>
                <a:spcPct val="90000"/>
              </a:lnSpc>
            </a:pPr>
            <a:r>
              <a:rPr lang="en-US" sz="1600" smtClean="0">
                <a:effectLst/>
                <a:latin typeface="Myriad Pro"/>
              </a:rPr>
              <a:t>	Need to find wind strength for debris lofting</a:t>
            </a:r>
          </a:p>
          <a:p>
            <a:pPr lvl="1">
              <a:lnSpc>
                <a:spcPct val="90000"/>
              </a:lnSpc>
            </a:pPr>
            <a:r>
              <a:rPr lang="en-US" sz="1600" smtClean="0">
                <a:effectLst/>
                <a:latin typeface="Myriad Pro"/>
              </a:rPr>
              <a:t>	</a:t>
            </a:r>
            <a:r>
              <a:rPr lang="en-US" sz="1600" u="sng" smtClean="0">
                <a:effectLst/>
                <a:latin typeface="Myriad Pro"/>
              </a:rPr>
              <a:t>Tornado precursor signature may exist within developing hook echo precip distribution</a:t>
            </a:r>
            <a:r>
              <a:rPr lang="en-US" sz="1600" smtClean="0">
                <a:effectLst/>
                <a:latin typeface="Myriad Pro"/>
              </a:rPr>
              <a:t>: more data collection/analysis needed (i.e. VORTEX2)</a:t>
            </a:r>
          </a:p>
          <a:p>
            <a:pPr lvl="2">
              <a:lnSpc>
                <a:spcPct val="90000"/>
              </a:lnSpc>
              <a:buFont typeface="Arial" charset="0"/>
              <a:buNone/>
            </a:pPr>
            <a:endParaRPr lang="en-US" sz="1600" smtClean="0">
              <a:effectLst/>
              <a:latin typeface="Myriad Pro"/>
            </a:endParaRPr>
          </a:p>
        </p:txBody>
      </p:sp>
      <p:pic>
        <p:nvPicPr>
          <p:cNvPr id="1529859" name="Picture 4" descr="may8_2228_2_z&amp;a"/>
          <p:cNvPicPr>
            <a:picLocks noGrp="1" noChangeAspect="1" noChangeArrowheads="1"/>
          </p:cNvPicPr>
          <p:nvPr>
            <p:ph sz="half" idx="4294967295"/>
          </p:nvPr>
        </p:nvPicPr>
        <p:blipFill>
          <a:blip r:embed="rId2"/>
          <a:srcRect l="29112" t="10448" r="16580"/>
          <a:stretch>
            <a:fillRect/>
          </a:stretch>
        </p:blipFill>
        <p:spPr bwMode="auto">
          <a:xfrm>
            <a:off x="5729288" y="0"/>
            <a:ext cx="3414712" cy="6858000"/>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2600"/>
            <a:ext cx="8229600" cy="584200"/>
          </a:xfrm>
        </p:spPr>
        <p:txBody>
          <a:bodyPr/>
          <a:lstStyle/>
          <a:p>
            <a:pPr>
              <a:defRPr/>
            </a:pPr>
            <a:endParaRPr lang="en-US"/>
          </a:p>
        </p:txBody>
      </p:sp>
      <p:sp>
        <p:nvSpPr>
          <p:cNvPr id="3" name="Content Placeholder 2"/>
          <p:cNvSpPr>
            <a:spLocks noGrp="1"/>
          </p:cNvSpPr>
          <p:nvPr>
            <p:ph idx="1"/>
          </p:nvPr>
        </p:nvSpPr>
        <p:spPr>
          <a:xfrm>
            <a:off x="0" y="0"/>
            <a:ext cx="9144000" cy="6858000"/>
          </a:xfrm>
        </p:spPr>
        <p:txBody>
          <a:bodyPr/>
          <a:lstStyle/>
          <a:p>
            <a:pPr>
              <a:defRPr/>
            </a:pPr>
            <a:endParaRPr lang="en-US"/>
          </a:p>
        </p:txBody>
      </p:sp>
      <p:pic>
        <p:nvPicPr>
          <p:cNvPr id="1530883" name="Picture 2" descr="C:\Data\Dual-Pol\Data Quality Subcommittee\May19\koun_0.5_Z_20100510_2225.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Box 4"/>
          <p:cNvSpPr txBox="1">
            <a:spLocks noChangeArrowheads="1"/>
          </p:cNvSpPr>
          <p:nvPr/>
        </p:nvSpPr>
        <p:spPr bwMode="auto">
          <a:xfrm>
            <a:off x="7872413" y="5903913"/>
            <a:ext cx="1271587" cy="954087"/>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KOUN</a:t>
            </a:r>
            <a:endParaRPr lang="en-US" b="1" dirty="0">
              <a:solidFill>
                <a:schemeClr val="bg1"/>
              </a:solidFill>
              <a:effectLst>
                <a:outerShdw blurRad="38100" dist="38100" dir="2700000" algn="tl">
                  <a:srgbClr val="000000">
                    <a:alpha val="43137"/>
                  </a:srgbClr>
                </a:outerShdw>
              </a:effectLst>
              <a:latin typeface="Calibri" pitchFamily="34" charset="0"/>
            </a:endParaRPr>
          </a:p>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0.5 deg</a:t>
            </a:r>
            <a:endParaRPr lang="en-US" b="1" dirty="0">
              <a:solidFill>
                <a:schemeClr val="bg1"/>
              </a:solidFill>
              <a:effectLst>
                <a:outerShdw blurRad="38100" dist="38100" dir="2700000" algn="tl">
                  <a:srgbClr val="000000">
                    <a:alpha val="43137"/>
                  </a:srgbClr>
                </a:outerShdw>
              </a:effectLst>
              <a:latin typeface="Calibri" pitchFamily="34" charset="0"/>
            </a:endParaRPr>
          </a:p>
        </p:txBody>
      </p:sp>
      <p:sp>
        <p:nvSpPr>
          <p:cNvPr id="6" name="TextBox 5"/>
          <p:cNvSpPr txBox="1">
            <a:spLocks noChangeArrowheads="1"/>
          </p:cNvSpPr>
          <p:nvPr/>
        </p:nvSpPr>
        <p:spPr bwMode="auto">
          <a:xfrm>
            <a:off x="4191000" y="0"/>
            <a:ext cx="355600" cy="523875"/>
          </a:xfrm>
          <a:prstGeom prst="rect">
            <a:avLst/>
          </a:prstGeom>
          <a:noFill/>
          <a:ln w="9525">
            <a:noFill/>
            <a:miter lim="800000"/>
            <a:headEnd/>
            <a:tailEnd/>
          </a:ln>
        </p:spPr>
        <p:txBody>
          <a:bodyPr wrap="none">
            <a:spAutoFit/>
          </a:bodyPr>
          <a:lstStyle/>
          <a:p>
            <a:pPr algn="ct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Z</a:t>
            </a:r>
          </a:p>
        </p:txBody>
      </p:sp>
      <p:sp>
        <p:nvSpPr>
          <p:cNvPr id="7" name="TextBox 6"/>
          <p:cNvSpPr txBox="1">
            <a:spLocks noChangeArrowheads="1"/>
          </p:cNvSpPr>
          <p:nvPr/>
        </p:nvSpPr>
        <p:spPr bwMode="auto">
          <a:xfrm>
            <a:off x="8359775" y="0"/>
            <a:ext cx="784225" cy="523875"/>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ZDR</a:t>
            </a:r>
          </a:p>
        </p:txBody>
      </p:sp>
      <p:sp>
        <p:nvSpPr>
          <p:cNvPr id="8" name="TextBox 7"/>
          <p:cNvSpPr txBox="1">
            <a:spLocks noChangeArrowheads="1"/>
          </p:cNvSpPr>
          <p:nvPr/>
        </p:nvSpPr>
        <p:spPr bwMode="auto">
          <a:xfrm>
            <a:off x="8577263" y="3429000"/>
            <a:ext cx="566737" cy="523875"/>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CC</a:t>
            </a:r>
          </a:p>
        </p:txBody>
      </p:sp>
      <p:sp>
        <p:nvSpPr>
          <p:cNvPr id="9" name="TextBox 8"/>
          <p:cNvSpPr txBox="1">
            <a:spLocks noChangeArrowheads="1"/>
          </p:cNvSpPr>
          <p:nvPr/>
        </p:nvSpPr>
        <p:spPr bwMode="auto">
          <a:xfrm>
            <a:off x="3733800" y="3429000"/>
            <a:ext cx="871538" cy="523875"/>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SRM</a:t>
            </a:r>
          </a:p>
        </p:txBody>
      </p:sp>
      <p:sp>
        <p:nvSpPr>
          <p:cNvPr id="10" name="Oval 9"/>
          <p:cNvSpPr/>
          <p:nvPr/>
        </p:nvSpPr>
        <p:spPr>
          <a:xfrm>
            <a:off x="655638" y="1295400"/>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654050" y="4724400"/>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5226050" y="4724400"/>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5226050" y="1319213"/>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rot="10800000" flipV="1">
            <a:off x="6704013" y="549275"/>
            <a:ext cx="517525" cy="28733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ext Box 2"/>
          <p:cNvSpPr txBox="1">
            <a:spLocks noChangeArrowheads="1"/>
          </p:cNvSpPr>
          <p:nvPr/>
        </p:nvSpPr>
        <p:spPr bwMode="auto">
          <a:xfrm>
            <a:off x="942975" y="304800"/>
            <a:ext cx="7373938" cy="641350"/>
          </a:xfrm>
          <a:prstGeom prst="rect">
            <a:avLst/>
          </a:prstGeom>
          <a:noFill/>
          <a:ln w="9525">
            <a:noFill/>
            <a:miter lim="800000"/>
            <a:headEnd/>
            <a:tailEnd/>
          </a:ln>
        </p:spPr>
        <p:txBody>
          <a:bodyPr>
            <a:spAutoFit/>
          </a:bodyPr>
          <a:lstStyle/>
          <a:p>
            <a:pPr algn="ctr">
              <a:spcBef>
                <a:spcPct val="50000"/>
              </a:spcBef>
            </a:pPr>
            <a:r>
              <a:rPr lang="en-US" sz="3600" b="1">
                <a:solidFill>
                  <a:schemeClr val="bg1"/>
                </a:solidFill>
                <a:latin typeface="Arial" charset="0"/>
              </a:rPr>
              <a:t>Explaining Dual-Polarization</a:t>
            </a:r>
          </a:p>
        </p:txBody>
      </p:sp>
      <p:sp>
        <p:nvSpPr>
          <p:cNvPr id="171010" name="Text Box 3"/>
          <p:cNvSpPr txBox="1">
            <a:spLocks noChangeArrowheads="1"/>
          </p:cNvSpPr>
          <p:nvPr/>
        </p:nvSpPr>
        <p:spPr bwMode="auto">
          <a:xfrm>
            <a:off x="457200" y="1250950"/>
            <a:ext cx="8251825" cy="915988"/>
          </a:xfrm>
          <a:prstGeom prst="rect">
            <a:avLst/>
          </a:prstGeom>
          <a:noFill/>
          <a:ln w="9525">
            <a:noFill/>
            <a:miter lim="800000"/>
            <a:headEnd/>
            <a:tailEnd/>
          </a:ln>
        </p:spPr>
        <p:txBody>
          <a:bodyPr>
            <a:spAutoFit/>
          </a:bodyPr>
          <a:lstStyle/>
          <a:p>
            <a:pPr>
              <a:spcBef>
                <a:spcPct val="50000"/>
              </a:spcBef>
            </a:pPr>
            <a:r>
              <a:rPr lang="en-US" sz="1800">
                <a:solidFill>
                  <a:schemeClr val="bg1"/>
                </a:solidFill>
                <a:latin typeface="Arial" charset="0"/>
              </a:rPr>
              <a:t>- Precipitation particles such as raindrops, hailstones, graupel, snowflakes, and ice crystals are collectively called “hydrometeors.”  These particles are more or less spheroidal in shape.</a:t>
            </a:r>
          </a:p>
        </p:txBody>
      </p:sp>
      <p:sp>
        <p:nvSpPr>
          <p:cNvPr id="171011" name="Text Box 4"/>
          <p:cNvSpPr txBox="1">
            <a:spLocks noChangeArrowheads="1"/>
          </p:cNvSpPr>
          <p:nvPr/>
        </p:nvSpPr>
        <p:spPr bwMode="auto">
          <a:xfrm>
            <a:off x="446088" y="2441575"/>
            <a:ext cx="8251825" cy="641350"/>
          </a:xfrm>
          <a:prstGeom prst="rect">
            <a:avLst/>
          </a:prstGeom>
          <a:noFill/>
          <a:ln w="9525">
            <a:noFill/>
            <a:miter lim="800000"/>
            <a:headEnd/>
            <a:tailEnd/>
          </a:ln>
        </p:spPr>
        <p:txBody>
          <a:bodyPr>
            <a:spAutoFit/>
          </a:bodyPr>
          <a:lstStyle/>
          <a:p>
            <a:pPr>
              <a:spcBef>
                <a:spcPct val="50000"/>
              </a:spcBef>
            </a:pPr>
            <a:r>
              <a:rPr lang="en-US" sz="1800">
                <a:solidFill>
                  <a:schemeClr val="bg1"/>
                </a:solidFill>
                <a:latin typeface="Arial" charset="0"/>
              </a:rPr>
              <a:t>- In electromagnetic considerations, hydrometeors are often represented as two crossed dipoles.</a:t>
            </a:r>
          </a:p>
        </p:txBody>
      </p:sp>
      <p:pic>
        <p:nvPicPr>
          <p:cNvPr id="171012" name="Picture 5" descr="drop_dipole2"/>
          <p:cNvPicPr>
            <a:picLocks noChangeAspect="1" noChangeArrowheads="1"/>
          </p:cNvPicPr>
          <p:nvPr/>
        </p:nvPicPr>
        <p:blipFill>
          <a:blip r:embed="rId3"/>
          <a:srcRect/>
          <a:stretch>
            <a:fillRect/>
          </a:stretch>
        </p:blipFill>
        <p:spPr bwMode="auto">
          <a:xfrm>
            <a:off x="384175" y="3241675"/>
            <a:ext cx="3200400" cy="2276475"/>
          </a:xfrm>
          <a:prstGeom prst="rect">
            <a:avLst/>
          </a:prstGeom>
          <a:noFill/>
          <a:ln w="9525">
            <a:noFill/>
            <a:miter lim="800000"/>
            <a:headEnd/>
            <a:tailEnd/>
          </a:ln>
        </p:spPr>
      </p:pic>
      <p:pic>
        <p:nvPicPr>
          <p:cNvPr id="1419270" name="Picture 6" descr="May 30th 012"/>
          <p:cNvPicPr>
            <a:picLocks noChangeAspect="1" noChangeArrowheads="1"/>
          </p:cNvPicPr>
          <p:nvPr/>
        </p:nvPicPr>
        <p:blipFill>
          <a:blip r:embed="rId4"/>
          <a:srcRect/>
          <a:stretch>
            <a:fillRect/>
          </a:stretch>
        </p:blipFill>
        <p:spPr bwMode="auto">
          <a:xfrm>
            <a:off x="4135438" y="2933700"/>
            <a:ext cx="4659312" cy="3494088"/>
          </a:xfrm>
          <a:prstGeom prst="rect">
            <a:avLst/>
          </a:prstGeom>
          <a:noFill/>
          <a:ln w="9525">
            <a:noFill/>
            <a:miter lim="800000"/>
            <a:headEnd/>
            <a:tailEnd/>
          </a:ln>
        </p:spPr>
      </p:pic>
      <p:sp>
        <p:nvSpPr>
          <p:cNvPr id="1419271" name="Line 7"/>
          <p:cNvSpPr>
            <a:spLocks noChangeShapeType="1"/>
          </p:cNvSpPr>
          <p:nvPr/>
        </p:nvSpPr>
        <p:spPr bwMode="auto">
          <a:xfrm>
            <a:off x="5992813" y="4627563"/>
            <a:ext cx="1023937" cy="514350"/>
          </a:xfrm>
          <a:prstGeom prst="line">
            <a:avLst/>
          </a:prstGeom>
          <a:noFill/>
          <a:ln w="9525">
            <a:solidFill>
              <a:schemeClr val="tx1"/>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19272" name="Line 8"/>
          <p:cNvSpPr>
            <a:spLocks noChangeShapeType="1"/>
          </p:cNvSpPr>
          <p:nvPr/>
        </p:nvSpPr>
        <p:spPr bwMode="auto">
          <a:xfrm flipH="1">
            <a:off x="6208713" y="4405313"/>
            <a:ext cx="563562" cy="912812"/>
          </a:xfrm>
          <a:prstGeom prst="line">
            <a:avLst/>
          </a:prstGeom>
          <a:noFill/>
          <a:ln w="9525">
            <a:solidFill>
              <a:schemeClr val="tx1"/>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9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2600"/>
            <a:ext cx="8229600" cy="584200"/>
          </a:xfrm>
        </p:spPr>
        <p:txBody>
          <a:bodyPr/>
          <a:lstStyle/>
          <a:p>
            <a:pPr>
              <a:defRPr/>
            </a:pPr>
            <a:endParaRPr lang="en-US"/>
          </a:p>
        </p:txBody>
      </p:sp>
      <p:sp>
        <p:nvSpPr>
          <p:cNvPr id="3" name="Content Placeholder 2"/>
          <p:cNvSpPr>
            <a:spLocks noGrp="1"/>
          </p:cNvSpPr>
          <p:nvPr>
            <p:ph idx="1"/>
          </p:nvPr>
        </p:nvSpPr>
        <p:spPr>
          <a:xfrm>
            <a:off x="0" y="0"/>
            <a:ext cx="9144000" cy="6858000"/>
          </a:xfrm>
        </p:spPr>
        <p:txBody>
          <a:bodyPr/>
          <a:lstStyle/>
          <a:p>
            <a:pPr>
              <a:defRPr/>
            </a:pPr>
            <a:endParaRPr lang="en-US"/>
          </a:p>
        </p:txBody>
      </p:sp>
      <p:pic>
        <p:nvPicPr>
          <p:cNvPr id="1531907" name="Picture 2" descr="C:\Data\Dual-Pol\Data Quality Subcommittee\May19\koun_0.5_Z_20100510_2229.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Box 4"/>
          <p:cNvSpPr txBox="1">
            <a:spLocks noChangeArrowheads="1"/>
          </p:cNvSpPr>
          <p:nvPr/>
        </p:nvSpPr>
        <p:spPr bwMode="auto">
          <a:xfrm>
            <a:off x="7872413" y="5903913"/>
            <a:ext cx="1271587" cy="954087"/>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KOUN</a:t>
            </a:r>
            <a:endParaRPr lang="en-US" b="1" dirty="0">
              <a:solidFill>
                <a:schemeClr val="bg1"/>
              </a:solidFill>
              <a:effectLst>
                <a:outerShdw blurRad="38100" dist="38100" dir="2700000" algn="tl">
                  <a:srgbClr val="000000">
                    <a:alpha val="43137"/>
                  </a:srgbClr>
                </a:outerShdw>
              </a:effectLst>
              <a:latin typeface="Calibri" pitchFamily="34" charset="0"/>
            </a:endParaRPr>
          </a:p>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0.5 deg</a:t>
            </a:r>
            <a:endParaRPr lang="en-US" b="1" dirty="0">
              <a:solidFill>
                <a:schemeClr val="bg1"/>
              </a:solidFill>
              <a:effectLst>
                <a:outerShdw blurRad="38100" dist="38100" dir="2700000" algn="tl">
                  <a:srgbClr val="000000">
                    <a:alpha val="43137"/>
                  </a:srgbClr>
                </a:outerShdw>
              </a:effectLst>
              <a:latin typeface="Calibri" pitchFamily="34" charset="0"/>
            </a:endParaRPr>
          </a:p>
        </p:txBody>
      </p:sp>
      <p:sp>
        <p:nvSpPr>
          <p:cNvPr id="6" name="TextBox 5"/>
          <p:cNvSpPr txBox="1">
            <a:spLocks noChangeArrowheads="1"/>
          </p:cNvSpPr>
          <p:nvPr/>
        </p:nvSpPr>
        <p:spPr bwMode="auto">
          <a:xfrm>
            <a:off x="4191000" y="0"/>
            <a:ext cx="355600" cy="523875"/>
          </a:xfrm>
          <a:prstGeom prst="rect">
            <a:avLst/>
          </a:prstGeom>
          <a:noFill/>
          <a:ln w="9525">
            <a:noFill/>
            <a:miter lim="800000"/>
            <a:headEnd/>
            <a:tailEnd/>
          </a:ln>
        </p:spPr>
        <p:txBody>
          <a:bodyPr wrap="none">
            <a:spAutoFit/>
          </a:bodyPr>
          <a:lstStyle/>
          <a:p>
            <a:pPr algn="ct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Z</a:t>
            </a:r>
          </a:p>
        </p:txBody>
      </p:sp>
      <p:sp>
        <p:nvSpPr>
          <p:cNvPr id="7" name="TextBox 6"/>
          <p:cNvSpPr txBox="1">
            <a:spLocks noChangeArrowheads="1"/>
          </p:cNvSpPr>
          <p:nvPr/>
        </p:nvSpPr>
        <p:spPr bwMode="auto">
          <a:xfrm>
            <a:off x="8359775" y="0"/>
            <a:ext cx="784225" cy="523875"/>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ZDR</a:t>
            </a:r>
          </a:p>
        </p:txBody>
      </p:sp>
      <p:sp>
        <p:nvSpPr>
          <p:cNvPr id="8" name="TextBox 7"/>
          <p:cNvSpPr txBox="1">
            <a:spLocks noChangeArrowheads="1"/>
          </p:cNvSpPr>
          <p:nvPr/>
        </p:nvSpPr>
        <p:spPr bwMode="auto">
          <a:xfrm>
            <a:off x="8577263" y="3429000"/>
            <a:ext cx="566737" cy="523875"/>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CC</a:t>
            </a:r>
          </a:p>
        </p:txBody>
      </p:sp>
      <p:sp>
        <p:nvSpPr>
          <p:cNvPr id="9" name="TextBox 8"/>
          <p:cNvSpPr txBox="1">
            <a:spLocks noChangeArrowheads="1"/>
          </p:cNvSpPr>
          <p:nvPr/>
        </p:nvSpPr>
        <p:spPr bwMode="auto">
          <a:xfrm>
            <a:off x="3733800" y="3429000"/>
            <a:ext cx="871538" cy="523875"/>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SRM</a:t>
            </a:r>
          </a:p>
        </p:txBody>
      </p:sp>
      <p:sp>
        <p:nvSpPr>
          <p:cNvPr id="10" name="Oval 9"/>
          <p:cNvSpPr/>
          <p:nvPr/>
        </p:nvSpPr>
        <p:spPr>
          <a:xfrm>
            <a:off x="1028700" y="1098550"/>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1028700" y="4527550"/>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5600700" y="4527550"/>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5600700" y="1120775"/>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2600"/>
            <a:ext cx="8229600" cy="584200"/>
          </a:xfrm>
        </p:spPr>
        <p:txBody>
          <a:bodyPr/>
          <a:lstStyle/>
          <a:p>
            <a:pPr>
              <a:defRPr/>
            </a:pPr>
            <a:endParaRPr lang="en-US"/>
          </a:p>
        </p:txBody>
      </p:sp>
      <p:sp>
        <p:nvSpPr>
          <p:cNvPr id="3" name="Content Placeholder 2"/>
          <p:cNvSpPr>
            <a:spLocks noGrp="1"/>
          </p:cNvSpPr>
          <p:nvPr>
            <p:ph idx="1"/>
          </p:nvPr>
        </p:nvSpPr>
        <p:spPr>
          <a:xfrm>
            <a:off x="0" y="0"/>
            <a:ext cx="9144000" cy="6858000"/>
          </a:xfrm>
        </p:spPr>
        <p:txBody>
          <a:bodyPr/>
          <a:lstStyle/>
          <a:p>
            <a:pPr>
              <a:defRPr/>
            </a:pPr>
            <a:endParaRPr lang="en-US"/>
          </a:p>
        </p:txBody>
      </p:sp>
      <p:pic>
        <p:nvPicPr>
          <p:cNvPr id="1532931" name="Picture 2" descr="C:\Data\Dual-Pol\Data Quality Subcommittee\May19\koun_0.5_Z_20100510_2234.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Box 4"/>
          <p:cNvSpPr txBox="1">
            <a:spLocks noChangeArrowheads="1"/>
          </p:cNvSpPr>
          <p:nvPr/>
        </p:nvSpPr>
        <p:spPr bwMode="auto">
          <a:xfrm>
            <a:off x="7872413" y="5903913"/>
            <a:ext cx="1271587" cy="954087"/>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KOUN</a:t>
            </a:r>
            <a:endParaRPr lang="en-US" b="1" dirty="0">
              <a:solidFill>
                <a:schemeClr val="bg1"/>
              </a:solidFill>
              <a:effectLst>
                <a:outerShdw blurRad="38100" dist="38100" dir="2700000" algn="tl">
                  <a:srgbClr val="000000">
                    <a:alpha val="43137"/>
                  </a:srgbClr>
                </a:outerShdw>
              </a:effectLst>
              <a:latin typeface="Calibri" pitchFamily="34" charset="0"/>
            </a:endParaRPr>
          </a:p>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0.5 deg</a:t>
            </a:r>
            <a:endParaRPr lang="en-US" b="1" dirty="0">
              <a:solidFill>
                <a:schemeClr val="bg1"/>
              </a:solidFill>
              <a:effectLst>
                <a:outerShdw blurRad="38100" dist="38100" dir="2700000" algn="tl">
                  <a:srgbClr val="000000">
                    <a:alpha val="43137"/>
                  </a:srgbClr>
                </a:outerShdw>
              </a:effectLst>
              <a:latin typeface="Calibri" pitchFamily="34" charset="0"/>
            </a:endParaRPr>
          </a:p>
        </p:txBody>
      </p:sp>
      <p:sp>
        <p:nvSpPr>
          <p:cNvPr id="6" name="TextBox 5"/>
          <p:cNvSpPr txBox="1">
            <a:spLocks noChangeArrowheads="1"/>
          </p:cNvSpPr>
          <p:nvPr/>
        </p:nvSpPr>
        <p:spPr bwMode="auto">
          <a:xfrm>
            <a:off x="4191000" y="0"/>
            <a:ext cx="355600" cy="523875"/>
          </a:xfrm>
          <a:prstGeom prst="rect">
            <a:avLst/>
          </a:prstGeom>
          <a:noFill/>
          <a:ln w="9525">
            <a:noFill/>
            <a:miter lim="800000"/>
            <a:headEnd/>
            <a:tailEnd/>
          </a:ln>
        </p:spPr>
        <p:txBody>
          <a:bodyPr wrap="none">
            <a:spAutoFit/>
          </a:bodyPr>
          <a:lstStyle/>
          <a:p>
            <a:pPr algn="ct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Z</a:t>
            </a:r>
          </a:p>
        </p:txBody>
      </p:sp>
      <p:sp>
        <p:nvSpPr>
          <p:cNvPr id="7" name="TextBox 6"/>
          <p:cNvSpPr txBox="1">
            <a:spLocks noChangeArrowheads="1"/>
          </p:cNvSpPr>
          <p:nvPr/>
        </p:nvSpPr>
        <p:spPr bwMode="auto">
          <a:xfrm>
            <a:off x="8359775" y="0"/>
            <a:ext cx="784225" cy="523875"/>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ZDR</a:t>
            </a:r>
          </a:p>
        </p:txBody>
      </p:sp>
      <p:sp>
        <p:nvSpPr>
          <p:cNvPr id="8" name="TextBox 7"/>
          <p:cNvSpPr txBox="1">
            <a:spLocks noChangeArrowheads="1"/>
          </p:cNvSpPr>
          <p:nvPr/>
        </p:nvSpPr>
        <p:spPr bwMode="auto">
          <a:xfrm>
            <a:off x="8577263" y="3429000"/>
            <a:ext cx="566737" cy="523875"/>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CC</a:t>
            </a:r>
          </a:p>
        </p:txBody>
      </p:sp>
      <p:sp>
        <p:nvSpPr>
          <p:cNvPr id="9" name="TextBox 8"/>
          <p:cNvSpPr txBox="1">
            <a:spLocks noChangeArrowheads="1"/>
          </p:cNvSpPr>
          <p:nvPr/>
        </p:nvSpPr>
        <p:spPr bwMode="auto">
          <a:xfrm>
            <a:off x="3733800" y="3429000"/>
            <a:ext cx="871538" cy="523875"/>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SRM</a:t>
            </a:r>
          </a:p>
        </p:txBody>
      </p:sp>
      <p:sp>
        <p:nvSpPr>
          <p:cNvPr id="10" name="Oval 9"/>
          <p:cNvSpPr/>
          <p:nvPr/>
        </p:nvSpPr>
        <p:spPr>
          <a:xfrm>
            <a:off x="1296988" y="914400"/>
            <a:ext cx="334962" cy="33496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1295400" y="4343400"/>
            <a:ext cx="334963" cy="33496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5867400" y="4343400"/>
            <a:ext cx="334963" cy="33496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5867400" y="938213"/>
            <a:ext cx="334963" cy="333375"/>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777875" y="2293938"/>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76288" y="5722938"/>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5348288" y="5722938"/>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5348288" y="2317750"/>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2600"/>
            <a:ext cx="8229600" cy="584200"/>
          </a:xfrm>
        </p:spPr>
        <p:txBody>
          <a:bodyPr/>
          <a:lstStyle/>
          <a:p>
            <a:pPr>
              <a:defRPr/>
            </a:pPr>
            <a:endParaRPr lang="en-US"/>
          </a:p>
        </p:txBody>
      </p:sp>
      <p:sp>
        <p:nvSpPr>
          <p:cNvPr id="3" name="Content Placeholder 2"/>
          <p:cNvSpPr>
            <a:spLocks noGrp="1"/>
          </p:cNvSpPr>
          <p:nvPr>
            <p:ph idx="1"/>
          </p:nvPr>
        </p:nvSpPr>
        <p:spPr>
          <a:xfrm>
            <a:off x="0" y="0"/>
            <a:ext cx="9144000" cy="6858000"/>
          </a:xfrm>
        </p:spPr>
        <p:txBody>
          <a:bodyPr/>
          <a:lstStyle/>
          <a:p>
            <a:pPr>
              <a:defRPr/>
            </a:pPr>
            <a:endParaRPr lang="en-US"/>
          </a:p>
        </p:txBody>
      </p:sp>
      <p:pic>
        <p:nvPicPr>
          <p:cNvPr id="1533955" name="Picture 2" descr="C:\Data\Dual-Pol\Data Quality Subcommittee\May19\koun_0.5_Z_20100510_2238.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Box 4"/>
          <p:cNvSpPr txBox="1">
            <a:spLocks noChangeArrowheads="1"/>
          </p:cNvSpPr>
          <p:nvPr/>
        </p:nvSpPr>
        <p:spPr bwMode="auto">
          <a:xfrm>
            <a:off x="7872413" y="5903913"/>
            <a:ext cx="1271587" cy="954087"/>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KOUN</a:t>
            </a:r>
            <a:endParaRPr lang="en-US" b="1" dirty="0">
              <a:solidFill>
                <a:schemeClr val="bg1"/>
              </a:solidFill>
              <a:effectLst>
                <a:outerShdw blurRad="38100" dist="38100" dir="2700000" algn="tl">
                  <a:srgbClr val="000000">
                    <a:alpha val="43137"/>
                  </a:srgbClr>
                </a:outerShdw>
              </a:effectLst>
              <a:latin typeface="Calibri" pitchFamily="34" charset="0"/>
            </a:endParaRPr>
          </a:p>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0.5 deg</a:t>
            </a:r>
            <a:endParaRPr lang="en-US" b="1" dirty="0">
              <a:solidFill>
                <a:schemeClr val="bg1"/>
              </a:solidFill>
              <a:effectLst>
                <a:outerShdw blurRad="38100" dist="38100" dir="2700000" algn="tl">
                  <a:srgbClr val="000000">
                    <a:alpha val="43137"/>
                  </a:srgbClr>
                </a:outerShdw>
              </a:effectLst>
              <a:latin typeface="Calibri" pitchFamily="34" charset="0"/>
            </a:endParaRPr>
          </a:p>
        </p:txBody>
      </p:sp>
      <p:sp>
        <p:nvSpPr>
          <p:cNvPr id="6" name="TextBox 5"/>
          <p:cNvSpPr txBox="1">
            <a:spLocks noChangeArrowheads="1"/>
          </p:cNvSpPr>
          <p:nvPr/>
        </p:nvSpPr>
        <p:spPr bwMode="auto">
          <a:xfrm>
            <a:off x="4191000" y="0"/>
            <a:ext cx="355600" cy="523875"/>
          </a:xfrm>
          <a:prstGeom prst="rect">
            <a:avLst/>
          </a:prstGeom>
          <a:noFill/>
          <a:ln w="9525">
            <a:noFill/>
            <a:miter lim="800000"/>
            <a:headEnd/>
            <a:tailEnd/>
          </a:ln>
        </p:spPr>
        <p:txBody>
          <a:bodyPr wrap="none">
            <a:spAutoFit/>
          </a:bodyPr>
          <a:lstStyle/>
          <a:p>
            <a:pPr algn="ct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Z</a:t>
            </a:r>
          </a:p>
        </p:txBody>
      </p:sp>
      <p:sp>
        <p:nvSpPr>
          <p:cNvPr id="7" name="TextBox 6"/>
          <p:cNvSpPr txBox="1">
            <a:spLocks noChangeArrowheads="1"/>
          </p:cNvSpPr>
          <p:nvPr/>
        </p:nvSpPr>
        <p:spPr bwMode="auto">
          <a:xfrm>
            <a:off x="8359775" y="0"/>
            <a:ext cx="784225" cy="523875"/>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ZDR</a:t>
            </a:r>
          </a:p>
        </p:txBody>
      </p:sp>
      <p:sp>
        <p:nvSpPr>
          <p:cNvPr id="8" name="TextBox 7"/>
          <p:cNvSpPr txBox="1">
            <a:spLocks noChangeArrowheads="1"/>
          </p:cNvSpPr>
          <p:nvPr/>
        </p:nvSpPr>
        <p:spPr bwMode="auto">
          <a:xfrm>
            <a:off x="8577263" y="3429000"/>
            <a:ext cx="566737" cy="523875"/>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CC</a:t>
            </a:r>
          </a:p>
        </p:txBody>
      </p:sp>
      <p:sp>
        <p:nvSpPr>
          <p:cNvPr id="9" name="TextBox 8"/>
          <p:cNvSpPr txBox="1">
            <a:spLocks noChangeArrowheads="1"/>
          </p:cNvSpPr>
          <p:nvPr/>
        </p:nvSpPr>
        <p:spPr bwMode="auto">
          <a:xfrm>
            <a:off x="3733800" y="3429000"/>
            <a:ext cx="871538" cy="523875"/>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SRM</a:t>
            </a:r>
          </a:p>
        </p:txBody>
      </p:sp>
      <p:sp>
        <p:nvSpPr>
          <p:cNvPr id="10" name="Oval 9"/>
          <p:cNvSpPr/>
          <p:nvPr/>
        </p:nvSpPr>
        <p:spPr>
          <a:xfrm>
            <a:off x="1676400" y="708025"/>
            <a:ext cx="282575"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1674813" y="4137025"/>
            <a:ext cx="282575"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6246813" y="4137025"/>
            <a:ext cx="282575"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46813" y="730250"/>
            <a:ext cx="282575"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1204913" y="2185988"/>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1203325" y="5614988"/>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5775325" y="5614988"/>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5775325" y="2209800"/>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4977" name="Picture 2" descr="C:\Data\Dual-Pol\Data Quality Subcommittee\May19\koun_0.5_Z_20100510_2245.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a:spLocks noChangeArrowheads="1"/>
          </p:cNvSpPr>
          <p:nvPr/>
        </p:nvSpPr>
        <p:spPr bwMode="auto">
          <a:xfrm>
            <a:off x="7872413" y="5903913"/>
            <a:ext cx="1271587" cy="954087"/>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KOUN</a:t>
            </a:r>
            <a:endParaRPr lang="en-US" b="1" dirty="0">
              <a:solidFill>
                <a:schemeClr val="bg1"/>
              </a:solidFill>
              <a:effectLst>
                <a:outerShdw blurRad="38100" dist="38100" dir="2700000" algn="tl">
                  <a:srgbClr val="000000">
                    <a:alpha val="43137"/>
                  </a:srgbClr>
                </a:outerShdw>
              </a:effectLst>
              <a:latin typeface="Calibri" pitchFamily="34" charset="0"/>
            </a:endParaRPr>
          </a:p>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0.5 deg</a:t>
            </a:r>
            <a:endParaRPr lang="en-US" b="1" dirty="0">
              <a:solidFill>
                <a:schemeClr val="bg1"/>
              </a:solidFill>
              <a:effectLst>
                <a:outerShdw blurRad="38100" dist="38100" dir="2700000" algn="tl">
                  <a:srgbClr val="000000">
                    <a:alpha val="43137"/>
                  </a:srgbClr>
                </a:outerShdw>
              </a:effectLst>
              <a:latin typeface="Calibri" pitchFamily="34" charset="0"/>
            </a:endParaRPr>
          </a:p>
        </p:txBody>
      </p:sp>
      <p:sp>
        <p:nvSpPr>
          <p:cNvPr id="17" name="TextBox 16"/>
          <p:cNvSpPr txBox="1">
            <a:spLocks noChangeArrowheads="1"/>
          </p:cNvSpPr>
          <p:nvPr/>
        </p:nvSpPr>
        <p:spPr bwMode="auto">
          <a:xfrm>
            <a:off x="4191000" y="0"/>
            <a:ext cx="355600" cy="523875"/>
          </a:xfrm>
          <a:prstGeom prst="rect">
            <a:avLst/>
          </a:prstGeom>
          <a:noFill/>
          <a:ln w="9525">
            <a:noFill/>
            <a:miter lim="800000"/>
            <a:headEnd/>
            <a:tailEnd/>
          </a:ln>
        </p:spPr>
        <p:txBody>
          <a:bodyPr wrap="none">
            <a:spAutoFit/>
          </a:bodyPr>
          <a:lstStyle/>
          <a:p>
            <a:pPr algn="ct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Z</a:t>
            </a:r>
          </a:p>
        </p:txBody>
      </p:sp>
      <p:sp>
        <p:nvSpPr>
          <p:cNvPr id="18" name="TextBox 17"/>
          <p:cNvSpPr txBox="1">
            <a:spLocks noChangeArrowheads="1"/>
          </p:cNvSpPr>
          <p:nvPr/>
        </p:nvSpPr>
        <p:spPr bwMode="auto">
          <a:xfrm>
            <a:off x="8359775" y="0"/>
            <a:ext cx="784225" cy="523875"/>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ZDR</a:t>
            </a:r>
          </a:p>
        </p:txBody>
      </p:sp>
      <p:sp>
        <p:nvSpPr>
          <p:cNvPr id="19" name="TextBox 18"/>
          <p:cNvSpPr txBox="1">
            <a:spLocks noChangeArrowheads="1"/>
          </p:cNvSpPr>
          <p:nvPr/>
        </p:nvSpPr>
        <p:spPr bwMode="auto">
          <a:xfrm>
            <a:off x="8577263" y="3429000"/>
            <a:ext cx="566737" cy="523875"/>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CC</a:t>
            </a:r>
          </a:p>
        </p:txBody>
      </p:sp>
      <p:sp>
        <p:nvSpPr>
          <p:cNvPr id="20" name="TextBox 19"/>
          <p:cNvSpPr txBox="1">
            <a:spLocks noChangeArrowheads="1"/>
          </p:cNvSpPr>
          <p:nvPr/>
        </p:nvSpPr>
        <p:spPr bwMode="auto">
          <a:xfrm>
            <a:off x="3733800" y="3429000"/>
            <a:ext cx="871538" cy="523875"/>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SRM</a:t>
            </a:r>
          </a:p>
        </p:txBody>
      </p:sp>
      <p:sp>
        <p:nvSpPr>
          <p:cNvPr id="27" name="Oval 26"/>
          <p:cNvSpPr/>
          <p:nvPr/>
        </p:nvSpPr>
        <p:spPr>
          <a:xfrm>
            <a:off x="2171700" y="411163"/>
            <a:ext cx="284163"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2171700" y="3840163"/>
            <a:ext cx="282575"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6743700" y="3840163"/>
            <a:ext cx="282575"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6743700" y="433388"/>
            <a:ext cx="282575"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p:cNvSpPr/>
          <p:nvPr/>
        </p:nvSpPr>
        <p:spPr>
          <a:xfrm>
            <a:off x="1914525" y="1943100"/>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Oval 31"/>
          <p:cNvSpPr/>
          <p:nvPr/>
        </p:nvSpPr>
        <p:spPr>
          <a:xfrm>
            <a:off x="1912938" y="5372100"/>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32"/>
          <p:cNvSpPr/>
          <p:nvPr/>
        </p:nvSpPr>
        <p:spPr>
          <a:xfrm>
            <a:off x="6484938" y="5372100"/>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6484938" y="1966913"/>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2227263" y="2025650"/>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a:xfrm>
            <a:off x="2225675" y="5454650"/>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a:xfrm>
            <a:off x="6797675" y="5454650"/>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Oval 37"/>
          <p:cNvSpPr/>
          <p:nvPr/>
        </p:nvSpPr>
        <p:spPr>
          <a:xfrm>
            <a:off x="6797675" y="2049463"/>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Oval 38"/>
          <p:cNvSpPr/>
          <p:nvPr/>
        </p:nvSpPr>
        <p:spPr>
          <a:xfrm>
            <a:off x="2554288" y="1104900"/>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Oval 39"/>
          <p:cNvSpPr/>
          <p:nvPr/>
        </p:nvSpPr>
        <p:spPr>
          <a:xfrm>
            <a:off x="2552700" y="4533900"/>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Oval 40"/>
          <p:cNvSpPr/>
          <p:nvPr/>
        </p:nvSpPr>
        <p:spPr>
          <a:xfrm>
            <a:off x="7124700" y="4533900"/>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Oval 41"/>
          <p:cNvSpPr/>
          <p:nvPr/>
        </p:nvSpPr>
        <p:spPr>
          <a:xfrm>
            <a:off x="7124700" y="1128713"/>
            <a:ext cx="228600" cy="228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2600"/>
            <a:ext cx="8229600" cy="584200"/>
          </a:xfrm>
        </p:spPr>
        <p:txBody>
          <a:bodyPr/>
          <a:lstStyle/>
          <a:p>
            <a:pPr>
              <a:defRPr/>
            </a:pPr>
            <a:endParaRPr lang="en-US"/>
          </a:p>
        </p:txBody>
      </p:sp>
      <p:sp>
        <p:nvSpPr>
          <p:cNvPr id="3" name="Content Placeholder 2"/>
          <p:cNvSpPr>
            <a:spLocks noGrp="1"/>
          </p:cNvSpPr>
          <p:nvPr>
            <p:ph idx="1"/>
          </p:nvPr>
        </p:nvSpPr>
        <p:spPr>
          <a:xfrm>
            <a:off x="0" y="0"/>
            <a:ext cx="9144000" cy="6858000"/>
          </a:xfrm>
        </p:spPr>
        <p:txBody>
          <a:bodyPr/>
          <a:lstStyle/>
          <a:p>
            <a:pPr>
              <a:defRPr/>
            </a:pPr>
            <a:endParaRPr lang="en-US"/>
          </a:p>
        </p:txBody>
      </p:sp>
      <p:pic>
        <p:nvPicPr>
          <p:cNvPr id="1536003" name="Picture 2" descr="C:\Data\Dual-Pol\Data Quality Subcommittee\May19\koun_0.5_Z_20100510_2250.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TextBox 5"/>
          <p:cNvSpPr txBox="1">
            <a:spLocks noChangeArrowheads="1"/>
          </p:cNvSpPr>
          <p:nvPr/>
        </p:nvSpPr>
        <p:spPr bwMode="auto">
          <a:xfrm>
            <a:off x="7872413" y="5903913"/>
            <a:ext cx="1271587" cy="954087"/>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KOUN</a:t>
            </a:r>
            <a:endParaRPr lang="en-US" b="1" dirty="0">
              <a:solidFill>
                <a:schemeClr val="bg1"/>
              </a:solidFill>
              <a:effectLst>
                <a:outerShdw blurRad="38100" dist="38100" dir="2700000" algn="tl">
                  <a:srgbClr val="000000">
                    <a:alpha val="43137"/>
                  </a:srgbClr>
                </a:outerShdw>
              </a:effectLst>
              <a:latin typeface="Calibri" pitchFamily="34" charset="0"/>
            </a:endParaRPr>
          </a:p>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0.5 deg</a:t>
            </a:r>
            <a:endParaRPr lang="en-US" b="1" dirty="0">
              <a:solidFill>
                <a:schemeClr val="bg1"/>
              </a:solidFill>
              <a:effectLst>
                <a:outerShdw blurRad="38100" dist="38100" dir="2700000" algn="tl">
                  <a:srgbClr val="000000">
                    <a:alpha val="43137"/>
                  </a:srgbClr>
                </a:outerShdw>
              </a:effectLst>
              <a:latin typeface="Calibri" pitchFamily="34" charset="0"/>
            </a:endParaRPr>
          </a:p>
        </p:txBody>
      </p:sp>
      <p:sp>
        <p:nvSpPr>
          <p:cNvPr id="7" name="TextBox 6"/>
          <p:cNvSpPr txBox="1">
            <a:spLocks noChangeArrowheads="1"/>
          </p:cNvSpPr>
          <p:nvPr/>
        </p:nvSpPr>
        <p:spPr bwMode="auto">
          <a:xfrm>
            <a:off x="4191000" y="0"/>
            <a:ext cx="355600" cy="523875"/>
          </a:xfrm>
          <a:prstGeom prst="rect">
            <a:avLst/>
          </a:prstGeom>
          <a:noFill/>
          <a:ln w="9525">
            <a:noFill/>
            <a:miter lim="800000"/>
            <a:headEnd/>
            <a:tailEnd/>
          </a:ln>
        </p:spPr>
        <p:txBody>
          <a:bodyPr wrap="none">
            <a:spAutoFit/>
          </a:bodyPr>
          <a:lstStyle/>
          <a:p>
            <a:pPr algn="ct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Z</a:t>
            </a:r>
          </a:p>
        </p:txBody>
      </p:sp>
      <p:sp>
        <p:nvSpPr>
          <p:cNvPr id="8" name="TextBox 7"/>
          <p:cNvSpPr txBox="1">
            <a:spLocks noChangeArrowheads="1"/>
          </p:cNvSpPr>
          <p:nvPr/>
        </p:nvSpPr>
        <p:spPr bwMode="auto">
          <a:xfrm>
            <a:off x="8359775" y="0"/>
            <a:ext cx="784225" cy="523875"/>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ZDR</a:t>
            </a:r>
          </a:p>
        </p:txBody>
      </p:sp>
      <p:sp>
        <p:nvSpPr>
          <p:cNvPr id="9" name="TextBox 8"/>
          <p:cNvSpPr txBox="1">
            <a:spLocks noChangeArrowheads="1"/>
          </p:cNvSpPr>
          <p:nvPr/>
        </p:nvSpPr>
        <p:spPr bwMode="auto">
          <a:xfrm>
            <a:off x="8577263" y="3429000"/>
            <a:ext cx="566737" cy="523875"/>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CC</a:t>
            </a:r>
          </a:p>
        </p:txBody>
      </p:sp>
      <p:sp>
        <p:nvSpPr>
          <p:cNvPr id="10" name="TextBox 9"/>
          <p:cNvSpPr txBox="1">
            <a:spLocks noChangeArrowheads="1"/>
          </p:cNvSpPr>
          <p:nvPr/>
        </p:nvSpPr>
        <p:spPr bwMode="auto">
          <a:xfrm>
            <a:off x="3733800" y="3429000"/>
            <a:ext cx="871538" cy="523875"/>
          </a:xfrm>
          <a:prstGeom prst="rect">
            <a:avLst/>
          </a:prstGeom>
          <a:noFill/>
          <a:ln w="9525">
            <a:noFill/>
            <a:miter lim="800000"/>
            <a:headEnd/>
            <a:tailEnd/>
          </a:ln>
        </p:spPr>
        <p:txBody>
          <a:bodyPr wrap="none">
            <a:spAutoFit/>
          </a:bodyPr>
          <a:lstStyle/>
          <a:p>
            <a:pPr algn="r" eaLnBrk="0" hangingPunct="0">
              <a:defRPr/>
            </a:pPr>
            <a:r>
              <a:rPr lang="en-US" b="1" dirty="0">
                <a:solidFill>
                  <a:schemeClr val="bg1"/>
                </a:solidFill>
                <a:effectLst>
                  <a:outerShdw blurRad="38100" dist="38100" dir="2700000" algn="tl">
                    <a:srgbClr val="000000">
                      <a:alpha val="43137"/>
                    </a:srgbClr>
                  </a:outerShdw>
                </a:effectLst>
                <a:latin typeface="Calibri" pitchFamily="34" charset="0"/>
              </a:rPr>
              <a:t>SRM</a:t>
            </a:r>
          </a:p>
        </p:txBody>
      </p:sp>
      <p:sp>
        <p:nvSpPr>
          <p:cNvPr id="17" name="Oval 16"/>
          <p:cNvSpPr/>
          <p:nvPr/>
        </p:nvSpPr>
        <p:spPr>
          <a:xfrm>
            <a:off x="2271713" y="174625"/>
            <a:ext cx="320675" cy="29686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2270125" y="3603625"/>
            <a:ext cx="320675" cy="29686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6842125" y="3603625"/>
            <a:ext cx="320675" cy="29686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a:xfrm>
            <a:off x="6842125" y="196850"/>
            <a:ext cx="320675" cy="29845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p:cNvSpPr/>
          <p:nvPr/>
        </p:nvSpPr>
        <p:spPr>
          <a:xfrm>
            <a:off x="2325688" y="1776413"/>
            <a:ext cx="387350" cy="29686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a:xfrm>
            <a:off x="2324100" y="5205413"/>
            <a:ext cx="387350" cy="29686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6896100" y="5205413"/>
            <a:ext cx="387350" cy="29686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a:xfrm>
            <a:off x="6896100" y="1798638"/>
            <a:ext cx="387350" cy="29686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p:nvSpPr>
        <p:spPr>
          <a:xfrm>
            <a:off x="2736850" y="1081088"/>
            <a:ext cx="220663" cy="238125"/>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2735263" y="4510088"/>
            <a:ext cx="220662" cy="238125"/>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a:xfrm>
            <a:off x="7307263" y="4510088"/>
            <a:ext cx="220662" cy="238125"/>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7307263" y="1104900"/>
            <a:ext cx="220662" cy="236538"/>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14300"/>
            <a:ext cx="8686800" cy="1077913"/>
          </a:xfrm>
        </p:spPr>
        <p:txBody>
          <a:bodyPr/>
          <a:lstStyle/>
          <a:p>
            <a:pPr>
              <a:defRPr/>
            </a:pPr>
            <a:r>
              <a:rPr lang="en-US" dirty="0" smtClean="0"/>
              <a:t>Christmas Eve 2009 Blizzard in Central Oklahoma</a:t>
            </a:r>
            <a:endParaRPr lang="en-US" dirty="0"/>
          </a:p>
        </p:txBody>
      </p:sp>
      <p:graphicFrame>
        <p:nvGraphicFramePr>
          <p:cNvPr id="6" name="Content Placeholder 5"/>
          <p:cNvGraphicFramePr>
            <a:graphicFrameLocks noGrp="1"/>
          </p:cNvGraphicFramePr>
          <p:nvPr>
            <p:ph idx="1"/>
          </p:nvPr>
        </p:nvGraphicFramePr>
        <p:xfrm>
          <a:off x="0" y="1200150"/>
          <a:ext cx="9144000" cy="5657850"/>
        </p:xfrm>
        <a:graphic>
          <a:graphicData uri="http://schemas.openxmlformats.org/drawingml/2006/chart">
            <c:chart xmlns:c="http://schemas.openxmlformats.org/drawingml/2006/chart" xmlns:r="http://schemas.openxmlformats.org/officeDocument/2006/relationships" r:id="rId3"/>
          </a:graphicData>
        </a:graphic>
      </p:graphicFrame>
      <p:sp>
        <p:nvSpPr>
          <p:cNvPr id="1537028" name="Text Box 4"/>
          <p:cNvSpPr txBox="1">
            <a:spLocks noChangeArrowheads="1"/>
          </p:cNvSpPr>
          <p:nvPr/>
        </p:nvSpPr>
        <p:spPr bwMode="auto">
          <a:xfrm>
            <a:off x="423863" y="1412875"/>
            <a:ext cx="1095375" cy="274638"/>
          </a:xfrm>
          <a:prstGeom prst="rect">
            <a:avLst/>
          </a:prstGeom>
          <a:solidFill>
            <a:schemeClr val="bg1"/>
          </a:solidFill>
          <a:ln w="9525">
            <a:noFill/>
            <a:miter lim="800000"/>
            <a:headEnd/>
            <a:tailEnd/>
          </a:ln>
          <a:effectLst/>
        </p:spPr>
        <p:txBody>
          <a:bodyPr>
            <a:spAutoFit/>
          </a:bodyPr>
          <a:lstStyle/>
          <a:p>
            <a:pPr>
              <a:spcBef>
                <a:spcPct val="50000"/>
              </a:spcBef>
            </a:pPr>
            <a:r>
              <a:rPr lang="en-US" sz="1200">
                <a:solidFill>
                  <a:schemeClr val="tx1"/>
                </a:solidFill>
              </a:rPr>
              <a:t>Wind Speed</a:t>
            </a:r>
          </a:p>
        </p:txBody>
      </p:sp>
      <p:sp>
        <p:nvSpPr>
          <p:cNvPr id="1537029" name="Text Box 5"/>
          <p:cNvSpPr txBox="1">
            <a:spLocks noChangeArrowheads="1"/>
          </p:cNvSpPr>
          <p:nvPr/>
        </p:nvSpPr>
        <p:spPr bwMode="auto">
          <a:xfrm>
            <a:off x="482600" y="3659188"/>
            <a:ext cx="1093788" cy="274637"/>
          </a:xfrm>
          <a:prstGeom prst="rect">
            <a:avLst/>
          </a:prstGeom>
          <a:solidFill>
            <a:schemeClr val="bg1"/>
          </a:solidFill>
          <a:ln w="9525">
            <a:noFill/>
            <a:miter lim="800000"/>
            <a:headEnd/>
            <a:tailEnd/>
          </a:ln>
          <a:effectLst/>
        </p:spPr>
        <p:txBody>
          <a:bodyPr>
            <a:spAutoFit/>
          </a:bodyPr>
          <a:lstStyle/>
          <a:p>
            <a:pPr>
              <a:spcBef>
                <a:spcPct val="50000"/>
              </a:spcBef>
            </a:pPr>
            <a:r>
              <a:rPr lang="en-US" sz="1200">
                <a:solidFill>
                  <a:schemeClr val="tx1"/>
                </a:solidFill>
              </a:rPr>
              <a:t>Temperature</a:t>
            </a:r>
          </a:p>
        </p:txBody>
      </p:sp>
      <p:sp>
        <p:nvSpPr>
          <p:cNvPr id="1537030" name="Text Box 6"/>
          <p:cNvSpPr txBox="1">
            <a:spLocks noChangeArrowheads="1"/>
          </p:cNvSpPr>
          <p:nvPr/>
        </p:nvSpPr>
        <p:spPr bwMode="auto">
          <a:xfrm>
            <a:off x="539750" y="5445125"/>
            <a:ext cx="806450" cy="274638"/>
          </a:xfrm>
          <a:prstGeom prst="rect">
            <a:avLst/>
          </a:prstGeom>
          <a:solidFill>
            <a:schemeClr val="bg1"/>
          </a:solidFill>
          <a:ln w="9525">
            <a:noFill/>
            <a:miter lim="800000"/>
            <a:headEnd/>
            <a:tailEnd/>
          </a:ln>
          <a:effectLst/>
        </p:spPr>
        <p:txBody>
          <a:bodyPr>
            <a:spAutoFit/>
          </a:bodyPr>
          <a:lstStyle/>
          <a:p>
            <a:pPr>
              <a:spcBef>
                <a:spcPct val="50000"/>
              </a:spcBef>
            </a:pPr>
            <a:r>
              <a:rPr lang="en-US" sz="1200">
                <a:solidFill>
                  <a:schemeClr val="tx1"/>
                </a:solidFill>
              </a:rPr>
              <a:t>Snowfall</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073" name="Title 1"/>
          <p:cNvSpPr>
            <a:spLocks noGrp="1"/>
          </p:cNvSpPr>
          <p:nvPr>
            <p:ph type="title" idx="4294967295"/>
          </p:nvPr>
        </p:nvSpPr>
        <p:spPr bwMode="auto">
          <a:noFill/>
        </p:spPr>
        <p:txBody>
          <a:bodyPr wrap="square" numCol="1" anchor="ctr" compatLnSpc="1">
            <a:prstTxWarp prst="textNoShape">
              <a:avLst/>
            </a:prstTxWarp>
          </a:bodyPr>
          <a:lstStyle/>
          <a:p>
            <a:pPr eaLnBrk="1" hangingPunct="1"/>
            <a:r>
              <a:rPr lang="en-US" smtClean="0">
                <a:effectLst/>
                <a:latin typeface="Myriad Pro Light"/>
              </a:rPr>
              <a:t>KOUN Data at 18844Z</a:t>
            </a:r>
          </a:p>
        </p:txBody>
      </p:sp>
      <p:pic>
        <p:nvPicPr>
          <p:cNvPr id="1539074" name="Picture 2" descr="C:\Data\Dual-Pol\Data Quality Subcommittee\Jan7\koun_0.5_Z_20091224_1844.png"/>
          <p:cNvPicPr>
            <a:picLocks noChangeAspect="1" noChangeArrowheads="1"/>
          </p:cNvPicPr>
          <p:nvPr/>
        </p:nvPicPr>
        <p:blipFill>
          <a:blip r:embed="rId2"/>
          <a:srcRect/>
          <a:stretch>
            <a:fillRect/>
          </a:stretch>
        </p:blipFill>
        <p:spPr bwMode="auto">
          <a:xfrm>
            <a:off x="0" y="1470025"/>
            <a:ext cx="5262563" cy="3948113"/>
          </a:xfrm>
          <a:prstGeom prst="rect">
            <a:avLst/>
          </a:prstGeom>
          <a:noFill/>
          <a:ln w="9525">
            <a:noFill/>
            <a:miter lim="800000"/>
            <a:headEnd/>
            <a:tailEnd/>
          </a:ln>
        </p:spPr>
      </p:pic>
      <p:pic>
        <p:nvPicPr>
          <p:cNvPr id="1539075" name="Picture 2" descr="C:\Data\Dual-Pol\Data Quality Subcommittee\Jan7\koun_0.5_CC_20091224_1844.png"/>
          <p:cNvPicPr>
            <a:picLocks noGrp="1" noChangeAspect="1" noChangeArrowheads="1"/>
          </p:cNvPicPr>
          <p:nvPr>
            <p:ph idx="4294967295"/>
          </p:nvPr>
        </p:nvPicPr>
        <p:blipFill>
          <a:blip r:embed="rId3"/>
          <a:srcRect/>
          <a:stretch>
            <a:fillRect/>
          </a:stretch>
        </p:blipFill>
        <p:spPr bwMode="auto">
          <a:xfrm>
            <a:off x="4514850" y="1470025"/>
            <a:ext cx="5299075" cy="3975100"/>
          </a:xfrm>
        </p:spPr>
      </p:pic>
      <p:sp>
        <p:nvSpPr>
          <p:cNvPr id="1539076" name="TextBox 4"/>
          <p:cNvSpPr txBox="1">
            <a:spLocks noChangeArrowheads="1"/>
          </p:cNvSpPr>
          <p:nvPr/>
        </p:nvSpPr>
        <p:spPr bwMode="auto">
          <a:xfrm>
            <a:off x="1979613" y="5502275"/>
            <a:ext cx="1325562" cy="369888"/>
          </a:xfrm>
          <a:prstGeom prst="rect">
            <a:avLst/>
          </a:prstGeom>
          <a:noFill/>
          <a:ln w="9525">
            <a:noFill/>
            <a:miter lim="800000"/>
            <a:headEnd/>
            <a:tailEnd/>
          </a:ln>
        </p:spPr>
        <p:txBody>
          <a:bodyPr>
            <a:spAutoFit/>
          </a:bodyPr>
          <a:lstStyle/>
          <a:p>
            <a:r>
              <a:rPr lang="en-US" sz="1800">
                <a:solidFill>
                  <a:schemeClr val="bg1"/>
                </a:solidFill>
              </a:rPr>
              <a:t>Reflectivity</a:t>
            </a:r>
          </a:p>
        </p:txBody>
      </p:sp>
      <p:sp>
        <p:nvSpPr>
          <p:cNvPr id="1539077" name="TextBox 5"/>
          <p:cNvSpPr txBox="1">
            <a:spLocks noChangeArrowheads="1"/>
          </p:cNvSpPr>
          <p:nvPr/>
        </p:nvSpPr>
        <p:spPr bwMode="auto">
          <a:xfrm>
            <a:off x="5838825" y="5561013"/>
            <a:ext cx="1555750" cy="368300"/>
          </a:xfrm>
          <a:prstGeom prst="rect">
            <a:avLst/>
          </a:prstGeom>
          <a:noFill/>
          <a:ln w="9525">
            <a:noFill/>
            <a:miter lim="800000"/>
            <a:headEnd/>
            <a:tailEnd/>
          </a:ln>
        </p:spPr>
        <p:txBody>
          <a:bodyPr>
            <a:spAutoFit/>
          </a:bodyPr>
          <a:lstStyle/>
          <a:p>
            <a:r>
              <a:rPr lang="en-US" sz="1800">
                <a:solidFill>
                  <a:schemeClr val="bg1"/>
                </a:solidFill>
              </a:rPr>
              <a:t>Rhv or CC</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097" name="Title 3"/>
          <p:cNvSpPr>
            <a:spLocks noGrp="1"/>
          </p:cNvSpPr>
          <p:nvPr>
            <p:ph type="title"/>
          </p:nvPr>
        </p:nvSpPr>
        <p:spPr bwMode="auto">
          <a:xfrm>
            <a:off x="136525" y="514350"/>
            <a:ext cx="8870950" cy="914400"/>
          </a:xfrm>
        </p:spPr>
        <p:txBody>
          <a:bodyPr wrap="square" numCol="1" compatLnSpc="1">
            <a:prstTxWarp prst="textNoShape">
              <a:avLst/>
            </a:prstTxWarp>
          </a:bodyPr>
          <a:lstStyle/>
          <a:p>
            <a:pPr eaLnBrk="1" hangingPunct="1"/>
            <a:r>
              <a:rPr lang="en-US" sz="4800" smtClean="0">
                <a:effectLst/>
                <a:latin typeface="Myriad Pro Light"/>
              </a:rPr>
              <a:t>WSR-88D Dual-Pol Issues  and Deployment</a:t>
            </a:r>
          </a:p>
        </p:txBody>
      </p:sp>
      <p:pic>
        <p:nvPicPr>
          <p:cNvPr id="1540098" name="Picture 2" descr="O:\dual-pol\dual_pol_training_logo.png"/>
          <p:cNvPicPr>
            <a:picLocks noChangeAspect="1" noChangeArrowheads="1"/>
          </p:cNvPicPr>
          <p:nvPr>
            <p:custDataLst>
              <p:tags r:id="rId2"/>
            </p:custDataLst>
          </p:nvPr>
        </p:nvPicPr>
        <p:blipFill>
          <a:blip r:embed="rId5"/>
          <a:srcRect/>
          <a:stretch>
            <a:fillRect/>
          </a:stretch>
        </p:blipFill>
        <p:spPr bwMode="auto">
          <a:xfrm>
            <a:off x="2362200" y="2171700"/>
            <a:ext cx="4419600" cy="4419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145" name="Rectangle 2"/>
          <p:cNvSpPr>
            <a:spLocks noGrp="1" noChangeArrowheads="1"/>
          </p:cNvSpPr>
          <p:nvPr>
            <p:ph type="title"/>
          </p:nvPr>
        </p:nvSpPr>
        <p:spPr bwMode="auto">
          <a:xfrm>
            <a:off x="1943100" y="0"/>
            <a:ext cx="5257800" cy="563563"/>
          </a:xfrm>
        </p:spPr>
        <p:txBody>
          <a:bodyPr wrap="square" numCol="1" compatLnSpc="1">
            <a:prstTxWarp prst="textNoShape">
              <a:avLst/>
            </a:prstTxWarp>
          </a:bodyPr>
          <a:lstStyle/>
          <a:p>
            <a:pPr algn="l" eaLnBrk="1" hangingPunct="1"/>
            <a:r>
              <a:rPr lang="en-US" sz="3200" b="1" smtClean="0">
                <a:effectLst/>
                <a:latin typeface="Myriad Pro Light"/>
              </a:rPr>
              <a:t>What Dual-Pol </a:t>
            </a:r>
            <a:r>
              <a:rPr lang="en-US" sz="3200" b="1" u="sng" smtClean="0">
                <a:effectLst/>
                <a:latin typeface="Myriad Pro Light"/>
              </a:rPr>
              <a:t>Can’t</a:t>
            </a:r>
            <a:r>
              <a:rPr lang="en-US" sz="3200" b="1" smtClean="0">
                <a:effectLst/>
                <a:latin typeface="Myriad Pro Light"/>
              </a:rPr>
              <a:t> Do</a:t>
            </a:r>
          </a:p>
        </p:txBody>
      </p:sp>
      <p:sp>
        <p:nvSpPr>
          <p:cNvPr id="60419" name="Rectangle 3"/>
          <p:cNvSpPr>
            <a:spLocks noGrp="1" noChangeArrowheads="1"/>
          </p:cNvSpPr>
          <p:nvPr>
            <p:ph type="body" idx="1"/>
          </p:nvPr>
        </p:nvSpPr>
        <p:spPr>
          <a:xfrm>
            <a:off x="228600" y="971550"/>
            <a:ext cx="6457950" cy="5257800"/>
          </a:xfrm>
        </p:spPr>
        <p:txBody>
          <a:bodyPr wrap="square" numCol="1" anchor="t" anchorCtr="0" compatLnSpc="1">
            <a:prstTxWarp prst="textNoShape">
              <a:avLst/>
            </a:prstTxWarp>
          </a:bodyPr>
          <a:lstStyle/>
          <a:p>
            <a:pPr eaLnBrk="1" hangingPunct="1">
              <a:spcBef>
                <a:spcPct val="0"/>
              </a:spcBef>
              <a:defRPr/>
            </a:pPr>
            <a:r>
              <a:rPr lang="en-US" sz="2800" dirty="0" smtClean="0">
                <a:effectLst/>
                <a:latin typeface="Myriad Pro"/>
              </a:rPr>
              <a:t>Overcome the laws of physics</a:t>
            </a:r>
          </a:p>
          <a:p>
            <a:pPr eaLnBrk="1" hangingPunct="1">
              <a:spcBef>
                <a:spcPct val="0"/>
              </a:spcBef>
              <a:defRPr/>
            </a:pPr>
            <a:r>
              <a:rPr lang="en-US" sz="2800" dirty="0" smtClean="0">
                <a:effectLst/>
                <a:latin typeface="Myriad Pro"/>
              </a:rPr>
              <a:t>Perfect rainfall estimation</a:t>
            </a:r>
          </a:p>
          <a:p>
            <a:pPr eaLnBrk="1" hangingPunct="1">
              <a:spcBef>
                <a:spcPct val="0"/>
              </a:spcBef>
              <a:defRPr/>
            </a:pPr>
            <a:r>
              <a:rPr lang="en-US" sz="2800" dirty="0" smtClean="0">
                <a:effectLst/>
                <a:latin typeface="Myriad Pro"/>
              </a:rPr>
              <a:t>Exact hail sizes</a:t>
            </a:r>
          </a:p>
          <a:p>
            <a:pPr eaLnBrk="1" hangingPunct="1">
              <a:spcBef>
                <a:spcPct val="0"/>
              </a:spcBef>
              <a:defRPr/>
            </a:pPr>
            <a:r>
              <a:rPr lang="en-US" sz="2800" dirty="0" smtClean="0">
                <a:effectLst/>
                <a:latin typeface="Myriad Pro"/>
              </a:rPr>
              <a:t>Identify surface precipitation type</a:t>
            </a:r>
          </a:p>
          <a:p>
            <a:pPr eaLnBrk="1" hangingPunct="1">
              <a:spcBef>
                <a:spcPct val="0"/>
              </a:spcBef>
              <a:defRPr/>
            </a:pPr>
            <a:r>
              <a:rPr lang="en-US" sz="2800" dirty="0" smtClean="0">
                <a:effectLst/>
                <a:latin typeface="Myriad Pro"/>
              </a:rPr>
              <a:t>Detect every tornado</a:t>
            </a:r>
          </a:p>
          <a:p>
            <a:pPr eaLnBrk="1" hangingPunct="1">
              <a:spcBef>
                <a:spcPct val="0"/>
              </a:spcBef>
              <a:defRPr/>
            </a:pPr>
            <a:r>
              <a:rPr lang="en-US" sz="2800" dirty="0" smtClean="0">
                <a:effectLst/>
                <a:latin typeface="Myriad Pro"/>
              </a:rPr>
              <a:t>Predict any tornado (yet?)</a:t>
            </a:r>
          </a:p>
          <a:p>
            <a:pPr eaLnBrk="1" hangingPunct="1">
              <a:spcBef>
                <a:spcPct val="0"/>
              </a:spcBef>
              <a:defRPr/>
            </a:pPr>
            <a:endParaRPr lang="en-US" sz="2800" dirty="0" smtClean="0">
              <a:effectLst>
                <a:outerShdw blurRad="38100" dist="38100" dir="2700000" algn="tl">
                  <a:srgbClr val="C0C0C0"/>
                </a:outerShdw>
              </a:effectLst>
              <a:latin typeface="Myriad Pro Light"/>
            </a:endParaRPr>
          </a:p>
          <a:p>
            <a:pPr eaLnBrk="1" hangingPunct="1">
              <a:spcBef>
                <a:spcPct val="0"/>
              </a:spcBef>
              <a:buFontTx/>
              <a:buNone/>
              <a:defRPr/>
            </a:pPr>
            <a:endParaRPr lang="en-US" sz="4000" dirty="0" smtClean="0">
              <a:effectLst>
                <a:outerShdw blurRad="38100" dist="38100" dir="2700000" algn="tl">
                  <a:srgbClr val="C0C0C0"/>
                </a:outerShdw>
              </a:effectLst>
              <a:latin typeface="Myriad Pro Light"/>
            </a:endParaRPr>
          </a:p>
        </p:txBody>
      </p:sp>
      <p:pic>
        <p:nvPicPr>
          <p:cNvPr id="1542147" name="Picture 7" descr="http://4.bp.blogspot.com/_Vapv5EBPaeU/R7SWrJjFGvI/AAAAAAAAAHU/dPE8KnYEjpM/s400/broken%2Bcomputer-humor.JPG"/>
          <p:cNvPicPr>
            <a:picLocks noChangeAspect="1" noChangeArrowheads="1"/>
          </p:cNvPicPr>
          <p:nvPr/>
        </p:nvPicPr>
        <p:blipFill>
          <a:blip r:embed="rId2"/>
          <a:srcRect/>
          <a:stretch>
            <a:fillRect/>
          </a:stretch>
        </p:blipFill>
        <p:spPr bwMode="auto">
          <a:xfrm>
            <a:off x="5838825" y="4408488"/>
            <a:ext cx="2800350" cy="2287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169" name="Rectangle 2"/>
          <p:cNvSpPr>
            <a:spLocks noGrp="1" noChangeArrowheads="1"/>
          </p:cNvSpPr>
          <p:nvPr>
            <p:ph type="title" idx="4294967295"/>
          </p:nvPr>
        </p:nvSpPr>
        <p:spPr bwMode="auto">
          <a:noFill/>
        </p:spPr>
        <p:txBody>
          <a:bodyPr wrap="square" numCol="1" anchor="t" anchorCtr="0" compatLnSpc="1">
            <a:prstTxWarp prst="textNoShape">
              <a:avLst/>
            </a:prstTxWarp>
          </a:bodyPr>
          <a:lstStyle/>
          <a:p>
            <a:pPr eaLnBrk="1" hangingPunct="1"/>
            <a:r>
              <a:rPr lang="en-US" sz="3200" b="1" smtClean="0">
                <a:effectLst/>
                <a:latin typeface="Myriad Pro Light"/>
              </a:rPr>
              <a:t>What Dual-Pol </a:t>
            </a:r>
            <a:r>
              <a:rPr lang="en-US" sz="3200" b="1" u="sng" smtClean="0">
                <a:effectLst/>
                <a:latin typeface="Myriad Pro Light"/>
              </a:rPr>
              <a:t>Must</a:t>
            </a:r>
            <a:r>
              <a:rPr lang="en-US" sz="3200" b="1" smtClean="0">
                <a:effectLst/>
                <a:latin typeface="Myriad Pro Light"/>
              </a:rPr>
              <a:t> Do</a:t>
            </a:r>
          </a:p>
        </p:txBody>
      </p:sp>
      <p:sp>
        <p:nvSpPr>
          <p:cNvPr id="60419" name="Rectangle 3"/>
          <p:cNvSpPr>
            <a:spLocks noGrp="1" noChangeArrowheads="1"/>
          </p:cNvSpPr>
          <p:nvPr>
            <p:ph type="body" idx="4294967295"/>
          </p:nvPr>
        </p:nvSpPr>
        <p:spPr/>
        <p:txBody>
          <a:bodyPr wrap="square" numCol="1" anchor="t" anchorCtr="0" compatLnSpc="1">
            <a:prstTxWarp prst="textNoShape">
              <a:avLst/>
            </a:prstTxWarp>
          </a:bodyPr>
          <a:lstStyle/>
          <a:p>
            <a:pPr eaLnBrk="1" hangingPunct="1">
              <a:spcBef>
                <a:spcPct val="0"/>
              </a:spcBef>
              <a:spcAft>
                <a:spcPts val="1200"/>
              </a:spcAft>
            </a:pPr>
            <a:r>
              <a:rPr lang="en-US" smtClean="0">
                <a:effectLst/>
                <a:latin typeface="Myriad Pro Light"/>
              </a:rPr>
              <a:t>Calibration, Calibration, Calibration</a:t>
            </a:r>
          </a:p>
          <a:p>
            <a:pPr lvl="1" eaLnBrk="1" hangingPunct="1">
              <a:spcBef>
                <a:spcPct val="0"/>
              </a:spcBef>
              <a:spcAft>
                <a:spcPts val="1200"/>
              </a:spcAft>
            </a:pPr>
            <a:r>
              <a:rPr lang="en-US" smtClean="0">
                <a:effectLst/>
                <a:latin typeface="Myriad Pro Light"/>
              </a:rPr>
              <a:t>ZDR needs accuracy of 0.1 - .2 dB!!</a:t>
            </a:r>
          </a:p>
          <a:p>
            <a:pPr lvl="1" eaLnBrk="1" hangingPunct="1">
              <a:spcBef>
                <a:spcPct val="0"/>
              </a:spcBef>
              <a:spcAft>
                <a:spcPts val="1200"/>
              </a:spcAft>
            </a:pPr>
            <a:r>
              <a:rPr lang="el-GR" smtClean="0">
                <a:effectLst/>
                <a:latin typeface="Myriad Pro"/>
              </a:rPr>
              <a:t>Φ</a:t>
            </a:r>
            <a:r>
              <a:rPr lang="en-US" smtClean="0">
                <a:effectLst/>
                <a:latin typeface="Myriad Pro"/>
              </a:rPr>
              <a:t>DP needs</a:t>
            </a:r>
            <a:r>
              <a:rPr lang="en-US" sz="1800" smtClean="0">
                <a:effectLst/>
                <a:latin typeface="Myriad Pro"/>
              </a:rPr>
              <a:t> </a:t>
            </a:r>
            <a:r>
              <a:rPr lang="en-US" smtClean="0">
                <a:effectLst/>
                <a:latin typeface="Myriad Pro"/>
              </a:rPr>
              <a:t>initial system phase accuracy of +/- 10</a:t>
            </a:r>
            <a:r>
              <a:rPr lang="en-US" baseline="30000" smtClean="0">
                <a:effectLst/>
                <a:latin typeface="Myriad Pro"/>
              </a:rPr>
              <a:t>o</a:t>
            </a:r>
            <a:r>
              <a:rPr lang="en-US" smtClean="0">
                <a:effectLst/>
                <a:latin typeface="Myriad Pro"/>
              </a:rPr>
              <a:t>!!</a:t>
            </a:r>
          </a:p>
          <a:p>
            <a:pPr eaLnBrk="1" hangingPunct="1">
              <a:spcBef>
                <a:spcPct val="0"/>
              </a:spcBef>
              <a:spcAft>
                <a:spcPts val="1200"/>
              </a:spcAft>
            </a:pPr>
            <a:r>
              <a:rPr lang="en-US" smtClean="0">
                <a:effectLst/>
                <a:latin typeface="Myriad Pro Light"/>
              </a:rPr>
              <a:t>Same level of maintenance as legacy</a:t>
            </a:r>
          </a:p>
          <a:p>
            <a:pPr lvl="1" eaLnBrk="1" hangingPunct="1">
              <a:spcBef>
                <a:spcPct val="0"/>
              </a:spcBef>
              <a:spcAft>
                <a:spcPts val="1200"/>
              </a:spcAft>
            </a:pPr>
            <a:r>
              <a:rPr lang="en-US" smtClean="0">
                <a:effectLst/>
                <a:latin typeface="Myriad Pro Light"/>
              </a:rPr>
              <a:t>Automated calibration routines</a:t>
            </a:r>
          </a:p>
          <a:p>
            <a:pPr eaLnBrk="1" hangingPunct="1">
              <a:spcBef>
                <a:spcPct val="0"/>
              </a:spcBef>
              <a:spcAft>
                <a:spcPts val="1200"/>
              </a:spcAft>
            </a:pPr>
            <a:r>
              <a:rPr lang="en-US" smtClean="0">
                <a:effectLst/>
                <a:latin typeface="Myriad Pro Light"/>
              </a:rPr>
              <a:t>Minimize Sensitivity Loss</a:t>
            </a:r>
          </a:p>
          <a:p>
            <a:pPr lvl="1" eaLnBrk="1" hangingPunct="1">
              <a:spcBef>
                <a:spcPct val="0"/>
              </a:spcBef>
              <a:spcAft>
                <a:spcPts val="1200"/>
              </a:spcAft>
            </a:pPr>
            <a:r>
              <a:rPr lang="en-US" smtClean="0">
                <a:effectLst/>
                <a:latin typeface="Myriad Pro Light"/>
              </a:rPr>
              <a:t>1</a:t>
            </a:r>
            <a:r>
              <a:rPr lang="en-US" baseline="30000" smtClean="0">
                <a:effectLst/>
                <a:latin typeface="Myriad Pro Light"/>
              </a:rPr>
              <a:t>st</a:t>
            </a:r>
            <a:r>
              <a:rPr lang="en-US" smtClean="0">
                <a:effectLst/>
                <a:latin typeface="Myriad Pro Light"/>
              </a:rPr>
              <a:t> Contractor Sensitivity Loss: ~8 DB</a:t>
            </a:r>
          </a:p>
          <a:p>
            <a:pPr lvl="1" eaLnBrk="1" hangingPunct="1">
              <a:spcBef>
                <a:spcPct val="0"/>
              </a:spcBef>
              <a:spcAft>
                <a:spcPts val="1200"/>
              </a:spcAft>
            </a:pPr>
            <a:r>
              <a:rPr lang="en-US" smtClean="0">
                <a:effectLst/>
                <a:latin typeface="Myriad Pro Light"/>
              </a:rPr>
              <a:t>Current Sensitivity Loss: ~3.5 dB</a:t>
            </a:r>
          </a:p>
          <a:p>
            <a:pPr lvl="1" eaLnBrk="1" hangingPunct="1">
              <a:spcBef>
                <a:spcPct val="0"/>
              </a:spcBef>
              <a:spcAft>
                <a:spcPts val="1200"/>
              </a:spcAft>
            </a:pPr>
            <a:r>
              <a:rPr lang="en-US" smtClean="0">
                <a:effectLst/>
                <a:latin typeface="Myriad Pro Light"/>
              </a:rPr>
              <a:t>Has Caused Schedule Delay</a:t>
            </a:r>
          </a:p>
          <a:p>
            <a:pPr eaLnBrk="1" hangingPunct="1">
              <a:spcBef>
                <a:spcPct val="0"/>
              </a:spcBef>
              <a:spcAft>
                <a:spcPts val="1200"/>
              </a:spcAft>
              <a:buFontTx/>
              <a:buNone/>
            </a:pPr>
            <a:endParaRPr lang="en-US" sz="3600" smtClean="0">
              <a:effectLst>
                <a:outerShdw blurRad="38100" dist="38100" dir="2700000" algn="tl">
                  <a:srgbClr val="C0C0C0"/>
                </a:outerShdw>
              </a:effectLst>
              <a:latin typeface="Myriad Pro Light"/>
            </a:endParaRPr>
          </a:p>
        </p:txBody>
      </p:sp>
      <p:pic>
        <p:nvPicPr>
          <p:cNvPr id="1543171" name="Picture 7" descr="http://4.bp.blogspot.com/_Vapv5EBPaeU/R7SWrJjFGvI/AAAAAAAAAHU/dPE8KnYEjpM/s400/broken%2Bcomputer-humor.JPG"/>
          <p:cNvPicPr>
            <a:picLocks noChangeAspect="1" noChangeArrowheads="1"/>
          </p:cNvPicPr>
          <p:nvPr/>
        </p:nvPicPr>
        <p:blipFill>
          <a:blip r:embed="rId2"/>
          <a:srcRect/>
          <a:stretch>
            <a:fillRect/>
          </a:stretch>
        </p:blipFill>
        <p:spPr bwMode="auto">
          <a:xfrm>
            <a:off x="6343650" y="4062413"/>
            <a:ext cx="2800350" cy="2287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ext Box 2"/>
          <p:cNvSpPr txBox="1">
            <a:spLocks noChangeArrowheads="1"/>
          </p:cNvSpPr>
          <p:nvPr/>
        </p:nvSpPr>
        <p:spPr bwMode="auto">
          <a:xfrm>
            <a:off x="885825" y="304800"/>
            <a:ext cx="7085013" cy="641350"/>
          </a:xfrm>
          <a:prstGeom prst="rect">
            <a:avLst/>
          </a:prstGeom>
          <a:noFill/>
          <a:ln w="9525">
            <a:noFill/>
            <a:miter lim="800000"/>
            <a:headEnd/>
            <a:tailEnd/>
          </a:ln>
        </p:spPr>
        <p:txBody>
          <a:bodyPr>
            <a:spAutoFit/>
          </a:bodyPr>
          <a:lstStyle/>
          <a:p>
            <a:pPr algn="ctr">
              <a:spcBef>
                <a:spcPct val="50000"/>
              </a:spcBef>
            </a:pPr>
            <a:r>
              <a:rPr lang="en-US" sz="3600" b="1">
                <a:solidFill>
                  <a:schemeClr val="bg1"/>
                </a:solidFill>
                <a:latin typeface="Arial" charset="0"/>
              </a:rPr>
              <a:t>Explaining Dual-Polarization</a:t>
            </a:r>
          </a:p>
        </p:txBody>
      </p:sp>
      <p:sp>
        <p:nvSpPr>
          <p:cNvPr id="173058" name="Text Box 3"/>
          <p:cNvSpPr txBox="1">
            <a:spLocks noChangeArrowheads="1"/>
          </p:cNvSpPr>
          <p:nvPr/>
        </p:nvSpPr>
        <p:spPr bwMode="auto">
          <a:xfrm>
            <a:off x="917575" y="1257300"/>
            <a:ext cx="7308850" cy="701675"/>
          </a:xfrm>
          <a:prstGeom prst="rect">
            <a:avLst/>
          </a:prstGeom>
          <a:noFill/>
          <a:ln w="9525">
            <a:noFill/>
            <a:miter lim="800000"/>
            <a:headEnd/>
            <a:tailEnd/>
          </a:ln>
        </p:spPr>
        <p:txBody>
          <a:bodyPr>
            <a:spAutoFit/>
          </a:bodyPr>
          <a:lstStyle/>
          <a:p>
            <a:pPr>
              <a:spcBef>
                <a:spcPct val="50000"/>
              </a:spcBef>
            </a:pPr>
            <a:r>
              <a:rPr lang="en-US" sz="2000">
                <a:solidFill>
                  <a:schemeClr val="bg1"/>
                </a:solidFill>
                <a:latin typeface="Arial" charset="0"/>
              </a:rPr>
              <a:t>Dual-polarization radars emit EM waves with </a:t>
            </a:r>
            <a:r>
              <a:rPr lang="en-US" sz="2000">
                <a:solidFill>
                  <a:schemeClr val="hlink"/>
                </a:solidFill>
                <a:latin typeface="Arial" charset="0"/>
              </a:rPr>
              <a:t>horizontal</a:t>
            </a:r>
            <a:r>
              <a:rPr lang="en-US" sz="2000">
                <a:solidFill>
                  <a:schemeClr val="bg1"/>
                </a:solidFill>
                <a:latin typeface="Arial" charset="0"/>
              </a:rPr>
              <a:t> </a:t>
            </a:r>
            <a:r>
              <a:rPr lang="en-US" sz="2000" i="1">
                <a:solidFill>
                  <a:schemeClr val="bg1"/>
                </a:solidFill>
                <a:latin typeface="Arial" charset="0"/>
              </a:rPr>
              <a:t>and</a:t>
            </a:r>
            <a:r>
              <a:rPr lang="en-US" sz="2000">
                <a:solidFill>
                  <a:schemeClr val="bg1"/>
                </a:solidFill>
                <a:latin typeface="Arial" charset="0"/>
              </a:rPr>
              <a:t> </a:t>
            </a:r>
            <a:r>
              <a:rPr lang="en-US" sz="2000">
                <a:solidFill>
                  <a:srgbClr val="FF9933"/>
                </a:solidFill>
                <a:latin typeface="Arial" charset="0"/>
              </a:rPr>
              <a:t>vertical</a:t>
            </a:r>
            <a:r>
              <a:rPr lang="en-US" sz="2000">
                <a:solidFill>
                  <a:schemeClr val="bg1"/>
                </a:solidFill>
                <a:latin typeface="Arial" charset="0"/>
              </a:rPr>
              <a:t> polarizations.</a:t>
            </a:r>
            <a:endParaRPr lang="en-US" sz="2000">
              <a:solidFill>
                <a:srgbClr val="33CCFF"/>
              </a:solidFill>
              <a:latin typeface="Arial" charset="0"/>
            </a:endParaRPr>
          </a:p>
        </p:txBody>
      </p:sp>
      <p:pic>
        <p:nvPicPr>
          <p:cNvPr id="173059" name="Picture 4" descr="polradar"/>
          <p:cNvPicPr>
            <a:picLocks noChangeAspect="1" noChangeArrowheads="1" noCrop="1"/>
          </p:cNvPicPr>
          <p:nvPr/>
        </p:nvPicPr>
        <p:blipFill>
          <a:blip r:embed="rId3"/>
          <a:srcRect/>
          <a:stretch>
            <a:fillRect/>
          </a:stretch>
        </p:blipFill>
        <p:spPr bwMode="auto">
          <a:xfrm>
            <a:off x="427038" y="3019425"/>
            <a:ext cx="4000500" cy="2286000"/>
          </a:xfrm>
          <a:prstGeom prst="rect">
            <a:avLst/>
          </a:prstGeom>
          <a:noFill/>
          <a:ln w="9525">
            <a:noFill/>
            <a:miter lim="800000"/>
            <a:headEnd/>
            <a:tailEnd/>
          </a:ln>
        </p:spPr>
      </p:pic>
      <p:sp>
        <p:nvSpPr>
          <p:cNvPr id="1423365" name="Rectangle 5"/>
          <p:cNvSpPr>
            <a:spLocks noChangeArrowheads="1"/>
          </p:cNvSpPr>
          <p:nvPr/>
        </p:nvSpPr>
        <p:spPr bwMode="auto">
          <a:xfrm>
            <a:off x="5149850" y="2835275"/>
            <a:ext cx="3502025" cy="2946400"/>
          </a:xfrm>
          <a:prstGeom prst="rect">
            <a:avLst/>
          </a:prstGeom>
          <a:solidFill>
            <a:schemeClr val="bg1"/>
          </a:solidFill>
          <a:ln w="9525">
            <a:noFill/>
            <a:miter lim="800000"/>
            <a:headEnd/>
            <a:tailEnd/>
          </a:ln>
          <a:effectLst/>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pic>
        <p:nvPicPr>
          <p:cNvPr id="173061" name="Picture 6" descr="drop"/>
          <p:cNvPicPr>
            <a:picLocks noChangeAspect="1" noChangeArrowheads="1"/>
          </p:cNvPicPr>
          <p:nvPr/>
        </p:nvPicPr>
        <p:blipFill>
          <a:blip r:embed="rId4"/>
          <a:srcRect/>
          <a:stretch>
            <a:fillRect/>
          </a:stretch>
        </p:blipFill>
        <p:spPr bwMode="auto">
          <a:xfrm>
            <a:off x="5226050" y="2868613"/>
            <a:ext cx="1584325" cy="1071562"/>
          </a:xfrm>
          <a:prstGeom prst="rect">
            <a:avLst/>
          </a:prstGeom>
          <a:noFill/>
          <a:ln w="9525">
            <a:noFill/>
            <a:miter lim="800000"/>
            <a:headEnd/>
            <a:tailEnd/>
          </a:ln>
        </p:spPr>
      </p:pic>
      <p:pic>
        <p:nvPicPr>
          <p:cNvPr id="173062" name="Picture 7" descr="drop"/>
          <p:cNvPicPr>
            <a:picLocks noChangeAspect="1" noChangeArrowheads="1"/>
          </p:cNvPicPr>
          <p:nvPr/>
        </p:nvPicPr>
        <p:blipFill>
          <a:blip r:embed="rId5"/>
          <a:srcRect/>
          <a:stretch>
            <a:fillRect/>
          </a:stretch>
        </p:blipFill>
        <p:spPr bwMode="auto">
          <a:xfrm>
            <a:off x="7472363" y="3082925"/>
            <a:ext cx="401637" cy="346075"/>
          </a:xfrm>
          <a:prstGeom prst="rect">
            <a:avLst/>
          </a:prstGeom>
          <a:noFill/>
          <a:ln w="9525">
            <a:noFill/>
            <a:miter lim="800000"/>
            <a:headEnd/>
            <a:tailEnd/>
          </a:ln>
        </p:spPr>
      </p:pic>
      <p:sp>
        <p:nvSpPr>
          <p:cNvPr id="1423368" name="Freeform 8"/>
          <p:cNvSpPr>
            <a:spLocks/>
          </p:cNvSpPr>
          <p:nvPr/>
        </p:nvSpPr>
        <p:spPr bwMode="auto">
          <a:xfrm>
            <a:off x="7494588" y="3703638"/>
            <a:ext cx="687387" cy="800100"/>
          </a:xfrm>
          <a:custGeom>
            <a:avLst/>
            <a:gdLst/>
            <a:ahLst/>
            <a:cxnLst>
              <a:cxn ang="0">
                <a:pos x="227" y="0"/>
              </a:cxn>
              <a:cxn ang="0">
                <a:pos x="172" y="19"/>
              </a:cxn>
              <a:cxn ang="0">
                <a:pos x="143" y="29"/>
              </a:cxn>
              <a:cxn ang="0">
                <a:pos x="133" y="59"/>
              </a:cxn>
              <a:cxn ang="0">
                <a:pos x="128" y="88"/>
              </a:cxn>
              <a:cxn ang="0">
                <a:pos x="113" y="93"/>
              </a:cxn>
              <a:cxn ang="0">
                <a:pos x="74" y="152"/>
              </a:cxn>
              <a:cxn ang="0">
                <a:pos x="44" y="167"/>
              </a:cxn>
              <a:cxn ang="0">
                <a:pos x="0" y="256"/>
              </a:cxn>
              <a:cxn ang="0">
                <a:pos x="30" y="344"/>
              </a:cxn>
              <a:cxn ang="0">
                <a:pos x="99" y="472"/>
              </a:cxn>
              <a:cxn ang="0">
                <a:pos x="113" y="482"/>
              </a:cxn>
              <a:cxn ang="0">
                <a:pos x="167" y="487"/>
              </a:cxn>
              <a:cxn ang="0">
                <a:pos x="222" y="497"/>
              </a:cxn>
              <a:cxn ang="0">
                <a:pos x="241" y="467"/>
              </a:cxn>
              <a:cxn ang="0">
                <a:pos x="246" y="453"/>
              </a:cxn>
              <a:cxn ang="0">
                <a:pos x="320" y="433"/>
              </a:cxn>
              <a:cxn ang="0">
                <a:pos x="359" y="394"/>
              </a:cxn>
              <a:cxn ang="0">
                <a:pos x="394" y="280"/>
              </a:cxn>
              <a:cxn ang="0">
                <a:pos x="428" y="236"/>
              </a:cxn>
              <a:cxn ang="0">
                <a:pos x="419" y="147"/>
              </a:cxn>
              <a:cxn ang="0">
                <a:pos x="364" y="39"/>
              </a:cxn>
              <a:cxn ang="0">
                <a:pos x="276" y="0"/>
              </a:cxn>
              <a:cxn ang="0">
                <a:pos x="227" y="0"/>
              </a:cxn>
            </a:cxnLst>
            <a:rect l="0" t="0" r="r" b="b"/>
            <a:pathLst>
              <a:path w="433" h="504">
                <a:moveTo>
                  <a:pt x="227" y="0"/>
                </a:moveTo>
                <a:cubicBezTo>
                  <a:pt x="204" y="5"/>
                  <a:pt x="193" y="10"/>
                  <a:pt x="172" y="19"/>
                </a:cubicBezTo>
                <a:cubicBezTo>
                  <a:pt x="163" y="23"/>
                  <a:pt x="143" y="29"/>
                  <a:pt x="143" y="29"/>
                </a:cubicBezTo>
                <a:cubicBezTo>
                  <a:pt x="140" y="39"/>
                  <a:pt x="135" y="49"/>
                  <a:pt x="133" y="59"/>
                </a:cubicBezTo>
                <a:cubicBezTo>
                  <a:pt x="131" y="69"/>
                  <a:pt x="133" y="80"/>
                  <a:pt x="128" y="88"/>
                </a:cubicBezTo>
                <a:cubicBezTo>
                  <a:pt x="125" y="93"/>
                  <a:pt x="118" y="91"/>
                  <a:pt x="113" y="93"/>
                </a:cubicBezTo>
                <a:cubicBezTo>
                  <a:pt x="84" y="114"/>
                  <a:pt x="93" y="137"/>
                  <a:pt x="74" y="152"/>
                </a:cubicBezTo>
                <a:cubicBezTo>
                  <a:pt x="65" y="159"/>
                  <a:pt x="53" y="161"/>
                  <a:pt x="44" y="167"/>
                </a:cubicBezTo>
                <a:cubicBezTo>
                  <a:pt x="33" y="199"/>
                  <a:pt x="11" y="224"/>
                  <a:pt x="0" y="256"/>
                </a:cubicBezTo>
                <a:cubicBezTo>
                  <a:pt x="6" y="322"/>
                  <a:pt x="2" y="304"/>
                  <a:pt x="30" y="344"/>
                </a:cubicBezTo>
                <a:cubicBezTo>
                  <a:pt x="37" y="403"/>
                  <a:pt x="44" y="441"/>
                  <a:pt x="99" y="472"/>
                </a:cubicBezTo>
                <a:cubicBezTo>
                  <a:pt x="104" y="475"/>
                  <a:pt x="107" y="481"/>
                  <a:pt x="113" y="482"/>
                </a:cubicBezTo>
                <a:cubicBezTo>
                  <a:pt x="131" y="486"/>
                  <a:pt x="149" y="485"/>
                  <a:pt x="167" y="487"/>
                </a:cubicBezTo>
                <a:cubicBezTo>
                  <a:pt x="189" y="491"/>
                  <a:pt x="201" y="504"/>
                  <a:pt x="222" y="497"/>
                </a:cubicBezTo>
                <a:cubicBezTo>
                  <a:pt x="228" y="487"/>
                  <a:pt x="237" y="478"/>
                  <a:pt x="241" y="467"/>
                </a:cubicBezTo>
                <a:cubicBezTo>
                  <a:pt x="243" y="462"/>
                  <a:pt x="242" y="456"/>
                  <a:pt x="246" y="453"/>
                </a:cubicBezTo>
                <a:cubicBezTo>
                  <a:pt x="258" y="441"/>
                  <a:pt x="304" y="436"/>
                  <a:pt x="320" y="433"/>
                </a:cubicBezTo>
                <a:cubicBezTo>
                  <a:pt x="337" y="422"/>
                  <a:pt x="345" y="408"/>
                  <a:pt x="359" y="394"/>
                </a:cubicBezTo>
                <a:cubicBezTo>
                  <a:pt x="362" y="345"/>
                  <a:pt x="353" y="307"/>
                  <a:pt x="394" y="280"/>
                </a:cubicBezTo>
                <a:cubicBezTo>
                  <a:pt x="418" y="245"/>
                  <a:pt x="406" y="260"/>
                  <a:pt x="428" y="236"/>
                </a:cubicBezTo>
                <a:cubicBezTo>
                  <a:pt x="433" y="201"/>
                  <a:pt x="428" y="180"/>
                  <a:pt x="419" y="147"/>
                </a:cubicBezTo>
                <a:cubicBezTo>
                  <a:pt x="415" y="86"/>
                  <a:pt x="422" y="58"/>
                  <a:pt x="364" y="39"/>
                </a:cubicBezTo>
                <a:cubicBezTo>
                  <a:pt x="339" y="12"/>
                  <a:pt x="311" y="6"/>
                  <a:pt x="276" y="0"/>
                </a:cubicBezTo>
                <a:cubicBezTo>
                  <a:pt x="253" y="6"/>
                  <a:pt x="247" y="14"/>
                  <a:pt x="227" y="0"/>
                </a:cubicBezTo>
                <a:close/>
              </a:path>
            </a:pathLst>
          </a:custGeom>
          <a:blipFill dpi="0" rotWithShape="1">
            <a:blip r:embed="rId6" cstate="print"/>
            <a:srcRect/>
            <a:tile tx="0" ty="0" sx="100000" sy="100000" flip="none" algn="tl"/>
          </a:blipFill>
          <a:ln w="9525">
            <a:solidFill>
              <a:srgbClr val="969696"/>
            </a:solidFill>
            <a:round/>
            <a:headEnd/>
            <a:tailEn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3369" name="AutoShape 9"/>
          <p:cNvSpPr>
            <a:spLocks noChangeArrowheads="1"/>
          </p:cNvSpPr>
          <p:nvPr/>
        </p:nvSpPr>
        <p:spPr bwMode="auto">
          <a:xfrm>
            <a:off x="6823075" y="5087938"/>
            <a:ext cx="1196975" cy="53975"/>
          </a:xfrm>
          <a:prstGeom prst="flowChartTerminator">
            <a:avLst/>
          </a:prstGeom>
          <a:solidFill>
            <a:srgbClr val="99CCFF"/>
          </a:solidFill>
          <a:ln w="9525">
            <a:solidFill>
              <a:schemeClr val="tx1"/>
            </a:solidFill>
            <a:miter lim="800000"/>
            <a:headEnd/>
            <a:tailEnd/>
          </a:ln>
          <a:effectLst/>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3370" name="AutoShape 10"/>
          <p:cNvSpPr>
            <a:spLocks noChangeArrowheads="1"/>
          </p:cNvSpPr>
          <p:nvPr/>
        </p:nvSpPr>
        <p:spPr bwMode="auto">
          <a:xfrm flipH="1">
            <a:off x="6213475" y="4029075"/>
            <a:ext cx="42863" cy="742950"/>
          </a:xfrm>
          <a:prstGeom prst="flowChartTerminator">
            <a:avLst/>
          </a:prstGeom>
          <a:solidFill>
            <a:srgbClr val="99CCFF"/>
          </a:solidFill>
          <a:ln w="9525">
            <a:solidFill>
              <a:schemeClr val="tx1"/>
            </a:solidFill>
            <a:miter lim="800000"/>
            <a:headEnd/>
            <a:tailEnd/>
          </a:ln>
          <a:effectLst/>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3371" name="Freeform 11" descr="White marble"/>
          <p:cNvSpPr>
            <a:spLocks/>
          </p:cNvSpPr>
          <p:nvPr/>
        </p:nvSpPr>
        <p:spPr bwMode="auto">
          <a:xfrm>
            <a:off x="5532438" y="5026025"/>
            <a:ext cx="804862" cy="671513"/>
          </a:xfrm>
          <a:custGeom>
            <a:avLst/>
            <a:gdLst/>
            <a:ahLst/>
            <a:cxnLst>
              <a:cxn ang="0">
                <a:pos x="177" y="9"/>
              </a:cxn>
              <a:cxn ang="0">
                <a:pos x="74" y="34"/>
              </a:cxn>
              <a:cxn ang="0">
                <a:pos x="24" y="157"/>
              </a:cxn>
              <a:cxn ang="0">
                <a:pos x="5" y="201"/>
              </a:cxn>
              <a:cxn ang="0">
                <a:pos x="0" y="216"/>
              </a:cxn>
              <a:cxn ang="0">
                <a:pos x="5" y="261"/>
              </a:cxn>
              <a:cxn ang="0">
                <a:pos x="15" y="290"/>
              </a:cxn>
              <a:cxn ang="0">
                <a:pos x="44" y="389"/>
              </a:cxn>
              <a:cxn ang="0">
                <a:pos x="74" y="403"/>
              </a:cxn>
              <a:cxn ang="0">
                <a:pos x="123" y="423"/>
              </a:cxn>
              <a:cxn ang="0">
                <a:pos x="305" y="418"/>
              </a:cxn>
              <a:cxn ang="0">
                <a:pos x="349" y="403"/>
              </a:cxn>
              <a:cxn ang="0">
                <a:pos x="443" y="389"/>
              </a:cxn>
              <a:cxn ang="0">
                <a:pos x="482" y="315"/>
              </a:cxn>
              <a:cxn ang="0">
                <a:pos x="487" y="128"/>
              </a:cxn>
              <a:cxn ang="0">
                <a:pos x="477" y="98"/>
              </a:cxn>
              <a:cxn ang="0">
                <a:pos x="404" y="54"/>
              </a:cxn>
              <a:cxn ang="0">
                <a:pos x="315" y="0"/>
              </a:cxn>
              <a:cxn ang="0">
                <a:pos x="177" y="9"/>
              </a:cxn>
            </a:cxnLst>
            <a:rect l="0" t="0" r="r" b="b"/>
            <a:pathLst>
              <a:path w="507" h="423">
                <a:moveTo>
                  <a:pt x="177" y="9"/>
                </a:moveTo>
                <a:cubicBezTo>
                  <a:pt x="125" y="13"/>
                  <a:pt x="104" y="2"/>
                  <a:pt x="74" y="34"/>
                </a:cubicBezTo>
                <a:cubicBezTo>
                  <a:pt x="60" y="77"/>
                  <a:pt x="46" y="117"/>
                  <a:pt x="24" y="157"/>
                </a:cubicBezTo>
                <a:cubicBezTo>
                  <a:pt x="8" y="187"/>
                  <a:pt x="21" y="155"/>
                  <a:pt x="5" y="201"/>
                </a:cubicBezTo>
                <a:cubicBezTo>
                  <a:pt x="3" y="206"/>
                  <a:pt x="0" y="216"/>
                  <a:pt x="0" y="216"/>
                </a:cubicBezTo>
                <a:cubicBezTo>
                  <a:pt x="2" y="231"/>
                  <a:pt x="2" y="246"/>
                  <a:pt x="5" y="261"/>
                </a:cubicBezTo>
                <a:cubicBezTo>
                  <a:pt x="7" y="271"/>
                  <a:pt x="15" y="290"/>
                  <a:pt x="15" y="290"/>
                </a:cubicBezTo>
                <a:cubicBezTo>
                  <a:pt x="20" y="324"/>
                  <a:pt x="15" y="366"/>
                  <a:pt x="44" y="389"/>
                </a:cubicBezTo>
                <a:cubicBezTo>
                  <a:pt x="57" y="400"/>
                  <a:pt x="59" y="397"/>
                  <a:pt x="74" y="403"/>
                </a:cubicBezTo>
                <a:cubicBezTo>
                  <a:pt x="90" y="409"/>
                  <a:pt x="123" y="423"/>
                  <a:pt x="123" y="423"/>
                </a:cubicBezTo>
                <a:cubicBezTo>
                  <a:pt x="184" y="421"/>
                  <a:pt x="244" y="422"/>
                  <a:pt x="305" y="418"/>
                </a:cubicBezTo>
                <a:cubicBezTo>
                  <a:pt x="319" y="417"/>
                  <a:pt x="335" y="407"/>
                  <a:pt x="349" y="403"/>
                </a:cubicBezTo>
                <a:cubicBezTo>
                  <a:pt x="380" y="395"/>
                  <a:pt x="411" y="392"/>
                  <a:pt x="443" y="389"/>
                </a:cubicBezTo>
                <a:cubicBezTo>
                  <a:pt x="455" y="353"/>
                  <a:pt x="461" y="344"/>
                  <a:pt x="482" y="315"/>
                </a:cubicBezTo>
                <a:cubicBezTo>
                  <a:pt x="507" y="239"/>
                  <a:pt x="499" y="276"/>
                  <a:pt x="487" y="128"/>
                </a:cubicBezTo>
                <a:cubicBezTo>
                  <a:pt x="486" y="117"/>
                  <a:pt x="486" y="104"/>
                  <a:pt x="477" y="98"/>
                </a:cubicBezTo>
                <a:cubicBezTo>
                  <a:pt x="452" y="81"/>
                  <a:pt x="430" y="67"/>
                  <a:pt x="404" y="54"/>
                </a:cubicBezTo>
                <a:cubicBezTo>
                  <a:pt x="372" y="37"/>
                  <a:pt x="351" y="12"/>
                  <a:pt x="315" y="0"/>
                </a:cubicBezTo>
                <a:cubicBezTo>
                  <a:pt x="306" y="0"/>
                  <a:pt x="216" y="9"/>
                  <a:pt x="177" y="9"/>
                </a:cubicBezTo>
                <a:close/>
              </a:path>
            </a:pathLst>
          </a:custGeom>
          <a:blipFill dpi="0" rotWithShape="1">
            <a:blip r:embed="rId7" cstate="print"/>
            <a:srcRect/>
            <a:tile tx="0" ty="0" sx="100000" sy="100000" flip="none" algn="tl"/>
          </a:blipFill>
          <a:ln w="9525">
            <a:solidFill>
              <a:srgbClr val="969696"/>
            </a:solidFill>
            <a:round/>
            <a:headEnd/>
            <a:tailEn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3372" name="Line 12"/>
          <p:cNvSpPr>
            <a:spLocks noChangeShapeType="1"/>
          </p:cNvSpPr>
          <p:nvPr/>
        </p:nvSpPr>
        <p:spPr bwMode="auto">
          <a:xfrm>
            <a:off x="5337175" y="3438525"/>
            <a:ext cx="1328738" cy="0"/>
          </a:xfrm>
          <a:prstGeom prst="line">
            <a:avLst/>
          </a:prstGeom>
          <a:noFill/>
          <a:ln w="19050">
            <a:solidFill>
              <a:srgbClr val="FFFF00"/>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3373" name="Line 13"/>
          <p:cNvSpPr>
            <a:spLocks noChangeShapeType="1"/>
          </p:cNvSpPr>
          <p:nvPr/>
        </p:nvSpPr>
        <p:spPr bwMode="auto">
          <a:xfrm>
            <a:off x="7475538" y="3255963"/>
            <a:ext cx="390525" cy="0"/>
          </a:xfrm>
          <a:prstGeom prst="line">
            <a:avLst/>
          </a:prstGeom>
          <a:noFill/>
          <a:ln w="19050">
            <a:solidFill>
              <a:srgbClr val="FFFF00"/>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3374" name="Line 14"/>
          <p:cNvSpPr>
            <a:spLocks noChangeShapeType="1"/>
          </p:cNvSpPr>
          <p:nvPr/>
        </p:nvSpPr>
        <p:spPr bwMode="auto">
          <a:xfrm>
            <a:off x="7502525" y="4089400"/>
            <a:ext cx="641350" cy="0"/>
          </a:xfrm>
          <a:prstGeom prst="line">
            <a:avLst/>
          </a:prstGeom>
          <a:noFill/>
          <a:ln w="19050">
            <a:solidFill>
              <a:srgbClr val="3366FF"/>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3375" name="Line 15"/>
          <p:cNvSpPr>
            <a:spLocks noChangeShapeType="1"/>
          </p:cNvSpPr>
          <p:nvPr/>
        </p:nvSpPr>
        <p:spPr bwMode="auto">
          <a:xfrm>
            <a:off x="5553075" y="5367338"/>
            <a:ext cx="750888" cy="0"/>
          </a:xfrm>
          <a:prstGeom prst="line">
            <a:avLst/>
          </a:prstGeom>
          <a:noFill/>
          <a:ln w="19050">
            <a:solidFill>
              <a:srgbClr val="3366FF"/>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3376" name="Line 16"/>
          <p:cNvSpPr>
            <a:spLocks noChangeShapeType="1"/>
          </p:cNvSpPr>
          <p:nvPr/>
        </p:nvSpPr>
        <p:spPr bwMode="auto">
          <a:xfrm>
            <a:off x="6838950" y="5113338"/>
            <a:ext cx="1155700" cy="0"/>
          </a:xfrm>
          <a:prstGeom prst="line">
            <a:avLst/>
          </a:prstGeom>
          <a:noFill/>
          <a:ln w="19050">
            <a:solidFill>
              <a:srgbClr val="FFFF00"/>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3377" name="Line 17"/>
          <p:cNvSpPr>
            <a:spLocks noChangeShapeType="1"/>
          </p:cNvSpPr>
          <p:nvPr/>
        </p:nvSpPr>
        <p:spPr bwMode="auto">
          <a:xfrm>
            <a:off x="6213475" y="4410075"/>
            <a:ext cx="47625" cy="0"/>
          </a:xfrm>
          <a:prstGeom prst="line">
            <a:avLst/>
          </a:prstGeom>
          <a:noFill/>
          <a:ln w="19050">
            <a:solidFill>
              <a:srgbClr val="FFFF00"/>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3378" name="Line 18"/>
          <p:cNvSpPr>
            <a:spLocks noChangeShapeType="1"/>
          </p:cNvSpPr>
          <p:nvPr/>
        </p:nvSpPr>
        <p:spPr bwMode="auto">
          <a:xfrm>
            <a:off x="6002338" y="2970213"/>
            <a:ext cx="0" cy="914400"/>
          </a:xfrm>
          <a:prstGeom prst="line">
            <a:avLst/>
          </a:prstGeom>
          <a:noFill/>
          <a:ln w="25400">
            <a:solidFill>
              <a:srgbClr val="FFFF00"/>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3379" name="Line 19"/>
          <p:cNvSpPr>
            <a:spLocks noChangeShapeType="1"/>
          </p:cNvSpPr>
          <p:nvPr/>
        </p:nvSpPr>
        <p:spPr bwMode="auto">
          <a:xfrm>
            <a:off x="7670800" y="3084513"/>
            <a:ext cx="0" cy="344487"/>
          </a:xfrm>
          <a:prstGeom prst="line">
            <a:avLst/>
          </a:prstGeom>
          <a:noFill/>
          <a:ln w="25400">
            <a:solidFill>
              <a:srgbClr val="FFFF00"/>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3380" name="Line 20"/>
          <p:cNvSpPr>
            <a:spLocks noChangeShapeType="1"/>
          </p:cNvSpPr>
          <p:nvPr/>
        </p:nvSpPr>
        <p:spPr bwMode="auto">
          <a:xfrm>
            <a:off x="6240463" y="4052888"/>
            <a:ext cx="0" cy="727075"/>
          </a:xfrm>
          <a:prstGeom prst="line">
            <a:avLst/>
          </a:prstGeom>
          <a:noFill/>
          <a:ln w="25400">
            <a:solidFill>
              <a:srgbClr val="FFFF00"/>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3381" name="Line 21"/>
          <p:cNvSpPr>
            <a:spLocks noChangeShapeType="1"/>
          </p:cNvSpPr>
          <p:nvPr/>
        </p:nvSpPr>
        <p:spPr bwMode="auto">
          <a:xfrm>
            <a:off x="7392988" y="5048250"/>
            <a:ext cx="0" cy="101600"/>
          </a:xfrm>
          <a:prstGeom prst="line">
            <a:avLst/>
          </a:prstGeom>
          <a:noFill/>
          <a:ln w="25400">
            <a:solidFill>
              <a:srgbClr val="FFFF00"/>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3382" name="Line 22"/>
          <p:cNvSpPr>
            <a:spLocks noChangeShapeType="1"/>
          </p:cNvSpPr>
          <p:nvPr/>
        </p:nvSpPr>
        <p:spPr bwMode="auto">
          <a:xfrm>
            <a:off x="7847013" y="3705225"/>
            <a:ext cx="0" cy="798513"/>
          </a:xfrm>
          <a:prstGeom prst="line">
            <a:avLst/>
          </a:prstGeom>
          <a:noFill/>
          <a:ln w="25400">
            <a:solidFill>
              <a:srgbClr val="3366FF"/>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3383" name="Line 23"/>
          <p:cNvSpPr>
            <a:spLocks noChangeShapeType="1"/>
          </p:cNvSpPr>
          <p:nvPr/>
        </p:nvSpPr>
        <p:spPr bwMode="auto">
          <a:xfrm>
            <a:off x="5913438" y="5030788"/>
            <a:ext cx="0" cy="688975"/>
          </a:xfrm>
          <a:prstGeom prst="line">
            <a:avLst/>
          </a:prstGeom>
          <a:noFill/>
          <a:ln w="25400">
            <a:solidFill>
              <a:srgbClr val="3366FF"/>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73079" name="Text Box 24"/>
          <p:cNvSpPr txBox="1">
            <a:spLocks noChangeArrowheads="1"/>
          </p:cNvSpPr>
          <p:nvPr/>
        </p:nvSpPr>
        <p:spPr bwMode="auto">
          <a:xfrm>
            <a:off x="831850" y="5913438"/>
            <a:ext cx="7478713" cy="641350"/>
          </a:xfrm>
          <a:prstGeom prst="rect">
            <a:avLst/>
          </a:prstGeom>
          <a:noFill/>
          <a:ln w="9525">
            <a:noFill/>
            <a:miter lim="800000"/>
            <a:headEnd/>
            <a:tailEnd/>
          </a:ln>
        </p:spPr>
        <p:txBody>
          <a:bodyPr>
            <a:spAutoFit/>
          </a:bodyPr>
          <a:lstStyle/>
          <a:p>
            <a:r>
              <a:rPr lang="en-US" sz="1800">
                <a:solidFill>
                  <a:schemeClr val="bg1"/>
                </a:solidFill>
                <a:latin typeface="Arial" charset="0"/>
              </a:rPr>
              <a:t>- Alternating H &amp; V Transmission requires an expensive fast switch and longer acquisition times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233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233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233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233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2337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233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2338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2337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233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2338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23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4193" name="Rectangle 2"/>
          <p:cNvSpPr>
            <a:spLocks noGrp="1" noChangeArrowheads="1"/>
          </p:cNvSpPr>
          <p:nvPr>
            <p:ph type="title" idx="4294967295"/>
          </p:nvPr>
        </p:nvSpPr>
        <p:spPr bwMode="auto">
          <a:xfrm>
            <a:off x="0" y="228600"/>
            <a:ext cx="8686800" cy="914400"/>
          </a:xfrm>
          <a:noFill/>
        </p:spPr>
        <p:txBody>
          <a:bodyPr wrap="square" numCol="1" compatLnSpc="1">
            <a:prstTxWarp prst="textNoShape">
              <a:avLst/>
            </a:prstTxWarp>
          </a:bodyPr>
          <a:lstStyle/>
          <a:p>
            <a:pPr eaLnBrk="1" hangingPunct="1"/>
            <a:r>
              <a:rPr lang="en-US" smtClean="0">
                <a:effectLst/>
                <a:latin typeface="Myriad Pro Light"/>
              </a:rPr>
              <a:t>The WSR-88D Upgrade Deployment</a:t>
            </a:r>
          </a:p>
        </p:txBody>
      </p:sp>
      <p:sp>
        <p:nvSpPr>
          <p:cNvPr id="1544194" name="Rectangle 3"/>
          <p:cNvSpPr>
            <a:spLocks noChangeArrowheads="1"/>
          </p:cNvSpPr>
          <p:nvPr/>
        </p:nvSpPr>
        <p:spPr bwMode="auto">
          <a:xfrm>
            <a:off x="0" y="1296988"/>
            <a:ext cx="3995738" cy="4649787"/>
          </a:xfrm>
          <a:prstGeom prst="rect">
            <a:avLst/>
          </a:prstGeom>
          <a:noFill/>
          <a:ln w="9525">
            <a:noFill/>
            <a:miter lim="800000"/>
            <a:headEnd/>
            <a:tailEnd/>
          </a:ln>
        </p:spPr>
        <p:txBody>
          <a:bodyPr/>
          <a:lstStyle/>
          <a:p>
            <a:pPr marL="342900" indent="-342900">
              <a:spcBef>
                <a:spcPct val="20000"/>
              </a:spcBef>
              <a:buClr>
                <a:srgbClr val="FFAF5F"/>
              </a:buClr>
              <a:buFontTx/>
              <a:buChar char="•"/>
            </a:pPr>
            <a:r>
              <a:rPr lang="en-US" sz="2000">
                <a:solidFill>
                  <a:srgbClr val="FFFFCC"/>
                </a:solidFill>
                <a:latin typeface="Arial" charset="0"/>
              </a:rPr>
              <a:t>All WSR-88Ds upgraded 2010-2012 ?</a:t>
            </a:r>
          </a:p>
          <a:p>
            <a:pPr marL="342900" indent="-342900">
              <a:spcBef>
                <a:spcPct val="20000"/>
              </a:spcBef>
              <a:buClr>
                <a:srgbClr val="FFAF5F"/>
              </a:buClr>
              <a:buFontTx/>
              <a:buChar char="•"/>
            </a:pPr>
            <a:r>
              <a:rPr lang="en-US" sz="2000">
                <a:solidFill>
                  <a:srgbClr val="FFFFCC"/>
                </a:solidFill>
                <a:latin typeface="Arial" charset="0"/>
              </a:rPr>
              <a:t>10-14 days radar downtime during upgrade</a:t>
            </a:r>
          </a:p>
          <a:p>
            <a:pPr marL="342900" indent="-342900">
              <a:spcBef>
                <a:spcPct val="20000"/>
              </a:spcBef>
              <a:buClr>
                <a:srgbClr val="FFAF5F"/>
              </a:buClr>
              <a:buFontTx/>
              <a:buChar char="•"/>
            </a:pPr>
            <a:r>
              <a:rPr lang="en-US" sz="2000">
                <a:solidFill>
                  <a:srgbClr val="FFFFCC"/>
                </a:solidFill>
                <a:latin typeface="Arial" charset="0"/>
              </a:rPr>
              <a:t>System Test: Apr 10 – Sep 10</a:t>
            </a:r>
          </a:p>
          <a:p>
            <a:pPr marL="342900" indent="-342900">
              <a:spcBef>
                <a:spcPct val="20000"/>
              </a:spcBef>
              <a:buClr>
                <a:srgbClr val="FFAF5F"/>
              </a:buClr>
              <a:buFontTx/>
              <a:buChar char="•"/>
            </a:pPr>
            <a:r>
              <a:rPr lang="en-US" sz="2000">
                <a:solidFill>
                  <a:srgbClr val="FFFFCC"/>
                </a:solidFill>
                <a:latin typeface="Arial" charset="0"/>
              </a:rPr>
              <a:t>Ops Test: Sep 10 – Nov 10</a:t>
            </a:r>
          </a:p>
          <a:p>
            <a:pPr marL="342900" indent="-342900">
              <a:spcBef>
                <a:spcPct val="20000"/>
              </a:spcBef>
              <a:buClr>
                <a:srgbClr val="FFAF5F"/>
              </a:buClr>
              <a:buFontTx/>
              <a:buChar char="•"/>
            </a:pPr>
            <a:r>
              <a:rPr lang="en-US" sz="2000">
                <a:solidFill>
                  <a:srgbClr val="FFFFCC"/>
                </a:solidFill>
                <a:latin typeface="Arial" charset="0"/>
              </a:rPr>
              <a:t>Beta Test: Nov 10 – Mar 11</a:t>
            </a:r>
          </a:p>
          <a:p>
            <a:pPr marL="800100" lvl="1" indent="-342900">
              <a:spcBef>
                <a:spcPct val="20000"/>
              </a:spcBef>
              <a:buClr>
                <a:srgbClr val="FFAF5F"/>
              </a:buClr>
              <a:buFontTx/>
              <a:buChar char="•"/>
            </a:pPr>
            <a:r>
              <a:rPr lang="en-US" sz="1600">
                <a:solidFill>
                  <a:srgbClr val="FFFFCC"/>
                </a:solidFill>
                <a:latin typeface="Arial" charset="0"/>
              </a:rPr>
              <a:t>Wichita: Nov 8, 2010</a:t>
            </a:r>
          </a:p>
          <a:p>
            <a:pPr marL="800100" lvl="1" indent="-342900">
              <a:spcBef>
                <a:spcPct val="20000"/>
              </a:spcBef>
              <a:buClr>
                <a:srgbClr val="FFAF5F"/>
              </a:buClr>
              <a:buFontTx/>
              <a:buChar char="•"/>
            </a:pPr>
            <a:r>
              <a:rPr lang="en-US" sz="1600">
                <a:solidFill>
                  <a:srgbClr val="FFFFCC"/>
                </a:solidFill>
                <a:latin typeface="Arial" charset="0"/>
              </a:rPr>
              <a:t>Phoenix: Dec 6, 2010</a:t>
            </a:r>
          </a:p>
          <a:p>
            <a:pPr marL="800100" lvl="1" indent="-342900">
              <a:spcBef>
                <a:spcPct val="20000"/>
              </a:spcBef>
              <a:buClr>
                <a:srgbClr val="FFAF5F"/>
              </a:buClr>
              <a:buFontTx/>
              <a:buChar char="•"/>
            </a:pPr>
            <a:r>
              <a:rPr lang="en-US" sz="1600">
                <a:solidFill>
                  <a:srgbClr val="FFFFCC"/>
                </a:solidFill>
                <a:latin typeface="Arial" charset="0"/>
              </a:rPr>
              <a:t>Ft Polk: Jan 3, 2011</a:t>
            </a:r>
          </a:p>
          <a:p>
            <a:pPr marL="800100" lvl="1" indent="-342900">
              <a:spcBef>
                <a:spcPct val="20000"/>
              </a:spcBef>
              <a:buClr>
                <a:srgbClr val="FFAF5F"/>
              </a:buClr>
              <a:buFontTx/>
              <a:buChar char="•"/>
            </a:pPr>
            <a:r>
              <a:rPr lang="en-US" sz="1600">
                <a:solidFill>
                  <a:srgbClr val="FFFFCC"/>
                </a:solidFill>
                <a:latin typeface="Arial" charset="0"/>
              </a:rPr>
              <a:t>Morehead City: Jan 17, 2011</a:t>
            </a:r>
          </a:p>
          <a:p>
            <a:pPr marL="800100" lvl="1" indent="-342900">
              <a:spcBef>
                <a:spcPct val="20000"/>
              </a:spcBef>
              <a:buClr>
                <a:srgbClr val="FFAF5F"/>
              </a:buClr>
              <a:buFontTx/>
              <a:buChar char="•"/>
            </a:pPr>
            <a:r>
              <a:rPr lang="en-US" sz="1600">
                <a:solidFill>
                  <a:srgbClr val="FFFFCC"/>
                </a:solidFill>
                <a:latin typeface="Arial" charset="0"/>
              </a:rPr>
              <a:t>Chicago: Jan 23, 2011</a:t>
            </a:r>
          </a:p>
          <a:p>
            <a:pPr marL="342900" indent="-342900">
              <a:spcBef>
                <a:spcPct val="20000"/>
              </a:spcBef>
              <a:buClr>
                <a:srgbClr val="FFAF5F"/>
              </a:buClr>
              <a:buFontTx/>
              <a:buChar char="•"/>
            </a:pPr>
            <a:r>
              <a:rPr lang="en-US" sz="2000">
                <a:solidFill>
                  <a:srgbClr val="FFFFCC"/>
                </a:solidFill>
                <a:latin typeface="Arial" charset="0"/>
              </a:rPr>
              <a:t>Full Deployment: Mar 2011 to Dec 2012 </a:t>
            </a:r>
          </a:p>
        </p:txBody>
      </p:sp>
      <p:pic>
        <p:nvPicPr>
          <p:cNvPr id="1544195" name="Picture 2" descr="C:\Data\Dual-Pol\NSWW09\WSR-88D_sites.gif"/>
          <p:cNvPicPr>
            <a:picLocks noChangeAspect="1" noChangeArrowheads="1"/>
          </p:cNvPicPr>
          <p:nvPr/>
        </p:nvPicPr>
        <p:blipFill>
          <a:blip r:embed="rId4"/>
          <a:srcRect/>
          <a:stretch>
            <a:fillRect/>
          </a:stretch>
        </p:blipFill>
        <p:spPr bwMode="auto">
          <a:xfrm>
            <a:off x="3822700" y="1314450"/>
            <a:ext cx="5216525" cy="45529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41" name="Picture 2" descr="C:\Documents and Settings\pschlatter\Desktop\hpnx0290.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906242" name="Rectangle 2"/>
          <p:cNvSpPr>
            <a:spLocks noGrp="1" noChangeArrowheads="1"/>
          </p:cNvSpPr>
          <p:nvPr>
            <p:ph type="title"/>
          </p:nvPr>
        </p:nvSpPr>
        <p:spPr/>
        <p:txBody>
          <a:bodyPr/>
          <a:lstStyle/>
          <a:p>
            <a:pPr eaLnBrk="1" fontAlgn="auto" hangingPunct="1">
              <a:spcAft>
                <a:spcPts val="0"/>
              </a:spcAft>
              <a:defRPr/>
            </a:pPr>
            <a:r>
              <a:rPr lang="en-US" sz="5400" dirty="0">
                <a:ea typeface="+mj-ea"/>
              </a:rPr>
              <a:t>Questions?</a:t>
            </a:r>
          </a:p>
        </p:txBody>
      </p:sp>
      <p:sp>
        <p:nvSpPr>
          <p:cNvPr id="906243" name="Rectangle 3"/>
          <p:cNvSpPr>
            <a:spLocks noGrp="1" noChangeArrowheads="1"/>
          </p:cNvSpPr>
          <p:nvPr>
            <p:ph idx="1"/>
          </p:nvPr>
        </p:nvSpPr>
        <p:spPr>
          <a:xfrm>
            <a:off x="366713" y="2971800"/>
            <a:ext cx="8640762" cy="1543050"/>
          </a:xfrm>
        </p:spPr>
        <p:txBody>
          <a:bodyPr wrap="square" numCol="1" anchor="t" anchorCtr="0" compatLnSpc="1">
            <a:prstTxWarp prst="textNoShape">
              <a:avLst/>
            </a:prstTxWarp>
          </a:bodyPr>
          <a:lstStyle/>
          <a:p>
            <a:pPr eaLnBrk="1" hangingPunct="1">
              <a:spcBef>
                <a:spcPct val="0"/>
              </a:spcBef>
              <a:buFont typeface="Arial" charset="0"/>
              <a:buNone/>
              <a:defRPr/>
            </a:pPr>
            <a:r>
              <a:rPr lang="en-US" sz="4000" b="1" smtClean="0">
                <a:effectLst>
                  <a:outerShdw blurRad="38100" dist="38100" dir="2700000" algn="tl">
                    <a:srgbClr val="C0C0C0"/>
                  </a:outerShdw>
                </a:effectLst>
                <a:latin typeface="Myriad Pro"/>
              </a:rPr>
              <a:t>Tel: (405)325-6318</a:t>
            </a:r>
          </a:p>
          <a:p>
            <a:pPr eaLnBrk="1" hangingPunct="1">
              <a:spcBef>
                <a:spcPct val="0"/>
              </a:spcBef>
              <a:buFont typeface="Arial" charset="0"/>
              <a:buNone/>
              <a:defRPr/>
            </a:pPr>
            <a:r>
              <a:rPr lang="en-US" sz="4000" b="1" smtClean="0">
                <a:effectLst>
                  <a:outerShdw blurRad="38100" dist="38100" dir="2700000" algn="tl">
                    <a:srgbClr val="C0C0C0"/>
                  </a:outerShdw>
                </a:effectLst>
                <a:latin typeface="Myriad Pro"/>
              </a:rPr>
              <a:t>Email: Donald.Burgess@noaa.gov</a:t>
            </a:r>
          </a:p>
        </p:txBody>
      </p:sp>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01713" y="1317625"/>
            <a:ext cx="8142287" cy="5140325"/>
          </a:xfrm>
        </p:spPr>
        <p:txBody>
          <a:bodyPr wrap="square" numCol="1" anchor="t" anchorCtr="0" compatLnSpc="1">
            <a:prstTxWarp prst="textNoShape">
              <a:avLst/>
            </a:prstTxWarp>
          </a:bodyPr>
          <a:lstStyle/>
          <a:p>
            <a:pPr marL="514350" indent="-514350" eaLnBrk="1" hangingPunct="1">
              <a:lnSpc>
                <a:spcPct val="150000"/>
              </a:lnSpc>
              <a:buFont typeface="Calibri" pitchFamily="34" charset="0"/>
              <a:buAutoNum type="arabicPeriod"/>
              <a:defRPr/>
            </a:pPr>
            <a:r>
              <a:rPr lang="en-US" sz="2800" smtClean="0">
                <a:effectLst>
                  <a:outerShdw blurRad="38100" dist="38100" dir="2700000" algn="tl">
                    <a:srgbClr val="C0C0C0"/>
                  </a:outerShdw>
                </a:effectLst>
                <a:latin typeface="Myriad Pro"/>
              </a:rPr>
              <a:t>Better precipitation estimation</a:t>
            </a:r>
            <a:r>
              <a:rPr lang="en-US" sz="2800" smtClean="0">
                <a:effectLst>
                  <a:outerShdw blurRad="38100" dist="38100" dir="2700000" algn="tl">
                    <a:srgbClr val="C0C0C0"/>
                  </a:outerShdw>
                </a:effectLst>
                <a:latin typeface="Symbol" pitchFamily="18" charset="2"/>
              </a:rPr>
              <a:t> </a:t>
            </a:r>
            <a:endParaRPr lang="en-US" sz="2800" smtClean="0">
              <a:effectLst>
                <a:outerShdw blurRad="38100" dist="38100" dir="2700000" algn="tl">
                  <a:srgbClr val="C0C0C0"/>
                </a:outerShdw>
              </a:effectLst>
              <a:latin typeface="Myriad Pro"/>
            </a:endParaRPr>
          </a:p>
          <a:p>
            <a:pPr marL="514350" indent="-514350" eaLnBrk="1" hangingPunct="1">
              <a:lnSpc>
                <a:spcPct val="150000"/>
              </a:lnSpc>
              <a:buFont typeface="Calibri" pitchFamily="34" charset="0"/>
              <a:buAutoNum type="arabicPeriod"/>
              <a:defRPr/>
            </a:pPr>
            <a:r>
              <a:rPr lang="en-US" sz="2800" b="1" smtClean="0">
                <a:solidFill>
                  <a:srgbClr val="FFFF00"/>
                </a:solidFill>
                <a:effectLst>
                  <a:outerShdw blurRad="38100" dist="38100" dir="2700000" algn="tl">
                    <a:srgbClr val="C0C0C0"/>
                  </a:outerShdw>
                </a:effectLst>
                <a:latin typeface="Myriad Pro"/>
              </a:rPr>
              <a:t>Data Quality: Improved detection and mitigation of non-weather echoes</a:t>
            </a:r>
          </a:p>
          <a:p>
            <a:pPr marL="514350" indent="-514350" eaLnBrk="1" hangingPunct="1">
              <a:lnSpc>
                <a:spcPct val="150000"/>
              </a:lnSpc>
              <a:buFont typeface="Calibri" pitchFamily="34" charset="0"/>
              <a:buAutoNum type="arabicPeriod"/>
              <a:defRPr/>
            </a:pPr>
            <a:r>
              <a:rPr lang="en-US" sz="2800" smtClean="0">
                <a:effectLst>
                  <a:outerShdw blurRad="38100" dist="38100" dir="2700000" algn="tl">
                    <a:srgbClr val="C0C0C0"/>
                  </a:outerShdw>
                </a:effectLst>
                <a:latin typeface="Myriad Pro"/>
              </a:rPr>
              <a:t>Melting layer identification</a:t>
            </a:r>
          </a:p>
          <a:p>
            <a:pPr marL="514350" indent="-514350" eaLnBrk="1" hangingPunct="1">
              <a:lnSpc>
                <a:spcPct val="150000"/>
              </a:lnSpc>
              <a:buFont typeface="Calibri" pitchFamily="34" charset="0"/>
              <a:buAutoNum type="arabicPeriod"/>
              <a:defRPr/>
            </a:pPr>
            <a:r>
              <a:rPr lang="en-US" sz="2800" smtClean="0">
                <a:effectLst>
                  <a:outerShdw blurRad="38100" dist="38100" dir="2700000" algn="tl">
                    <a:srgbClr val="C0C0C0"/>
                  </a:outerShdw>
                </a:effectLst>
                <a:latin typeface="Myriad Pro"/>
              </a:rPr>
              <a:t>Hydrometeor classification</a:t>
            </a:r>
          </a:p>
          <a:p>
            <a:pPr marL="514350" indent="-514350" eaLnBrk="1" hangingPunct="1">
              <a:lnSpc>
                <a:spcPct val="150000"/>
              </a:lnSpc>
              <a:buFont typeface="Calibri" pitchFamily="34" charset="0"/>
              <a:buAutoNum type="arabicPeriod"/>
              <a:defRPr/>
            </a:pPr>
            <a:r>
              <a:rPr lang="en-US" sz="2800" b="1" smtClean="0">
                <a:solidFill>
                  <a:srgbClr val="FFFF00"/>
                </a:solidFill>
                <a:effectLst>
                  <a:outerShdw blurRad="38100" dist="38100" dir="2700000" algn="tl">
                    <a:srgbClr val="C0C0C0"/>
                  </a:outerShdw>
                </a:effectLst>
                <a:latin typeface="Myriad Pro"/>
              </a:rPr>
              <a:t>New/improved storm signatures (NEXT)</a:t>
            </a:r>
          </a:p>
        </p:txBody>
      </p:sp>
      <p:sp>
        <p:nvSpPr>
          <p:cNvPr id="2" name="Title 1"/>
          <p:cNvSpPr>
            <a:spLocks noGrp="1"/>
          </p:cNvSpPr>
          <p:nvPr>
            <p:ph type="title" idx="4294967295"/>
          </p:nvPr>
        </p:nvSpPr>
        <p:spPr>
          <a:xfrm>
            <a:off x="0" y="152400"/>
            <a:ext cx="9144000" cy="838200"/>
          </a:xfrm>
        </p:spPr>
        <p:txBody>
          <a:bodyPr>
            <a:normAutofit fontScale="90000"/>
          </a:bodyPr>
          <a:lstStyle/>
          <a:p>
            <a:pPr eaLnBrk="1" fontAlgn="auto" hangingPunct="1">
              <a:spcAft>
                <a:spcPts val="0"/>
              </a:spcAft>
              <a:defRPr/>
            </a:pPr>
            <a:r>
              <a:rPr lang="en-US" sz="3600" dirty="0" smtClean="0"/>
              <a:t>Highlights of How Dual-pol Data Will Aid Decision Makers</a:t>
            </a:r>
            <a:endParaRPr lang="en-US" sz="3600" dirty="0"/>
          </a:p>
        </p:txBody>
      </p:sp>
      <p:pic>
        <p:nvPicPr>
          <p:cNvPr id="1547267" name="Picture 3" descr="C:\Documents and Settings\pschlatter\Local Settings\Temporary Internet Files\Content.IE5\FBXNVLKO\MPj03096730000[1].jpg"/>
          <p:cNvPicPr>
            <a:picLocks noChangeAspect="1" noChangeArrowheads="1"/>
          </p:cNvPicPr>
          <p:nvPr/>
        </p:nvPicPr>
        <p:blipFill>
          <a:blip r:embed="rId3"/>
          <a:srcRect/>
          <a:stretch>
            <a:fillRect/>
          </a:stretch>
        </p:blipFill>
        <p:spPr bwMode="auto">
          <a:xfrm>
            <a:off x="7372350" y="3657600"/>
            <a:ext cx="958850" cy="1343025"/>
          </a:xfrm>
          <a:prstGeom prst="rect">
            <a:avLst/>
          </a:prstGeom>
          <a:noFill/>
          <a:ln w="9525">
            <a:noFill/>
            <a:miter lim="800000"/>
            <a:headEnd/>
            <a:tailEnd/>
          </a:ln>
        </p:spPr>
      </p:pic>
      <p:cxnSp>
        <p:nvCxnSpPr>
          <p:cNvPr id="1547268" name="Straight Connector 8"/>
          <p:cNvCxnSpPr>
            <a:cxnSpLocks noChangeShapeType="1"/>
          </p:cNvCxnSpPr>
          <p:nvPr/>
        </p:nvCxnSpPr>
        <p:spPr bwMode="auto">
          <a:xfrm>
            <a:off x="6057900" y="3886200"/>
            <a:ext cx="1314450" cy="342900"/>
          </a:xfrm>
          <a:prstGeom prst="line">
            <a:avLst/>
          </a:prstGeom>
          <a:noFill/>
          <a:ln w="31750" algn="ctr">
            <a:solidFill>
              <a:schemeClr val="tx1"/>
            </a:solidFill>
            <a:round/>
            <a:headEnd/>
            <a:tailEnd/>
          </a:ln>
        </p:spPr>
      </p:cxnSp>
      <p:cxnSp>
        <p:nvCxnSpPr>
          <p:cNvPr id="1547269" name="Straight Connector 9"/>
          <p:cNvCxnSpPr>
            <a:cxnSpLocks noChangeShapeType="1"/>
          </p:cNvCxnSpPr>
          <p:nvPr/>
        </p:nvCxnSpPr>
        <p:spPr bwMode="auto">
          <a:xfrm flipV="1">
            <a:off x="6172200" y="4343400"/>
            <a:ext cx="1200150" cy="171450"/>
          </a:xfrm>
          <a:prstGeom prst="line">
            <a:avLst/>
          </a:prstGeom>
          <a:noFill/>
          <a:ln w="31750" algn="ctr">
            <a:solidFill>
              <a:schemeClr val="tx1"/>
            </a:solidFill>
            <a:round/>
            <a:headEnd/>
            <a:tailEnd/>
          </a:ln>
        </p:spPr>
      </p:cxnSp>
      <p:sp>
        <p:nvSpPr>
          <p:cNvPr id="8" name="Rectangle 7"/>
          <p:cNvSpPr/>
          <p:nvPr/>
        </p:nvSpPr>
        <p:spPr>
          <a:xfrm>
            <a:off x="6286500" y="1257300"/>
            <a:ext cx="538163" cy="646113"/>
          </a:xfrm>
          <a:prstGeom prst="rect">
            <a:avLst/>
          </a:prstGeom>
        </p:spPr>
        <p:txBody>
          <a:bodyPr wrap="none">
            <a:spAutoFit/>
          </a:bodyPr>
          <a:lstStyle/>
          <a:p>
            <a:pPr>
              <a:defRPr/>
            </a:pPr>
            <a:r>
              <a:rPr lang="en-US" sz="3600" dirty="0">
                <a:solidFill>
                  <a:schemeClr val="bg1"/>
                </a:solidFill>
                <a:effectLst>
                  <a:outerShdw blurRad="38100" dist="38100" dir="2700000" algn="tl">
                    <a:srgbClr val="000000">
                      <a:alpha val="43137"/>
                    </a:srgbClr>
                  </a:outerShdw>
                </a:effectLst>
                <a:latin typeface="Wingdings 2" pitchFamily="18" charset="2"/>
              </a:rPr>
              <a:t>P</a:t>
            </a:r>
            <a:endParaRPr lang="en-US" sz="3600" dirty="0">
              <a:solidFill>
                <a:schemeClr val="bg1"/>
              </a:solidFill>
              <a:effectLst>
                <a:outerShdw blurRad="38100" dist="38100" dir="2700000" algn="tl">
                  <a:srgbClr val="000000">
                    <a:alpha val="43137"/>
                  </a:srgbClr>
                </a:outerShdw>
              </a:effectLst>
              <a:latin typeface="Times New Roman" pitchFamily="18" charset="0"/>
            </a:endParaRPr>
          </a:p>
        </p:txBody>
      </p:sp>
      <p:sp>
        <p:nvSpPr>
          <p:cNvPr id="12" name="Rectangle 11"/>
          <p:cNvSpPr/>
          <p:nvPr/>
        </p:nvSpPr>
        <p:spPr>
          <a:xfrm>
            <a:off x="5665788" y="3486150"/>
            <a:ext cx="534987" cy="641350"/>
          </a:xfrm>
          <a:prstGeom prst="rect">
            <a:avLst/>
          </a:prstGeom>
        </p:spPr>
        <p:txBody>
          <a:bodyPr wrap="none">
            <a:spAutoFit/>
          </a:bodyPr>
          <a:lstStyle/>
          <a:p>
            <a:pPr>
              <a:defRPr/>
            </a:pPr>
            <a:r>
              <a:rPr lang="en-US" sz="3600" dirty="0">
                <a:solidFill>
                  <a:schemeClr val="bg1"/>
                </a:solidFill>
                <a:effectLst>
                  <a:outerShdw blurRad="38100" dist="38100" dir="2700000" algn="tl">
                    <a:srgbClr val="000000">
                      <a:alpha val="43137"/>
                    </a:srgbClr>
                  </a:outerShdw>
                </a:effectLst>
                <a:latin typeface="Wingdings 2" pitchFamily="18" charset="2"/>
              </a:rPr>
              <a:t>P</a:t>
            </a:r>
            <a:endParaRPr lang="en-US" sz="3600" dirty="0">
              <a:solidFill>
                <a:schemeClr val="bg1"/>
              </a:solidFill>
              <a:effectLst>
                <a:outerShdw blurRad="38100" dist="38100" dir="2700000" algn="tl">
                  <a:srgbClr val="000000">
                    <a:alpha val="43137"/>
                  </a:srgbClr>
                </a:outerShdw>
              </a:effectLst>
              <a:latin typeface="Times New Roman" pitchFamily="18" charset="0"/>
            </a:endParaRPr>
          </a:p>
        </p:txBody>
      </p:sp>
      <p:sp>
        <p:nvSpPr>
          <p:cNvPr id="13" name="Rectangle 12"/>
          <p:cNvSpPr/>
          <p:nvPr/>
        </p:nvSpPr>
        <p:spPr>
          <a:xfrm>
            <a:off x="5665788" y="4235450"/>
            <a:ext cx="534987" cy="641350"/>
          </a:xfrm>
          <a:prstGeom prst="rect">
            <a:avLst/>
          </a:prstGeom>
        </p:spPr>
        <p:txBody>
          <a:bodyPr wrap="none">
            <a:spAutoFit/>
          </a:bodyPr>
          <a:lstStyle/>
          <a:p>
            <a:pPr>
              <a:defRPr/>
            </a:pPr>
            <a:r>
              <a:rPr lang="en-US" sz="3600" dirty="0">
                <a:solidFill>
                  <a:schemeClr val="bg1"/>
                </a:solidFill>
                <a:effectLst>
                  <a:outerShdw blurRad="38100" dist="38100" dir="2700000" algn="tl">
                    <a:srgbClr val="000000">
                      <a:alpha val="43137"/>
                    </a:srgbClr>
                  </a:outerShdw>
                </a:effectLst>
                <a:latin typeface="Wingdings 2" pitchFamily="18" charset="2"/>
              </a:rPr>
              <a:t>P</a:t>
            </a:r>
            <a:endParaRPr lang="en-US" sz="3600" dirty="0">
              <a:solidFill>
                <a:schemeClr val="bg1"/>
              </a:solidFill>
              <a:effectLst>
                <a:outerShdw blurRad="38100" dist="38100" dir="2700000" algn="tl">
                  <a:srgbClr val="000000">
                    <a:alpha val="43137"/>
                  </a:srgbClr>
                </a:outerShdw>
              </a:effectLst>
              <a:latin typeface="Times New Roman" pitchFamily="18" charset="0"/>
            </a:endParaRPr>
          </a:p>
        </p:txBody>
      </p:sp>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8289" name="Group 26"/>
          <p:cNvGrpSpPr>
            <a:grpSpLocks/>
          </p:cNvGrpSpPr>
          <p:nvPr/>
        </p:nvGrpSpPr>
        <p:grpSpPr bwMode="auto">
          <a:xfrm>
            <a:off x="0" y="0"/>
            <a:ext cx="9144000" cy="6858000"/>
            <a:chOff x="0" y="0"/>
            <a:chExt cx="9144000" cy="6858000"/>
          </a:xfrm>
        </p:grpSpPr>
        <p:pic>
          <p:nvPicPr>
            <p:cNvPr id="1548298" name="Picture 11" descr="C:\Data\Dual-Pol\NWA2009\kcri_0.5_Z_20090210_2058.png"/>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116748" name="Text Box 12"/>
            <p:cNvSpPr txBox="1">
              <a:spLocks noChangeArrowheads="1"/>
            </p:cNvSpPr>
            <p:nvPr/>
          </p:nvSpPr>
          <p:spPr bwMode="auto">
            <a:xfrm>
              <a:off x="2114550" y="5886450"/>
              <a:ext cx="4914900" cy="646113"/>
            </a:xfrm>
            <a:prstGeom prst="rect">
              <a:avLst/>
            </a:prstGeom>
            <a:noFill/>
            <a:ln w="9525">
              <a:noFill/>
              <a:miter lim="800000"/>
              <a:headEnd/>
              <a:tailEnd/>
            </a:ln>
            <a:effectLst/>
          </p:spPr>
          <p:txBody>
            <a:bodyPr>
              <a:spAutoFit/>
            </a:bodyPr>
            <a:lstStyle/>
            <a:p>
              <a:pPr algn="ctr">
                <a:spcBef>
                  <a:spcPct val="50000"/>
                </a:spcBef>
                <a:defRPr/>
              </a:pPr>
              <a:r>
                <a:rPr lang="en-US" sz="3600" dirty="0">
                  <a:solidFill>
                    <a:schemeClr val="bg1"/>
                  </a:solidFill>
                  <a:effectLst>
                    <a:outerShdw blurRad="38100" dist="38100" dir="2700000" algn="tl">
                      <a:srgbClr val="000000">
                        <a:alpha val="43137"/>
                      </a:srgbClr>
                    </a:outerShdw>
                  </a:effectLst>
                  <a:latin typeface="Arial" charset="0"/>
                </a:rPr>
                <a:t>Reflectivity Lowest Cut</a:t>
              </a:r>
              <a:endParaRPr lang="en-US" sz="2000" dirty="0">
                <a:solidFill>
                  <a:schemeClr val="bg1"/>
                </a:solidFill>
                <a:effectLst>
                  <a:outerShdw blurRad="38100" dist="38100" dir="2700000" algn="tl">
                    <a:srgbClr val="000000">
                      <a:alpha val="43137"/>
                    </a:srgbClr>
                  </a:outerShdw>
                </a:effectLst>
                <a:latin typeface="Arial" charset="0"/>
              </a:endParaRPr>
            </a:p>
          </p:txBody>
        </p:sp>
      </p:grpSp>
      <p:grpSp>
        <p:nvGrpSpPr>
          <p:cNvPr id="3" name="Group 28"/>
          <p:cNvGrpSpPr>
            <a:grpSpLocks/>
          </p:cNvGrpSpPr>
          <p:nvPr/>
        </p:nvGrpSpPr>
        <p:grpSpPr bwMode="auto">
          <a:xfrm>
            <a:off x="0" y="0"/>
            <a:ext cx="9144000" cy="6858000"/>
            <a:chOff x="857250" y="-1657350"/>
            <a:chExt cx="9144000" cy="6858000"/>
          </a:xfrm>
        </p:grpSpPr>
        <p:pic>
          <p:nvPicPr>
            <p:cNvPr id="1548296" name="Picture 12" descr="C:\Data\Dual-Pol\NWA2009\kcri_0.5_SRM_20090210_2058.png"/>
            <p:cNvPicPr>
              <a:picLocks noChangeAspect="1" noChangeArrowheads="1"/>
            </p:cNvPicPr>
            <p:nvPr/>
          </p:nvPicPr>
          <p:blipFill>
            <a:blip r:embed="rId5"/>
            <a:srcRect/>
            <a:stretch>
              <a:fillRect/>
            </a:stretch>
          </p:blipFill>
          <p:spPr bwMode="auto">
            <a:xfrm>
              <a:off x="857250" y="-1657350"/>
              <a:ext cx="9144000" cy="6858000"/>
            </a:xfrm>
            <a:prstGeom prst="rect">
              <a:avLst/>
            </a:prstGeom>
            <a:noFill/>
            <a:ln w="9525">
              <a:noFill/>
              <a:miter lim="800000"/>
              <a:headEnd/>
              <a:tailEnd/>
            </a:ln>
          </p:spPr>
        </p:pic>
        <p:sp>
          <p:nvSpPr>
            <p:cNvPr id="116749" name="Text Box 13"/>
            <p:cNvSpPr txBox="1">
              <a:spLocks noChangeArrowheads="1"/>
            </p:cNvSpPr>
            <p:nvPr/>
          </p:nvSpPr>
          <p:spPr bwMode="auto">
            <a:xfrm>
              <a:off x="2628900" y="4616450"/>
              <a:ext cx="5600700" cy="584200"/>
            </a:xfrm>
            <a:prstGeom prst="rect">
              <a:avLst/>
            </a:prstGeom>
            <a:noFill/>
            <a:ln w="9525">
              <a:noFill/>
              <a:miter lim="800000"/>
              <a:headEnd/>
              <a:tailEnd/>
            </a:ln>
            <a:effectLst/>
          </p:spPr>
          <p:txBody>
            <a:bodyPr>
              <a:spAutoFit/>
            </a:bodyPr>
            <a:lstStyle/>
            <a:p>
              <a:pPr algn="ctr">
                <a:spcBef>
                  <a:spcPct val="50000"/>
                </a:spcBef>
                <a:defRPr/>
              </a:pPr>
              <a:r>
                <a:rPr lang="en-US" sz="3200" dirty="0">
                  <a:solidFill>
                    <a:schemeClr val="bg1"/>
                  </a:solidFill>
                  <a:effectLst>
                    <a:outerShdw blurRad="38100" dist="38100" dir="2700000" algn="tl">
                      <a:srgbClr val="000000">
                        <a:alpha val="43137"/>
                      </a:srgbClr>
                    </a:outerShdw>
                  </a:effectLst>
                  <a:latin typeface="Arial" charset="0"/>
                </a:rPr>
                <a:t>Storm-Relative Velocity</a:t>
              </a:r>
              <a:endParaRPr lang="en-US" sz="3200" baseline="-25000" dirty="0">
                <a:solidFill>
                  <a:schemeClr val="bg1"/>
                </a:solidFill>
                <a:effectLst>
                  <a:outerShdw blurRad="38100" dist="38100" dir="2700000" algn="tl">
                    <a:srgbClr val="000000">
                      <a:alpha val="43137"/>
                    </a:srgbClr>
                  </a:outerShdw>
                </a:effectLst>
                <a:latin typeface="Arial" charset="0"/>
              </a:endParaRPr>
            </a:p>
          </p:txBody>
        </p:sp>
      </p:grpSp>
      <p:grpSp>
        <p:nvGrpSpPr>
          <p:cNvPr id="4" name="Group 30"/>
          <p:cNvGrpSpPr>
            <a:grpSpLocks/>
          </p:cNvGrpSpPr>
          <p:nvPr/>
        </p:nvGrpSpPr>
        <p:grpSpPr bwMode="auto">
          <a:xfrm>
            <a:off x="-23813" y="0"/>
            <a:ext cx="9167813" cy="6877050"/>
            <a:chOff x="-24384" y="2000250"/>
            <a:chExt cx="9168384" cy="6876288"/>
          </a:xfrm>
        </p:grpSpPr>
        <p:pic>
          <p:nvPicPr>
            <p:cNvPr id="1548294" name="Picture 13" descr="C:\Data\Dual-Pol\NWA2009\kcri_0.5_CC_20090210_2058.png"/>
            <p:cNvPicPr>
              <a:picLocks noChangeAspect="1" noChangeArrowheads="1"/>
            </p:cNvPicPr>
            <p:nvPr/>
          </p:nvPicPr>
          <p:blipFill>
            <a:blip r:embed="rId6"/>
            <a:srcRect/>
            <a:stretch>
              <a:fillRect/>
            </a:stretch>
          </p:blipFill>
          <p:spPr bwMode="auto">
            <a:xfrm>
              <a:off x="-24384" y="2000250"/>
              <a:ext cx="9168384" cy="6876288"/>
            </a:xfrm>
            <a:prstGeom prst="rect">
              <a:avLst/>
            </a:prstGeom>
            <a:noFill/>
            <a:ln w="9525">
              <a:noFill/>
              <a:miter lim="800000"/>
              <a:headEnd/>
              <a:tailEnd/>
            </a:ln>
          </p:spPr>
        </p:pic>
        <p:sp>
          <p:nvSpPr>
            <p:cNvPr id="116750" name="Text Box 14"/>
            <p:cNvSpPr txBox="1">
              <a:spLocks noChangeArrowheads="1"/>
            </p:cNvSpPr>
            <p:nvPr/>
          </p:nvSpPr>
          <p:spPr bwMode="auto">
            <a:xfrm>
              <a:off x="2342726" y="8273355"/>
              <a:ext cx="4457978" cy="584135"/>
            </a:xfrm>
            <a:prstGeom prst="rect">
              <a:avLst/>
            </a:prstGeom>
            <a:noFill/>
            <a:ln w="9525">
              <a:noFill/>
              <a:miter lim="800000"/>
              <a:headEnd/>
              <a:tailEnd/>
            </a:ln>
            <a:effectLst/>
          </p:spPr>
          <p:txBody>
            <a:bodyPr>
              <a:spAutoFit/>
            </a:bodyPr>
            <a:lstStyle/>
            <a:p>
              <a:pPr algn="ctr">
                <a:spcBef>
                  <a:spcPct val="50000"/>
                </a:spcBef>
                <a:defRPr/>
              </a:pPr>
              <a:r>
                <a:rPr lang="en-US" sz="3200" dirty="0">
                  <a:solidFill>
                    <a:schemeClr val="bg1"/>
                  </a:solidFill>
                  <a:effectLst>
                    <a:outerShdw blurRad="38100" dist="38100" dir="2700000" algn="tl">
                      <a:srgbClr val="000000">
                        <a:alpha val="43137"/>
                      </a:srgbClr>
                    </a:outerShdw>
                  </a:effectLst>
                  <a:latin typeface="Arial" charset="0"/>
                </a:rPr>
                <a:t>0.5 deg CC</a:t>
              </a:r>
            </a:p>
          </p:txBody>
        </p:sp>
      </p:grpSp>
      <p:sp>
        <p:nvSpPr>
          <p:cNvPr id="1548292" name="Oval 24"/>
          <p:cNvSpPr>
            <a:spLocks noChangeArrowheads="1"/>
          </p:cNvSpPr>
          <p:nvPr/>
        </p:nvSpPr>
        <p:spPr bwMode="auto">
          <a:xfrm>
            <a:off x="5010150" y="4572000"/>
            <a:ext cx="342900" cy="342900"/>
          </a:xfrm>
          <a:prstGeom prst="ellipse">
            <a:avLst/>
          </a:prstGeom>
          <a:noFill/>
          <a:ln w="38100" algn="ctr">
            <a:solidFill>
              <a:schemeClr val="bg1"/>
            </a:solidFill>
            <a:round/>
            <a:headEnd/>
            <a:tailEnd/>
          </a:ln>
        </p:spPr>
        <p:txBody>
          <a:bodyPr wrap="none"/>
          <a:lstStyle/>
          <a:p>
            <a:endParaRPr lang="en-US">
              <a:solidFill>
                <a:schemeClr val="bg1"/>
              </a:solidFill>
              <a:latin typeface="Times New Roman" pitchFamily="18" charset="0"/>
            </a:endParaRPr>
          </a:p>
        </p:txBody>
      </p:sp>
      <p:sp>
        <p:nvSpPr>
          <p:cNvPr id="13" name="Rectangle 2"/>
          <p:cNvSpPr txBox="1">
            <a:spLocks noChangeArrowheads="1"/>
          </p:cNvSpPr>
          <p:nvPr/>
        </p:nvSpPr>
        <p:spPr>
          <a:xfrm>
            <a:off x="609600" y="285750"/>
            <a:ext cx="8534400" cy="708025"/>
          </a:xfrm>
          <a:prstGeom prst="rect">
            <a:avLst/>
          </a:prstGeom>
          <a:solidFill>
            <a:schemeClr val="tx1">
              <a:alpha val="75000"/>
            </a:schemeClr>
          </a:solidFill>
          <a:ln w="25400">
            <a:solidFill>
              <a:schemeClr val="bg1"/>
            </a:solidFill>
          </a:ln>
        </p:spPr>
        <p:txBody>
          <a:bodyPr>
            <a:spAutoFit/>
          </a:bodyPr>
          <a:lstStyle/>
          <a:p>
            <a:pPr algn="ctr" fontAlgn="auto">
              <a:spcAft>
                <a:spcPts val="0"/>
              </a:spcAft>
              <a:defRPr/>
            </a:pPr>
            <a:r>
              <a:rPr lang="en-US" sz="4000" dirty="0" err="1">
                <a:solidFill>
                  <a:srgbClr val="F9F93D"/>
                </a:solidFill>
                <a:effectLst>
                  <a:outerShdw blurRad="38100" dist="38100" dir="2700000" algn="tl">
                    <a:srgbClr val="000000">
                      <a:alpha val="43137"/>
                    </a:srgbClr>
                  </a:outerShdw>
                </a:effectLst>
                <a:latin typeface="Myriad Pro Light" pitchFamily="34" charset="0"/>
                <a:ea typeface="+mj-ea"/>
                <a:cs typeface="+mj-cs"/>
              </a:rPr>
              <a:t>Tornadic</a:t>
            </a:r>
            <a:r>
              <a:rPr lang="en-US" sz="4000" dirty="0">
                <a:solidFill>
                  <a:srgbClr val="F9F93D"/>
                </a:solidFill>
                <a:effectLst>
                  <a:outerShdw blurRad="38100" dist="38100" dir="2700000" algn="tl">
                    <a:srgbClr val="000000">
                      <a:alpha val="43137"/>
                    </a:srgbClr>
                  </a:outerShdw>
                </a:effectLst>
                <a:latin typeface="Myriad Pro Light" pitchFamily="34" charset="0"/>
                <a:ea typeface="+mj-ea"/>
                <a:cs typeface="+mj-cs"/>
              </a:rPr>
              <a:t> Debris Signature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0337" name="Group 12"/>
          <p:cNvGrpSpPr>
            <a:grpSpLocks/>
          </p:cNvGrpSpPr>
          <p:nvPr/>
        </p:nvGrpSpPr>
        <p:grpSpPr bwMode="auto">
          <a:xfrm>
            <a:off x="-23813" y="0"/>
            <a:ext cx="9167813" cy="6877050"/>
            <a:chOff x="-24384" y="0"/>
            <a:chExt cx="9168384" cy="6876288"/>
          </a:xfrm>
        </p:grpSpPr>
        <p:pic>
          <p:nvPicPr>
            <p:cNvPr id="1550342" name="Picture 3" descr="C:\Data\Dual-Pol\NWA2009\kcri_0.5_Z_20090210_2104.png"/>
            <p:cNvPicPr>
              <a:picLocks noChangeAspect="1" noChangeArrowheads="1"/>
            </p:cNvPicPr>
            <p:nvPr/>
          </p:nvPicPr>
          <p:blipFill>
            <a:blip r:embed="rId4"/>
            <a:srcRect/>
            <a:stretch>
              <a:fillRect/>
            </a:stretch>
          </p:blipFill>
          <p:spPr bwMode="auto">
            <a:xfrm>
              <a:off x="-24384" y="0"/>
              <a:ext cx="9168384" cy="6876288"/>
            </a:xfrm>
            <a:prstGeom prst="rect">
              <a:avLst/>
            </a:prstGeom>
            <a:noFill/>
            <a:ln w="9525">
              <a:noFill/>
              <a:miter lim="800000"/>
              <a:headEnd/>
              <a:tailEnd/>
            </a:ln>
          </p:spPr>
        </p:pic>
        <p:sp>
          <p:nvSpPr>
            <p:cNvPr id="11" name="Text Box 14"/>
            <p:cNvSpPr txBox="1">
              <a:spLocks noChangeArrowheads="1"/>
            </p:cNvSpPr>
            <p:nvPr/>
          </p:nvSpPr>
          <p:spPr bwMode="auto">
            <a:xfrm>
              <a:off x="2342726" y="6273105"/>
              <a:ext cx="4457978" cy="584135"/>
            </a:xfrm>
            <a:prstGeom prst="rect">
              <a:avLst/>
            </a:prstGeom>
            <a:noFill/>
            <a:ln w="9525">
              <a:noFill/>
              <a:miter lim="800000"/>
              <a:headEnd/>
              <a:tailEnd/>
            </a:ln>
            <a:effectLst/>
          </p:spPr>
          <p:txBody>
            <a:bodyPr>
              <a:spAutoFit/>
            </a:bodyPr>
            <a:lstStyle/>
            <a:p>
              <a:pPr algn="ctr">
                <a:spcBef>
                  <a:spcPct val="50000"/>
                </a:spcBef>
                <a:defRPr/>
              </a:pPr>
              <a:r>
                <a:rPr lang="en-US" sz="3200" dirty="0">
                  <a:solidFill>
                    <a:schemeClr val="tx1"/>
                  </a:solidFill>
                  <a:effectLst>
                    <a:outerShdw blurRad="38100" dist="38100" dir="2700000" algn="tl">
                      <a:srgbClr val="000000">
                        <a:alpha val="43137"/>
                      </a:srgbClr>
                    </a:outerShdw>
                  </a:effectLst>
                  <a:latin typeface="Arial" charset="0"/>
                </a:rPr>
                <a:t>Reflectivity</a:t>
              </a:r>
            </a:p>
          </p:txBody>
        </p:sp>
      </p:grpSp>
      <p:grpSp>
        <p:nvGrpSpPr>
          <p:cNvPr id="1550338" name="Group 11"/>
          <p:cNvGrpSpPr>
            <a:grpSpLocks/>
          </p:cNvGrpSpPr>
          <p:nvPr/>
        </p:nvGrpSpPr>
        <p:grpSpPr bwMode="auto">
          <a:xfrm>
            <a:off x="-23813" y="0"/>
            <a:ext cx="9167813" cy="6877050"/>
            <a:chOff x="-24384" y="0"/>
            <a:chExt cx="9168384" cy="6876288"/>
          </a:xfrm>
        </p:grpSpPr>
        <p:pic>
          <p:nvPicPr>
            <p:cNvPr id="1550340" name="Picture 2" descr="C:\Data\Dual-Pol\NWA2009\kcri_0.5_CC_20090210_2104.png"/>
            <p:cNvPicPr>
              <a:picLocks noChangeAspect="1" noChangeArrowheads="1"/>
            </p:cNvPicPr>
            <p:nvPr/>
          </p:nvPicPr>
          <p:blipFill>
            <a:blip r:embed="rId5"/>
            <a:srcRect/>
            <a:stretch>
              <a:fillRect/>
            </a:stretch>
          </p:blipFill>
          <p:spPr bwMode="auto">
            <a:xfrm>
              <a:off x="-24384" y="0"/>
              <a:ext cx="9168384" cy="6876288"/>
            </a:xfrm>
            <a:prstGeom prst="rect">
              <a:avLst/>
            </a:prstGeom>
            <a:noFill/>
            <a:ln w="9525">
              <a:noFill/>
              <a:miter lim="800000"/>
              <a:headEnd/>
              <a:tailEnd/>
            </a:ln>
          </p:spPr>
        </p:pic>
        <p:sp>
          <p:nvSpPr>
            <p:cNvPr id="116750" name="Text Box 14"/>
            <p:cNvSpPr txBox="1">
              <a:spLocks noChangeArrowheads="1"/>
            </p:cNvSpPr>
            <p:nvPr/>
          </p:nvSpPr>
          <p:spPr bwMode="auto">
            <a:xfrm>
              <a:off x="2342726" y="6273105"/>
              <a:ext cx="4457978" cy="584135"/>
            </a:xfrm>
            <a:prstGeom prst="rect">
              <a:avLst/>
            </a:prstGeom>
            <a:noFill/>
            <a:ln w="9525">
              <a:noFill/>
              <a:miter lim="800000"/>
              <a:headEnd/>
              <a:tailEnd/>
            </a:ln>
            <a:effectLst/>
          </p:spPr>
          <p:txBody>
            <a:bodyPr>
              <a:spAutoFit/>
            </a:bodyPr>
            <a:lstStyle/>
            <a:p>
              <a:pPr algn="ctr">
                <a:spcBef>
                  <a:spcPct val="50000"/>
                </a:spcBef>
                <a:defRPr/>
              </a:pPr>
              <a:r>
                <a:rPr lang="en-US" sz="3200" dirty="0">
                  <a:solidFill>
                    <a:schemeClr val="bg1"/>
                  </a:solidFill>
                  <a:effectLst>
                    <a:outerShdw blurRad="38100" dist="38100" dir="2700000" algn="tl">
                      <a:srgbClr val="000000">
                        <a:alpha val="43137"/>
                      </a:srgbClr>
                    </a:outerShdw>
                  </a:effectLst>
                  <a:latin typeface="Arial" charset="0"/>
                </a:rPr>
                <a:t>0.5 deg CC</a:t>
              </a:r>
            </a:p>
          </p:txBody>
        </p:sp>
      </p:grpSp>
      <p:sp>
        <p:nvSpPr>
          <p:cNvPr id="1550339" name="Oval 7"/>
          <p:cNvSpPr>
            <a:spLocks noChangeArrowheads="1"/>
          </p:cNvSpPr>
          <p:nvPr/>
        </p:nvSpPr>
        <p:spPr bwMode="auto">
          <a:xfrm>
            <a:off x="5314950" y="4114800"/>
            <a:ext cx="342900" cy="342900"/>
          </a:xfrm>
          <a:prstGeom prst="ellipse">
            <a:avLst/>
          </a:prstGeom>
          <a:noFill/>
          <a:ln w="38100" algn="ctr">
            <a:solidFill>
              <a:schemeClr val="tx1"/>
            </a:solidFill>
            <a:round/>
            <a:headEnd/>
            <a:tailEnd/>
          </a:ln>
        </p:spPr>
        <p:txBody>
          <a:bodyPr wrap="none"/>
          <a:lstStyle/>
          <a:p>
            <a:endParaRPr lang="en-US">
              <a:solidFill>
                <a:schemeClr val="bg1"/>
              </a:solidFill>
              <a:latin typeface="Times New Roman" pitchFamily="18" charset="0"/>
            </a:endParaRPr>
          </a:p>
        </p:txBody>
      </p:sp>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wrap="square" numCol="1" compatLnSpc="1">
            <a:prstTxWarp prst="textNoShape">
              <a:avLst/>
            </a:prstTxWarp>
          </a:bodyPr>
          <a:lstStyle/>
          <a:p>
            <a:pPr eaLnBrk="1" hangingPunct="1">
              <a:defRPr/>
            </a:pPr>
            <a:r>
              <a:rPr lang="en-US" smtClean="0">
                <a:effectLst>
                  <a:outerShdw blurRad="38100" dist="38100" dir="2700000" algn="tl">
                    <a:srgbClr val="C0C0C0"/>
                  </a:outerShdw>
                </a:effectLst>
                <a:latin typeface="Myriad Pro Light"/>
              </a:rPr>
              <a:t>OUTLINE</a:t>
            </a:r>
          </a:p>
        </p:txBody>
      </p:sp>
      <p:sp>
        <p:nvSpPr>
          <p:cNvPr id="5" name="Content Placeholder 4"/>
          <p:cNvSpPr>
            <a:spLocks noGrp="1"/>
          </p:cNvSpPr>
          <p:nvPr>
            <p:ph sz="half" idx="4294967295"/>
          </p:nvPr>
        </p:nvSpPr>
        <p:spPr>
          <a:xfrm>
            <a:off x="712788" y="779463"/>
            <a:ext cx="8191500" cy="4705350"/>
          </a:xfrm>
        </p:spPr>
        <p:txBody>
          <a:bodyPr wrap="square" numCol="1" anchor="t" anchorCtr="0" compatLnSpc="1">
            <a:prstTxWarp prst="textNoShape">
              <a:avLst/>
            </a:prstTxWarp>
          </a:bodyPr>
          <a:lstStyle/>
          <a:p>
            <a:pPr eaLnBrk="1" hangingPunct="1">
              <a:defRPr/>
            </a:pPr>
            <a:r>
              <a:rPr lang="en-US" sz="2800" smtClean="0">
                <a:effectLst>
                  <a:outerShdw blurRad="38100" dist="38100" dir="2700000" algn="tl">
                    <a:srgbClr val="C0C0C0"/>
                  </a:outerShdw>
                </a:effectLst>
                <a:latin typeface="Myriad Pro"/>
              </a:rPr>
              <a:t>Explain What Dual-Polarization Means</a:t>
            </a:r>
          </a:p>
          <a:p>
            <a:pPr eaLnBrk="1" hangingPunct="1">
              <a:defRPr/>
            </a:pPr>
            <a:r>
              <a:rPr lang="en-US" sz="2800" smtClean="0">
                <a:effectLst>
                  <a:outerShdw blurRad="38100" dist="38100" dir="2700000" algn="tl">
                    <a:srgbClr val="C0C0C0"/>
                  </a:outerShdw>
                </a:effectLst>
                <a:latin typeface="Myriad Pro"/>
              </a:rPr>
              <a:t>Explain 10-cm WSR-88D Dual-Polarization</a:t>
            </a:r>
          </a:p>
          <a:p>
            <a:pPr eaLnBrk="1" hangingPunct="1">
              <a:defRPr/>
            </a:pPr>
            <a:r>
              <a:rPr lang="en-US" sz="2800" smtClean="0">
                <a:effectLst>
                  <a:outerShdw blurRad="38100" dist="38100" dir="2700000" algn="tl">
                    <a:srgbClr val="C0C0C0"/>
                  </a:outerShdw>
                </a:effectLst>
                <a:latin typeface="Myriad Pro"/>
              </a:rPr>
              <a:t>Current Status of NEXRAD Dual-Pol Upgrade</a:t>
            </a:r>
          </a:p>
          <a:p>
            <a:pPr eaLnBrk="1" hangingPunct="1">
              <a:defRPr/>
            </a:pPr>
            <a:r>
              <a:rPr lang="en-US" sz="2800" smtClean="0">
                <a:effectLst>
                  <a:outerShdw blurRad="38100" dist="38100" dir="2700000" algn="tl">
                    <a:srgbClr val="C0C0C0"/>
                  </a:outerShdw>
                </a:effectLst>
                <a:latin typeface="Myriad Pro"/>
              </a:rPr>
              <a:t>Explain Differences for 5-cm &amp; 3-cm Radar</a:t>
            </a:r>
          </a:p>
        </p:txBody>
      </p:sp>
      <p:pic>
        <p:nvPicPr>
          <p:cNvPr id="1552387" name="Picture 2" descr="O:\dual-pol\dual_pol_training_logo.png"/>
          <p:cNvPicPr>
            <a:picLocks noChangeAspect="1" noChangeArrowheads="1"/>
          </p:cNvPicPr>
          <p:nvPr>
            <p:custDataLst>
              <p:tags r:id="rId2"/>
            </p:custDataLst>
          </p:nvPr>
        </p:nvPicPr>
        <p:blipFill>
          <a:blip r:embed="rId5"/>
          <a:srcRect/>
          <a:stretch>
            <a:fillRect/>
          </a:stretch>
        </p:blipFill>
        <p:spPr bwMode="auto">
          <a:xfrm>
            <a:off x="2362200" y="2795588"/>
            <a:ext cx="4419600" cy="406241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4433" name="Text Box 2"/>
          <p:cNvSpPr txBox="1">
            <a:spLocks noChangeArrowheads="1"/>
          </p:cNvSpPr>
          <p:nvPr/>
        </p:nvSpPr>
        <p:spPr bwMode="auto">
          <a:xfrm>
            <a:off x="1000125" y="304800"/>
            <a:ext cx="7143750" cy="641350"/>
          </a:xfrm>
          <a:prstGeom prst="rect">
            <a:avLst/>
          </a:prstGeom>
          <a:noFill/>
          <a:ln w="9525">
            <a:noFill/>
            <a:miter lim="800000"/>
            <a:headEnd/>
            <a:tailEnd/>
          </a:ln>
        </p:spPr>
        <p:txBody>
          <a:bodyPr>
            <a:spAutoFit/>
          </a:bodyPr>
          <a:lstStyle/>
          <a:p>
            <a:pPr algn="ctr">
              <a:spcBef>
                <a:spcPct val="50000"/>
              </a:spcBef>
            </a:pPr>
            <a:r>
              <a:rPr lang="en-US" sz="3600" b="1">
                <a:solidFill>
                  <a:schemeClr val="bg1"/>
                </a:solidFill>
                <a:latin typeface="Arial" charset="0"/>
              </a:rPr>
              <a:t>Explaining Dual-Polarization</a:t>
            </a:r>
          </a:p>
        </p:txBody>
      </p:sp>
      <p:sp>
        <p:nvSpPr>
          <p:cNvPr id="1554434" name="Text Box 3"/>
          <p:cNvSpPr txBox="1">
            <a:spLocks noChangeArrowheads="1"/>
          </p:cNvSpPr>
          <p:nvPr/>
        </p:nvSpPr>
        <p:spPr bwMode="auto">
          <a:xfrm>
            <a:off x="0" y="1143000"/>
            <a:ext cx="9144000" cy="366713"/>
          </a:xfrm>
          <a:prstGeom prst="rect">
            <a:avLst/>
          </a:prstGeom>
          <a:noFill/>
          <a:ln w="9525">
            <a:noFill/>
            <a:miter lim="800000"/>
            <a:headEnd/>
            <a:tailEnd/>
          </a:ln>
        </p:spPr>
        <p:txBody>
          <a:bodyPr>
            <a:spAutoFit/>
          </a:bodyPr>
          <a:lstStyle/>
          <a:p>
            <a:pPr>
              <a:spcBef>
                <a:spcPct val="50000"/>
              </a:spcBef>
            </a:pPr>
            <a:r>
              <a:rPr lang="en-US" sz="1800" b="1">
                <a:solidFill>
                  <a:schemeClr val="bg1"/>
                </a:solidFill>
                <a:latin typeface="Arial" charset="0"/>
              </a:rPr>
              <a:t>Polarization - how the electromagnetic field wiggles as the EM wave propagates</a:t>
            </a:r>
          </a:p>
        </p:txBody>
      </p:sp>
      <p:sp>
        <p:nvSpPr>
          <p:cNvPr id="1413124" name="AutoShape 4"/>
          <p:cNvSpPr>
            <a:spLocks noChangeArrowheads="1"/>
          </p:cNvSpPr>
          <p:nvPr/>
        </p:nvSpPr>
        <p:spPr bwMode="auto">
          <a:xfrm>
            <a:off x="1676400" y="3352800"/>
            <a:ext cx="6096000" cy="838200"/>
          </a:xfrm>
          <a:prstGeom prst="parallelogram">
            <a:avLst>
              <a:gd name="adj" fmla="val 181818"/>
            </a:avLst>
          </a:prstGeom>
          <a:solidFill>
            <a:srgbClr val="C0C0C0"/>
          </a:solidFill>
          <a:ln w="19050">
            <a:solidFill>
              <a:srgbClr val="808080"/>
            </a:solidFill>
            <a:miter lim="800000"/>
            <a:headEnd/>
            <a:tailEnd/>
          </a:ln>
          <a:effectLst/>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13125" name="Line 5"/>
          <p:cNvSpPr>
            <a:spLocks noChangeShapeType="1"/>
          </p:cNvSpPr>
          <p:nvPr/>
        </p:nvSpPr>
        <p:spPr bwMode="auto">
          <a:xfrm flipV="1">
            <a:off x="1676400" y="4191000"/>
            <a:ext cx="2057400" cy="0"/>
          </a:xfrm>
          <a:prstGeom prst="line">
            <a:avLst/>
          </a:prstGeom>
          <a:noFill/>
          <a:ln w="63500">
            <a:solidFill>
              <a:srgbClr val="808080"/>
            </a:solidFill>
            <a:round/>
            <a:headEn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13126" name="Line 6"/>
          <p:cNvSpPr>
            <a:spLocks noChangeShapeType="1"/>
          </p:cNvSpPr>
          <p:nvPr/>
        </p:nvSpPr>
        <p:spPr bwMode="auto">
          <a:xfrm flipV="1">
            <a:off x="1752600" y="3321050"/>
            <a:ext cx="1450975" cy="869950"/>
          </a:xfrm>
          <a:prstGeom prst="line">
            <a:avLst/>
          </a:prstGeom>
          <a:noFill/>
          <a:ln w="63500">
            <a:solidFill>
              <a:srgbClr val="808080"/>
            </a:solidFill>
            <a:round/>
            <a:headEn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13127" name="Line 7"/>
          <p:cNvSpPr>
            <a:spLocks noChangeShapeType="1"/>
          </p:cNvSpPr>
          <p:nvPr/>
        </p:nvSpPr>
        <p:spPr bwMode="auto">
          <a:xfrm flipV="1">
            <a:off x="1708150" y="2233613"/>
            <a:ext cx="0" cy="1981200"/>
          </a:xfrm>
          <a:prstGeom prst="line">
            <a:avLst/>
          </a:prstGeom>
          <a:noFill/>
          <a:ln w="63500">
            <a:solidFill>
              <a:srgbClr val="C0C0C0"/>
            </a:solidFill>
            <a:round/>
            <a:headEn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554439" name="Text Box 8"/>
          <p:cNvSpPr txBox="1">
            <a:spLocks noChangeArrowheads="1"/>
          </p:cNvSpPr>
          <p:nvPr/>
        </p:nvSpPr>
        <p:spPr bwMode="auto">
          <a:xfrm>
            <a:off x="1573213" y="1857375"/>
            <a:ext cx="303212" cy="457200"/>
          </a:xfrm>
          <a:prstGeom prst="rect">
            <a:avLst/>
          </a:prstGeom>
          <a:noFill/>
          <a:ln w="9525">
            <a:noFill/>
            <a:miter lim="800000"/>
            <a:headEnd/>
            <a:tailEnd/>
          </a:ln>
        </p:spPr>
        <p:txBody>
          <a:bodyPr wrap="none">
            <a:spAutoFit/>
          </a:bodyPr>
          <a:lstStyle/>
          <a:p>
            <a:r>
              <a:rPr lang="en-US" i="1">
                <a:solidFill>
                  <a:srgbClr val="EAEAEA"/>
                </a:solidFill>
                <a:latin typeface="Times New Roman" pitchFamily="18" charset="0"/>
              </a:rPr>
              <a:t>z</a:t>
            </a:r>
          </a:p>
        </p:txBody>
      </p:sp>
      <p:sp>
        <p:nvSpPr>
          <p:cNvPr id="1554440" name="Text Box 9"/>
          <p:cNvSpPr txBox="1">
            <a:spLocks noChangeArrowheads="1"/>
          </p:cNvSpPr>
          <p:nvPr/>
        </p:nvSpPr>
        <p:spPr bwMode="auto">
          <a:xfrm>
            <a:off x="2890838" y="2846388"/>
            <a:ext cx="319087" cy="457200"/>
          </a:xfrm>
          <a:prstGeom prst="rect">
            <a:avLst/>
          </a:prstGeom>
          <a:noFill/>
          <a:ln w="9525">
            <a:noFill/>
            <a:miter lim="800000"/>
            <a:headEnd/>
            <a:tailEnd/>
          </a:ln>
        </p:spPr>
        <p:txBody>
          <a:bodyPr wrap="none">
            <a:spAutoFit/>
          </a:bodyPr>
          <a:lstStyle/>
          <a:p>
            <a:r>
              <a:rPr lang="en-US" i="1">
                <a:solidFill>
                  <a:srgbClr val="EAEAEA"/>
                </a:solidFill>
                <a:latin typeface="Times New Roman" pitchFamily="18" charset="0"/>
              </a:rPr>
              <a:t>y</a:t>
            </a:r>
          </a:p>
        </p:txBody>
      </p:sp>
      <p:sp>
        <p:nvSpPr>
          <p:cNvPr id="1554441" name="Text Box 10"/>
          <p:cNvSpPr txBox="1">
            <a:spLocks noChangeArrowheads="1"/>
          </p:cNvSpPr>
          <p:nvPr/>
        </p:nvSpPr>
        <p:spPr bwMode="auto">
          <a:xfrm>
            <a:off x="3543300" y="4124325"/>
            <a:ext cx="319088" cy="457200"/>
          </a:xfrm>
          <a:prstGeom prst="rect">
            <a:avLst/>
          </a:prstGeom>
          <a:noFill/>
          <a:ln w="9525">
            <a:noFill/>
            <a:miter lim="800000"/>
            <a:headEnd/>
            <a:tailEnd/>
          </a:ln>
        </p:spPr>
        <p:txBody>
          <a:bodyPr wrap="none">
            <a:spAutoFit/>
          </a:bodyPr>
          <a:lstStyle/>
          <a:p>
            <a:r>
              <a:rPr lang="en-US" i="1">
                <a:solidFill>
                  <a:srgbClr val="EAEAEA"/>
                </a:solidFill>
                <a:latin typeface="Times New Roman" pitchFamily="18" charset="0"/>
              </a:rPr>
              <a:t>x</a:t>
            </a:r>
          </a:p>
        </p:txBody>
      </p:sp>
      <p:sp>
        <p:nvSpPr>
          <p:cNvPr id="1413131" name="Line 11"/>
          <p:cNvSpPr>
            <a:spLocks noChangeShapeType="1"/>
          </p:cNvSpPr>
          <p:nvPr/>
        </p:nvSpPr>
        <p:spPr bwMode="auto">
          <a:xfrm>
            <a:off x="6665913" y="3743325"/>
            <a:ext cx="1204912" cy="0"/>
          </a:xfrm>
          <a:prstGeom prst="line">
            <a:avLst/>
          </a:prstGeom>
          <a:noFill/>
          <a:ln w="38100">
            <a:solidFill>
              <a:srgbClr val="FF0000"/>
            </a:solidFill>
            <a:round/>
            <a:headEn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13132" name="Line 12"/>
          <p:cNvSpPr>
            <a:spLocks noChangeShapeType="1"/>
          </p:cNvSpPr>
          <p:nvPr/>
        </p:nvSpPr>
        <p:spPr bwMode="auto">
          <a:xfrm flipH="1">
            <a:off x="2587625" y="3735388"/>
            <a:ext cx="4070350" cy="0"/>
          </a:xfrm>
          <a:prstGeom prst="line">
            <a:avLst/>
          </a:prstGeom>
          <a:noFill/>
          <a:ln w="9525">
            <a:solidFill>
              <a:schemeClr val="tx1"/>
            </a:solidFill>
            <a:round/>
            <a:headEnd/>
            <a:tailEn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13133" name="Freeform 13"/>
          <p:cNvSpPr>
            <a:spLocks/>
          </p:cNvSpPr>
          <p:nvPr/>
        </p:nvSpPr>
        <p:spPr bwMode="auto">
          <a:xfrm>
            <a:off x="2382838" y="3521075"/>
            <a:ext cx="4260850" cy="471488"/>
          </a:xfrm>
          <a:custGeom>
            <a:avLst/>
            <a:gdLst/>
            <a:ahLst/>
            <a:cxnLst>
              <a:cxn ang="0">
                <a:pos x="129" y="130"/>
              </a:cxn>
              <a:cxn ang="0">
                <a:pos x="79" y="248"/>
              </a:cxn>
              <a:cxn ang="0">
                <a:pos x="606" y="2"/>
              </a:cxn>
              <a:cxn ang="0">
                <a:pos x="778" y="258"/>
              </a:cxn>
              <a:cxn ang="0">
                <a:pos x="1290" y="7"/>
              </a:cxn>
              <a:cxn ang="0">
                <a:pos x="1497" y="278"/>
              </a:cxn>
              <a:cxn ang="0">
                <a:pos x="1994" y="17"/>
              </a:cxn>
              <a:cxn ang="0">
                <a:pos x="2206" y="278"/>
              </a:cxn>
              <a:cxn ang="0">
                <a:pos x="2684" y="130"/>
              </a:cxn>
            </a:cxnLst>
            <a:rect l="0" t="0" r="r" b="b"/>
            <a:pathLst>
              <a:path w="2684" h="297">
                <a:moveTo>
                  <a:pt x="129" y="130"/>
                </a:moveTo>
                <a:cubicBezTo>
                  <a:pt x="64" y="199"/>
                  <a:pt x="0" y="269"/>
                  <a:pt x="79" y="248"/>
                </a:cubicBezTo>
                <a:cubicBezTo>
                  <a:pt x="158" y="227"/>
                  <a:pt x="490" y="0"/>
                  <a:pt x="606" y="2"/>
                </a:cubicBezTo>
                <a:cubicBezTo>
                  <a:pt x="722" y="4"/>
                  <a:pt x="664" y="257"/>
                  <a:pt x="778" y="258"/>
                </a:cubicBezTo>
                <a:cubicBezTo>
                  <a:pt x="892" y="259"/>
                  <a:pt x="1170" y="4"/>
                  <a:pt x="1290" y="7"/>
                </a:cubicBezTo>
                <a:cubicBezTo>
                  <a:pt x="1410" y="10"/>
                  <a:pt x="1380" y="276"/>
                  <a:pt x="1497" y="278"/>
                </a:cubicBezTo>
                <a:cubicBezTo>
                  <a:pt x="1614" y="280"/>
                  <a:pt x="1876" y="17"/>
                  <a:pt x="1994" y="17"/>
                </a:cubicBezTo>
                <a:cubicBezTo>
                  <a:pt x="2112" y="17"/>
                  <a:pt x="2091" y="259"/>
                  <a:pt x="2206" y="278"/>
                </a:cubicBezTo>
                <a:cubicBezTo>
                  <a:pt x="2321" y="297"/>
                  <a:pt x="2502" y="213"/>
                  <a:pt x="2684" y="130"/>
                </a:cubicBezTo>
              </a:path>
            </a:pathLst>
          </a:custGeom>
          <a:solidFill>
            <a:srgbClr val="0000FF">
              <a:alpha val="91000"/>
            </a:srgbClr>
          </a:solidFill>
          <a:ln w="19050" cap="flat">
            <a:solidFill>
              <a:schemeClr val="tx1"/>
            </a:solidFill>
            <a:prstDash val="sysDot"/>
            <a:round/>
            <a:headEnd/>
            <a:tailEn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13134" name="Line 14"/>
          <p:cNvSpPr>
            <a:spLocks noChangeShapeType="1"/>
          </p:cNvSpPr>
          <p:nvPr/>
        </p:nvSpPr>
        <p:spPr bwMode="auto">
          <a:xfrm flipH="1">
            <a:off x="6281738" y="3532188"/>
            <a:ext cx="666750" cy="436562"/>
          </a:xfrm>
          <a:prstGeom prst="line">
            <a:avLst/>
          </a:prstGeom>
          <a:noFill/>
          <a:ln w="31750">
            <a:solidFill>
              <a:srgbClr val="0000FF"/>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554446" name="Text Box 15"/>
          <p:cNvSpPr txBox="1">
            <a:spLocks noChangeArrowheads="1"/>
          </p:cNvSpPr>
          <p:nvPr/>
        </p:nvSpPr>
        <p:spPr bwMode="auto">
          <a:xfrm>
            <a:off x="482600" y="4695825"/>
            <a:ext cx="5487988" cy="641350"/>
          </a:xfrm>
          <a:prstGeom prst="rect">
            <a:avLst/>
          </a:prstGeom>
          <a:noFill/>
          <a:ln w="9525">
            <a:noFill/>
            <a:miter lim="800000"/>
            <a:headEnd/>
            <a:tailEnd/>
          </a:ln>
        </p:spPr>
        <p:txBody>
          <a:bodyPr>
            <a:spAutoFit/>
          </a:bodyPr>
          <a:lstStyle/>
          <a:p>
            <a:pPr algn="ctr">
              <a:spcBef>
                <a:spcPct val="50000"/>
              </a:spcBef>
            </a:pPr>
            <a:r>
              <a:rPr lang="en-US" sz="3600" b="1">
                <a:solidFill>
                  <a:schemeClr val="hlink"/>
                </a:solidFill>
                <a:latin typeface="Arial" charset="0"/>
              </a:rPr>
              <a:t>Horizontal Polarization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13133"/>
                                        </p:tgtEl>
                                        <p:attrNameLst>
                                          <p:attrName>style.visibility</p:attrName>
                                        </p:attrNameLst>
                                      </p:cBhvr>
                                      <p:to>
                                        <p:strVal val="visible"/>
                                      </p:to>
                                    </p:set>
                                    <p:animEffect transition="in" filter="wipe(left)">
                                      <p:cBhvr>
                                        <p:cTn id="7" dur="5000"/>
                                        <p:tgtEl>
                                          <p:spTgt spid="14131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13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81" name="Text Box 2"/>
          <p:cNvSpPr txBox="1">
            <a:spLocks noChangeArrowheads="1"/>
          </p:cNvSpPr>
          <p:nvPr/>
        </p:nvSpPr>
        <p:spPr bwMode="auto">
          <a:xfrm>
            <a:off x="942975" y="304800"/>
            <a:ext cx="7373938" cy="641350"/>
          </a:xfrm>
          <a:prstGeom prst="rect">
            <a:avLst/>
          </a:prstGeom>
          <a:noFill/>
          <a:ln w="9525">
            <a:noFill/>
            <a:miter lim="800000"/>
            <a:headEnd/>
            <a:tailEnd/>
          </a:ln>
        </p:spPr>
        <p:txBody>
          <a:bodyPr>
            <a:spAutoFit/>
          </a:bodyPr>
          <a:lstStyle/>
          <a:p>
            <a:pPr algn="ctr">
              <a:spcBef>
                <a:spcPct val="50000"/>
              </a:spcBef>
            </a:pPr>
            <a:r>
              <a:rPr lang="en-US" sz="3600" b="1">
                <a:solidFill>
                  <a:schemeClr val="bg1"/>
                </a:solidFill>
                <a:latin typeface="Arial" charset="0"/>
              </a:rPr>
              <a:t>Explaining Dual-Polarization </a:t>
            </a:r>
          </a:p>
        </p:txBody>
      </p:sp>
      <p:sp>
        <p:nvSpPr>
          <p:cNvPr id="1415171" name="Line 3"/>
          <p:cNvSpPr>
            <a:spLocks noChangeShapeType="1"/>
          </p:cNvSpPr>
          <p:nvPr/>
        </p:nvSpPr>
        <p:spPr bwMode="auto">
          <a:xfrm flipV="1">
            <a:off x="1752600" y="3321050"/>
            <a:ext cx="1450975" cy="869950"/>
          </a:xfrm>
          <a:prstGeom prst="line">
            <a:avLst/>
          </a:prstGeom>
          <a:noFill/>
          <a:ln w="63500">
            <a:solidFill>
              <a:srgbClr val="808080"/>
            </a:solidFill>
            <a:round/>
            <a:headEn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15172" name="Line 4"/>
          <p:cNvSpPr>
            <a:spLocks noChangeShapeType="1"/>
          </p:cNvSpPr>
          <p:nvPr/>
        </p:nvSpPr>
        <p:spPr bwMode="auto">
          <a:xfrm flipV="1">
            <a:off x="1708150" y="2233613"/>
            <a:ext cx="0" cy="1981200"/>
          </a:xfrm>
          <a:prstGeom prst="line">
            <a:avLst/>
          </a:prstGeom>
          <a:noFill/>
          <a:ln w="63500">
            <a:solidFill>
              <a:srgbClr val="C0C0C0"/>
            </a:solidFill>
            <a:round/>
            <a:headEn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556484" name="Text Box 5"/>
          <p:cNvSpPr txBox="1">
            <a:spLocks noChangeArrowheads="1"/>
          </p:cNvSpPr>
          <p:nvPr/>
        </p:nvSpPr>
        <p:spPr bwMode="auto">
          <a:xfrm>
            <a:off x="1573213" y="1857375"/>
            <a:ext cx="303212" cy="457200"/>
          </a:xfrm>
          <a:prstGeom prst="rect">
            <a:avLst/>
          </a:prstGeom>
          <a:noFill/>
          <a:ln w="9525">
            <a:noFill/>
            <a:miter lim="800000"/>
            <a:headEnd/>
            <a:tailEnd/>
          </a:ln>
        </p:spPr>
        <p:txBody>
          <a:bodyPr wrap="none">
            <a:spAutoFit/>
          </a:bodyPr>
          <a:lstStyle/>
          <a:p>
            <a:r>
              <a:rPr lang="en-US" i="1">
                <a:solidFill>
                  <a:srgbClr val="EAEAEA"/>
                </a:solidFill>
                <a:latin typeface="Times New Roman" pitchFamily="18" charset="0"/>
              </a:rPr>
              <a:t>z</a:t>
            </a:r>
          </a:p>
        </p:txBody>
      </p:sp>
      <p:sp>
        <p:nvSpPr>
          <p:cNvPr id="1556485" name="Text Box 6"/>
          <p:cNvSpPr txBox="1">
            <a:spLocks noChangeArrowheads="1"/>
          </p:cNvSpPr>
          <p:nvPr/>
        </p:nvSpPr>
        <p:spPr bwMode="auto">
          <a:xfrm>
            <a:off x="2890838" y="2846388"/>
            <a:ext cx="319087" cy="457200"/>
          </a:xfrm>
          <a:prstGeom prst="rect">
            <a:avLst/>
          </a:prstGeom>
          <a:noFill/>
          <a:ln w="9525">
            <a:noFill/>
            <a:miter lim="800000"/>
            <a:headEnd/>
            <a:tailEnd/>
          </a:ln>
        </p:spPr>
        <p:txBody>
          <a:bodyPr wrap="none">
            <a:spAutoFit/>
          </a:bodyPr>
          <a:lstStyle/>
          <a:p>
            <a:r>
              <a:rPr lang="en-US" i="1">
                <a:solidFill>
                  <a:srgbClr val="EAEAEA"/>
                </a:solidFill>
                <a:latin typeface="Times New Roman" pitchFamily="18" charset="0"/>
              </a:rPr>
              <a:t>y</a:t>
            </a:r>
          </a:p>
        </p:txBody>
      </p:sp>
      <p:sp>
        <p:nvSpPr>
          <p:cNvPr id="1556486" name="Text Box 7"/>
          <p:cNvSpPr txBox="1">
            <a:spLocks noChangeArrowheads="1"/>
          </p:cNvSpPr>
          <p:nvPr/>
        </p:nvSpPr>
        <p:spPr bwMode="auto">
          <a:xfrm>
            <a:off x="366713" y="4811713"/>
            <a:ext cx="5487987" cy="641350"/>
          </a:xfrm>
          <a:prstGeom prst="rect">
            <a:avLst/>
          </a:prstGeom>
          <a:noFill/>
          <a:ln w="9525">
            <a:noFill/>
            <a:miter lim="800000"/>
            <a:headEnd/>
            <a:tailEnd/>
          </a:ln>
        </p:spPr>
        <p:txBody>
          <a:bodyPr>
            <a:spAutoFit/>
          </a:bodyPr>
          <a:lstStyle/>
          <a:p>
            <a:pPr algn="ctr">
              <a:spcBef>
                <a:spcPct val="50000"/>
              </a:spcBef>
            </a:pPr>
            <a:r>
              <a:rPr lang="en-US" sz="3600" b="1">
                <a:solidFill>
                  <a:srgbClr val="FFAF5F"/>
                </a:solidFill>
                <a:latin typeface="Arial" charset="0"/>
              </a:rPr>
              <a:t>Vertical Polarization</a:t>
            </a:r>
          </a:p>
        </p:txBody>
      </p:sp>
      <p:sp>
        <p:nvSpPr>
          <p:cNvPr id="1415176" name="Rectangle 8"/>
          <p:cNvSpPr>
            <a:spLocks noChangeArrowheads="1"/>
          </p:cNvSpPr>
          <p:nvPr/>
        </p:nvSpPr>
        <p:spPr bwMode="auto">
          <a:xfrm>
            <a:off x="2205038" y="2236788"/>
            <a:ext cx="4773612" cy="2384425"/>
          </a:xfrm>
          <a:prstGeom prst="rect">
            <a:avLst/>
          </a:prstGeom>
          <a:solidFill>
            <a:srgbClr val="C0C0C0">
              <a:alpha val="77000"/>
            </a:srgbClr>
          </a:solidFill>
          <a:ln w="15875">
            <a:solidFill>
              <a:srgbClr val="333333"/>
            </a:solidFill>
            <a:miter lim="800000"/>
            <a:headEnd/>
            <a:tailEnd/>
          </a:ln>
          <a:effectLst/>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15177" name="Line 9"/>
          <p:cNvSpPr>
            <a:spLocks noChangeShapeType="1"/>
          </p:cNvSpPr>
          <p:nvPr/>
        </p:nvSpPr>
        <p:spPr bwMode="auto">
          <a:xfrm flipV="1">
            <a:off x="1676400" y="4191000"/>
            <a:ext cx="2057400" cy="0"/>
          </a:xfrm>
          <a:prstGeom prst="line">
            <a:avLst/>
          </a:prstGeom>
          <a:noFill/>
          <a:ln w="63500">
            <a:solidFill>
              <a:srgbClr val="C0C0C0"/>
            </a:solidFill>
            <a:round/>
            <a:headEn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556489" name="Text Box 10"/>
          <p:cNvSpPr txBox="1">
            <a:spLocks noChangeArrowheads="1"/>
          </p:cNvSpPr>
          <p:nvPr/>
        </p:nvSpPr>
        <p:spPr bwMode="auto">
          <a:xfrm>
            <a:off x="3543300" y="4124325"/>
            <a:ext cx="319088" cy="457200"/>
          </a:xfrm>
          <a:prstGeom prst="rect">
            <a:avLst/>
          </a:prstGeom>
          <a:noFill/>
          <a:ln w="9525">
            <a:noFill/>
            <a:miter lim="800000"/>
            <a:headEnd/>
            <a:tailEnd/>
          </a:ln>
        </p:spPr>
        <p:txBody>
          <a:bodyPr wrap="none">
            <a:spAutoFit/>
          </a:bodyPr>
          <a:lstStyle/>
          <a:p>
            <a:r>
              <a:rPr lang="en-US" i="1">
                <a:solidFill>
                  <a:srgbClr val="EAEAEA"/>
                </a:solidFill>
                <a:latin typeface="Times New Roman" pitchFamily="18" charset="0"/>
              </a:rPr>
              <a:t>x</a:t>
            </a:r>
          </a:p>
        </p:txBody>
      </p:sp>
      <p:sp>
        <p:nvSpPr>
          <p:cNvPr id="1415179" name="Line 11"/>
          <p:cNvSpPr>
            <a:spLocks noChangeShapeType="1"/>
          </p:cNvSpPr>
          <p:nvPr/>
        </p:nvSpPr>
        <p:spPr bwMode="auto">
          <a:xfrm>
            <a:off x="7102475" y="3429000"/>
            <a:ext cx="1023938" cy="0"/>
          </a:xfrm>
          <a:prstGeom prst="line">
            <a:avLst/>
          </a:prstGeom>
          <a:noFill/>
          <a:ln w="47625">
            <a:solidFill>
              <a:srgbClr val="FF0000"/>
            </a:solidFill>
            <a:round/>
            <a:headEn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15180" name="Line 12"/>
          <p:cNvSpPr>
            <a:spLocks noChangeShapeType="1"/>
          </p:cNvSpPr>
          <p:nvPr/>
        </p:nvSpPr>
        <p:spPr bwMode="auto">
          <a:xfrm>
            <a:off x="2406650" y="3429000"/>
            <a:ext cx="4854575" cy="0"/>
          </a:xfrm>
          <a:prstGeom prst="line">
            <a:avLst/>
          </a:prstGeom>
          <a:noFill/>
          <a:ln w="9525">
            <a:solidFill>
              <a:schemeClr val="tx1"/>
            </a:solidFill>
            <a:round/>
            <a:headEnd/>
            <a:tailEn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15181" name="Freeform 13"/>
          <p:cNvSpPr>
            <a:spLocks/>
          </p:cNvSpPr>
          <p:nvPr/>
        </p:nvSpPr>
        <p:spPr bwMode="auto">
          <a:xfrm>
            <a:off x="2211388" y="2867025"/>
            <a:ext cx="4751387" cy="1028700"/>
          </a:xfrm>
          <a:custGeom>
            <a:avLst/>
            <a:gdLst/>
            <a:ahLst/>
            <a:cxnLst>
              <a:cxn ang="0">
                <a:pos x="0" y="350"/>
              </a:cxn>
              <a:cxn ang="0">
                <a:pos x="320" y="70"/>
              </a:cxn>
              <a:cxn ang="0">
                <a:pos x="901" y="646"/>
              </a:cxn>
              <a:cxn ang="0">
                <a:pos x="1482" y="60"/>
              </a:cxn>
              <a:cxn ang="0">
                <a:pos x="2053" y="646"/>
              </a:cxn>
              <a:cxn ang="0">
                <a:pos x="2624" y="50"/>
              </a:cxn>
              <a:cxn ang="0">
                <a:pos x="2993" y="345"/>
              </a:cxn>
            </a:cxnLst>
            <a:rect l="0" t="0" r="r" b="b"/>
            <a:pathLst>
              <a:path w="2993" h="648">
                <a:moveTo>
                  <a:pt x="0" y="350"/>
                </a:moveTo>
                <a:cubicBezTo>
                  <a:pt x="85" y="185"/>
                  <a:pt x="170" y="21"/>
                  <a:pt x="320" y="70"/>
                </a:cubicBezTo>
                <a:cubicBezTo>
                  <a:pt x="470" y="119"/>
                  <a:pt x="707" y="648"/>
                  <a:pt x="901" y="646"/>
                </a:cubicBezTo>
                <a:cubicBezTo>
                  <a:pt x="1095" y="644"/>
                  <a:pt x="1290" y="60"/>
                  <a:pt x="1482" y="60"/>
                </a:cubicBezTo>
                <a:cubicBezTo>
                  <a:pt x="1674" y="60"/>
                  <a:pt x="1863" y="648"/>
                  <a:pt x="2053" y="646"/>
                </a:cubicBezTo>
                <a:cubicBezTo>
                  <a:pt x="2243" y="644"/>
                  <a:pt x="2467" y="100"/>
                  <a:pt x="2624" y="50"/>
                </a:cubicBezTo>
                <a:cubicBezTo>
                  <a:pt x="2781" y="0"/>
                  <a:pt x="2887" y="172"/>
                  <a:pt x="2993" y="345"/>
                </a:cubicBezTo>
              </a:path>
            </a:pathLst>
          </a:custGeom>
          <a:solidFill>
            <a:srgbClr val="FF6600"/>
          </a:solidFill>
          <a:ln w="22225" cap="flat">
            <a:solidFill>
              <a:schemeClr val="tx1"/>
            </a:solidFill>
            <a:prstDash val="sysDot"/>
            <a:round/>
            <a:headEnd/>
            <a:tailEn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15182" name="Line 14"/>
          <p:cNvSpPr>
            <a:spLocks noChangeShapeType="1"/>
          </p:cNvSpPr>
          <p:nvPr/>
        </p:nvSpPr>
        <p:spPr bwMode="auto">
          <a:xfrm flipV="1">
            <a:off x="6956425" y="2889250"/>
            <a:ext cx="0" cy="1079500"/>
          </a:xfrm>
          <a:prstGeom prst="line">
            <a:avLst/>
          </a:prstGeom>
          <a:noFill/>
          <a:ln w="38100">
            <a:solidFill>
              <a:srgbClr val="FF6600"/>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15181"/>
                                        </p:tgtEl>
                                        <p:attrNameLst>
                                          <p:attrName>style.visibility</p:attrName>
                                        </p:attrNameLst>
                                      </p:cBhvr>
                                      <p:to>
                                        <p:strVal val="visible"/>
                                      </p:to>
                                    </p:set>
                                    <p:animEffect transition="in" filter="wipe(left)">
                                      <p:cBhvr>
                                        <p:cTn id="7" dur="5000"/>
                                        <p:tgtEl>
                                          <p:spTgt spid="141518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15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8529" name="Text Box 2"/>
          <p:cNvSpPr txBox="1">
            <a:spLocks noChangeArrowheads="1"/>
          </p:cNvSpPr>
          <p:nvPr/>
        </p:nvSpPr>
        <p:spPr bwMode="auto">
          <a:xfrm>
            <a:off x="1116013" y="304800"/>
            <a:ext cx="6911975" cy="641350"/>
          </a:xfrm>
          <a:prstGeom prst="rect">
            <a:avLst/>
          </a:prstGeom>
          <a:noFill/>
          <a:ln w="9525">
            <a:noFill/>
            <a:miter lim="800000"/>
            <a:headEnd/>
            <a:tailEnd/>
          </a:ln>
        </p:spPr>
        <p:txBody>
          <a:bodyPr>
            <a:spAutoFit/>
          </a:bodyPr>
          <a:lstStyle/>
          <a:p>
            <a:pPr algn="ctr">
              <a:spcBef>
                <a:spcPct val="50000"/>
              </a:spcBef>
            </a:pPr>
            <a:r>
              <a:rPr lang="en-US" sz="3600" b="1">
                <a:solidFill>
                  <a:schemeClr val="bg1"/>
                </a:solidFill>
                <a:latin typeface="Arial" charset="0"/>
              </a:rPr>
              <a:t>Explaining Dual-Polarization</a:t>
            </a:r>
          </a:p>
        </p:txBody>
      </p:sp>
      <p:sp>
        <p:nvSpPr>
          <p:cNvPr id="1558530" name="Text Box 3"/>
          <p:cNvSpPr txBox="1">
            <a:spLocks noChangeArrowheads="1"/>
          </p:cNvSpPr>
          <p:nvPr/>
        </p:nvSpPr>
        <p:spPr bwMode="auto">
          <a:xfrm>
            <a:off x="901700" y="1173163"/>
            <a:ext cx="7308850" cy="1311275"/>
          </a:xfrm>
          <a:prstGeom prst="rect">
            <a:avLst/>
          </a:prstGeom>
          <a:noFill/>
          <a:ln w="9525">
            <a:noFill/>
            <a:miter lim="800000"/>
            <a:headEnd/>
            <a:tailEnd/>
          </a:ln>
        </p:spPr>
        <p:txBody>
          <a:bodyPr>
            <a:spAutoFit/>
          </a:bodyPr>
          <a:lstStyle/>
          <a:p>
            <a:pPr>
              <a:spcBef>
                <a:spcPct val="50000"/>
              </a:spcBef>
            </a:pPr>
            <a:r>
              <a:rPr lang="en-US" sz="2000">
                <a:solidFill>
                  <a:schemeClr val="bg1"/>
                </a:solidFill>
                <a:latin typeface="Arial" charset="0"/>
              </a:rPr>
              <a:t>Pulse Doppler radars like the WSR-88Ds emit short bursts of EM energy and then “listen” for the secondary radiation from targets like hydrometeors, which is known as the backscattered radiation.</a:t>
            </a:r>
          </a:p>
        </p:txBody>
      </p:sp>
      <p:sp>
        <p:nvSpPr>
          <p:cNvPr id="1558531" name="Text Box 4"/>
          <p:cNvSpPr txBox="1">
            <a:spLocks noChangeArrowheads="1"/>
          </p:cNvSpPr>
          <p:nvPr/>
        </p:nvSpPr>
        <p:spPr bwMode="auto">
          <a:xfrm>
            <a:off x="917575" y="2773363"/>
            <a:ext cx="7308850" cy="1006475"/>
          </a:xfrm>
          <a:prstGeom prst="rect">
            <a:avLst/>
          </a:prstGeom>
          <a:noFill/>
          <a:ln w="9525">
            <a:solidFill>
              <a:schemeClr val="accent1"/>
            </a:solidFill>
            <a:miter lim="800000"/>
            <a:headEnd/>
            <a:tailEnd/>
          </a:ln>
        </p:spPr>
        <p:txBody>
          <a:bodyPr>
            <a:spAutoFit/>
          </a:bodyPr>
          <a:lstStyle/>
          <a:p>
            <a:pPr>
              <a:spcBef>
                <a:spcPct val="50000"/>
              </a:spcBef>
            </a:pPr>
            <a:r>
              <a:rPr lang="en-US" sz="2000">
                <a:solidFill>
                  <a:schemeClr val="bg1"/>
                </a:solidFill>
                <a:latin typeface="Arial" charset="0"/>
              </a:rPr>
              <a:t>The conventional WSR-88D network consists of single-polarization radars that emit EM waves </a:t>
            </a:r>
            <a:r>
              <a:rPr lang="en-US" sz="2000">
                <a:solidFill>
                  <a:schemeClr val="tx1"/>
                </a:solidFill>
                <a:latin typeface="Arial" charset="0"/>
              </a:rPr>
              <a:t>with horizontal polarization.</a:t>
            </a:r>
          </a:p>
        </p:txBody>
      </p:sp>
      <p:pic>
        <p:nvPicPr>
          <p:cNvPr id="1558532" name="Picture 5" descr="horradar"/>
          <p:cNvPicPr>
            <a:picLocks noChangeAspect="1" noChangeArrowheads="1" noCrop="1"/>
          </p:cNvPicPr>
          <p:nvPr/>
        </p:nvPicPr>
        <p:blipFill>
          <a:blip r:embed="rId3"/>
          <a:srcRect/>
          <a:stretch>
            <a:fillRect/>
          </a:stretch>
        </p:blipFill>
        <p:spPr bwMode="auto">
          <a:xfrm>
            <a:off x="881063" y="3971925"/>
            <a:ext cx="4000500" cy="2286000"/>
          </a:xfrm>
          <a:prstGeom prst="rect">
            <a:avLst/>
          </a:prstGeom>
          <a:noFill/>
          <a:ln w="9525">
            <a:noFill/>
            <a:miter lim="800000"/>
            <a:headEnd/>
            <a:tailEnd/>
          </a:ln>
        </p:spPr>
      </p:pic>
      <p:sp>
        <p:nvSpPr>
          <p:cNvPr id="1421318" name="Rectangle 6"/>
          <p:cNvSpPr>
            <a:spLocks noChangeArrowheads="1"/>
          </p:cNvSpPr>
          <p:nvPr/>
        </p:nvSpPr>
        <p:spPr bwMode="auto">
          <a:xfrm>
            <a:off x="5353050" y="3663950"/>
            <a:ext cx="3502025" cy="2946400"/>
          </a:xfrm>
          <a:prstGeom prst="rect">
            <a:avLst/>
          </a:prstGeom>
          <a:solidFill>
            <a:schemeClr val="bg1"/>
          </a:solidFill>
          <a:ln w="9525">
            <a:noFill/>
            <a:miter lim="800000"/>
            <a:headEnd/>
            <a:tailEnd/>
          </a:ln>
          <a:effectLst/>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pic>
        <p:nvPicPr>
          <p:cNvPr id="1558534" name="Picture 7" descr="drop"/>
          <p:cNvPicPr>
            <a:picLocks noChangeAspect="1" noChangeArrowheads="1"/>
          </p:cNvPicPr>
          <p:nvPr/>
        </p:nvPicPr>
        <p:blipFill>
          <a:blip r:embed="rId4"/>
          <a:srcRect/>
          <a:stretch>
            <a:fillRect/>
          </a:stretch>
        </p:blipFill>
        <p:spPr bwMode="auto">
          <a:xfrm>
            <a:off x="5429250" y="3697288"/>
            <a:ext cx="1584325" cy="1071562"/>
          </a:xfrm>
          <a:prstGeom prst="rect">
            <a:avLst/>
          </a:prstGeom>
          <a:noFill/>
          <a:ln w="9525">
            <a:noFill/>
            <a:miter lim="800000"/>
            <a:headEnd/>
            <a:tailEnd/>
          </a:ln>
        </p:spPr>
      </p:pic>
      <p:pic>
        <p:nvPicPr>
          <p:cNvPr id="1558535" name="Picture 8" descr="drop"/>
          <p:cNvPicPr>
            <a:picLocks noChangeAspect="1" noChangeArrowheads="1"/>
          </p:cNvPicPr>
          <p:nvPr/>
        </p:nvPicPr>
        <p:blipFill>
          <a:blip r:embed="rId5"/>
          <a:srcRect/>
          <a:stretch>
            <a:fillRect/>
          </a:stretch>
        </p:blipFill>
        <p:spPr bwMode="auto">
          <a:xfrm>
            <a:off x="7675563" y="3905250"/>
            <a:ext cx="401637" cy="346075"/>
          </a:xfrm>
          <a:prstGeom prst="rect">
            <a:avLst/>
          </a:prstGeom>
          <a:noFill/>
          <a:ln w="9525">
            <a:noFill/>
            <a:miter lim="800000"/>
            <a:headEnd/>
            <a:tailEnd/>
          </a:ln>
        </p:spPr>
      </p:pic>
      <p:sp>
        <p:nvSpPr>
          <p:cNvPr id="1421321" name="Freeform 9"/>
          <p:cNvSpPr>
            <a:spLocks/>
          </p:cNvSpPr>
          <p:nvPr/>
        </p:nvSpPr>
        <p:spPr bwMode="auto">
          <a:xfrm>
            <a:off x="7697788" y="4532313"/>
            <a:ext cx="687387" cy="800100"/>
          </a:xfrm>
          <a:custGeom>
            <a:avLst/>
            <a:gdLst/>
            <a:ahLst/>
            <a:cxnLst>
              <a:cxn ang="0">
                <a:pos x="227" y="0"/>
              </a:cxn>
              <a:cxn ang="0">
                <a:pos x="172" y="19"/>
              </a:cxn>
              <a:cxn ang="0">
                <a:pos x="143" y="29"/>
              </a:cxn>
              <a:cxn ang="0">
                <a:pos x="133" y="59"/>
              </a:cxn>
              <a:cxn ang="0">
                <a:pos x="128" y="88"/>
              </a:cxn>
              <a:cxn ang="0">
                <a:pos x="113" y="93"/>
              </a:cxn>
              <a:cxn ang="0">
                <a:pos x="74" y="152"/>
              </a:cxn>
              <a:cxn ang="0">
                <a:pos x="44" y="167"/>
              </a:cxn>
              <a:cxn ang="0">
                <a:pos x="0" y="256"/>
              </a:cxn>
              <a:cxn ang="0">
                <a:pos x="30" y="344"/>
              </a:cxn>
              <a:cxn ang="0">
                <a:pos x="99" y="472"/>
              </a:cxn>
              <a:cxn ang="0">
                <a:pos x="113" y="482"/>
              </a:cxn>
              <a:cxn ang="0">
                <a:pos x="167" y="487"/>
              </a:cxn>
              <a:cxn ang="0">
                <a:pos x="222" y="497"/>
              </a:cxn>
              <a:cxn ang="0">
                <a:pos x="241" y="467"/>
              </a:cxn>
              <a:cxn ang="0">
                <a:pos x="246" y="453"/>
              </a:cxn>
              <a:cxn ang="0">
                <a:pos x="320" y="433"/>
              </a:cxn>
              <a:cxn ang="0">
                <a:pos x="359" y="394"/>
              </a:cxn>
              <a:cxn ang="0">
                <a:pos x="394" y="280"/>
              </a:cxn>
              <a:cxn ang="0">
                <a:pos x="428" y="236"/>
              </a:cxn>
              <a:cxn ang="0">
                <a:pos x="419" y="147"/>
              </a:cxn>
              <a:cxn ang="0">
                <a:pos x="364" y="39"/>
              </a:cxn>
              <a:cxn ang="0">
                <a:pos x="276" y="0"/>
              </a:cxn>
              <a:cxn ang="0">
                <a:pos x="227" y="0"/>
              </a:cxn>
            </a:cxnLst>
            <a:rect l="0" t="0" r="r" b="b"/>
            <a:pathLst>
              <a:path w="433" h="504">
                <a:moveTo>
                  <a:pt x="227" y="0"/>
                </a:moveTo>
                <a:cubicBezTo>
                  <a:pt x="204" y="5"/>
                  <a:pt x="193" y="10"/>
                  <a:pt x="172" y="19"/>
                </a:cubicBezTo>
                <a:cubicBezTo>
                  <a:pt x="163" y="23"/>
                  <a:pt x="143" y="29"/>
                  <a:pt x="143" y="29"/>
                </a:cubicBezTo>
                <a:cubicBezTo>
                  <a:pt x="140" y="39"/>
                  <a:pt x="135" y="49"/>
                  <a:pt x="133" y="59"/>
                </a:cubicBezTo>
                <a:cubicBezTo>
                  <a:pt x="131" y="69"/>
                  <a:pt x="133" y="80"/>
                  <a:pt x="128" y="88"/>
                </a:cubicBezTo>
                <a:cubicBezTo>
                  <a:pt x="125" y="93"/>
                  <a:pt x="118" y="91"/>
                  <a:pt x="113" y="93"/>
                </a:cubicBezTo>
                <a:cubicBezTo>
                  <a:pt x="84" y="114"/>
                  <a:pt x="93" y="137"/>
                  <a:pt x="74" y="152"/>
                </a:cubicBezTo>
                <a:cubicBezTo>
                  <a:pt x="65" y="159"/>
                  <a:pt x="53" y="161"/>
                  <a:pt x="44" y="167"/>
                </a:cubicBezTo>
                <a:cubicBezTo>
                  <a:pt x="33" y="199"/>
                  <a:pt x="11" y="224"/>
                  <a:pt x="0" y="256"/>
                </a:cubicBezTo>
                <a:cubicBezTo>
                  <a:pt x="6" y="322"/>
                  <a:pt x="2" y="304"/>
                  <a:pt x="30" y="344"/>
                </a:cubicBezTo>
                <a:cubicBezTo>
                  <a:pt x="37" y="403"/>
                  <a:pt x="44" y="441"/>
                  <a:pt x="99" y="472"/>
                </a:cubicBezTo>
                <a:cubicBezTo>
                  <a:pt x="104" y="475"/>
                  <a:pt x="107" y="481"/>
                  <a:pt x="113" y="482"/>
                </a:cubicBezTo>
                <a:cubicBezTo>
                  <a:pt x="131" y="486"/>
                  <a:pt x="149" y="485"/>
                  <a:pt x="167" y="487"/>
                </a:cubicBezTo>
                <a:cubicBezTo>
                  <a:pt x="189" y="491"/>
                  <a:pt x="201" y="504"/>
                  <a:pt x="222" y="497"/>
                </a:cubicBezTo>
                <a:cubicBezTo>
                  <a:pt x="228" y="487"/>
                  <a:pt x="237" y="478"/>
                  <a:pt x="241" y="467"/>
                </a:cubicBezTo>
                <a:cubicBezTo>
                  <a:pt x="243" y="462"/>
                  <a:pt x="242" y="456"/>
                  <a:pt x="246" y="453"/>
                </a:cubicBezTo>
                <a:cubicBezTo>
                  <a:pt x="258" y="441"/>
                  <a:pt x="304" y="436"/>
                  <a:pt x="320" y="433"/>
                </a:cubicBezTo>
                <a:cubicBezTo>
                  <a:pt x="337" y="422"/>
                  <a:pt x="345" y="408"/>
                  <a:pt x="359" y="394"/>
                </a:cubicBezTo>
                <a:cubicBezTo>
                  <a:pt x="362" y="345"/>
                  <a:pt x="353" y="307"/>
                  <a:pt x="394" y="280"/>
                </a:cubicBezTo>
                <a:cubicBezTo>
                  <a:pt x="418" y="245"/>
                  <a:pt x="406" y="260"/>
                  <a:pt x="428" y="236"/>
                </a:cubicBezTo>
                <a:cubicBezTo>
                  <a:pt x="433" y="201"/>
                  <a:pt x="428" y="180"/>
                  <a:pt x="419" y="147"/>
                </a:cubicBezTo>
                <a:cubicBezTo>
                  <a:pt x="415" y="86"/>
                  <a:pt x="422" y="58"/>
                  <a:pt x="364" y="39"/>
                </a:cubicBezTo>
                <a:cubicBezTo>
                  <a:pt x="339" y="12"/>
                  <a:pt x="311" y="6"/>
                  <a:pt x="276" y="0"/>
                </a:cubicBezTo>
                <a:cubicBezTo>
                  <a:pt x="253" y="6"/>
                  <a:pt x="247" y="14"/>
                  <a:pt x="227" y="0"/>
                </a:cubicBezTo>
                <a:close/>
              </a:path>
            </a:pathLst>
          </a:custGeom>
          <a:blipFill dpi="0" rotWithShape="1">
            <a:blip r:embed="rId6" cstate="print"/>
            <a:srcRect/>
            <a:tile tx="0" ty="0" sx="100000" sy="100000" flip="none" algn="tl"/>
          </a:blipFill>
          <a:ln w="9525">
            <a:solidFill>
              <a:srgbClr val="969696"/>
            </a:solidFill>
            <a:round/>
            <a:headEnd/>
            <a:tailEn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1322" name="AutoShape 10"/>
          <p:cNvSpPr>
            <a:spLocks noChangeArrowheads="1"/>
          </p:cNvSpPr>
          <p:nvPr/>
        </p:nvSpPr>
        <p:spPr bwMode="auto">
          <a:xfrm>
            <a:off x="7026275" y="5916613"/>
            <a:ext cx="1196975" cy="53975"/>
          </a:xfrm>
          <a:prstGeom prst="flowChartTerminator">
            <a:avLst/>
          </a:prstGeom>
          <a:solidFill>
            <a:srgbClr val="99CCFF"/>
          </a:solidFill>
          <a:ln w="9525">
            <a:solidFill>
              <a:schemeClr val="tx1"/>
            </a:solidFill>
            <a:miter lim="800000"/>
            <a:headEnd/>
            <a:tailEnd/>
          </a:ln>
          <a:effectLst/>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1323" name="AutoShape 11"/>
          <p:cNvSpPr>
            <a:spLocks noChangeArrowheads="1"/>
          </p:cNvSpPr>
          <p:nvPr/>
        </p:nvSpPr>
        <p:spPr bwMode="auto">
          <a:xfrm flipH="1">
            <a:off x="6416675" y="4857750"/>
            <a:ext cx="42863" cy="742950"/>
          </a:xfrm>
          <a:prstGeom prst="flowChartTerminator">
            <a:avLst/>
          </a:prstGeom>
          <a:solidFill>
            <a:srgbClr val="99CCFF"/>
          </a:solidFill>
          <a:ln w="9525">
            <a:solidFill>
              <a:schemeClr val="tx1"/>
            </a:solidFill>
            <a:miter lim="800000"/>
            <a:headEnd/>
            <a:tailEnd/>
          </a:ln>
          <a:effectLst/>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1324" name="Freeform 12" descr="White marble"/>
          <p:cNvSpPr>
            <a:spLocks/>
          </p:cNvSpPr>
          <p:nvPr/>
        </p:nvSpPr>
        <p:spPr bwMode="auto">
          <a:xfrm>
            <a:off x="5735638" y="5854700"/>
            <a:ext cx="804862" cy="671513"/>
          </a:xfrm>
          <a:custGeom>
            <a:avLst/>
            <a:gdLst/>
            <a:ahLst/>
            <a:cxnLst>
              <a:cxn ang="0">
                <a:pos x="177" y="9"/>
              </a:cxn>
              <a:cxn ang="0">
                <a:pos x="74" y="34"/>
              </a:cxn>
              <a:cxn ang="0">
                <a:pos x="24" y="157"/>
              </a:cxn>
              <a:cxn ang="0">
                <a:pos x="5" y="201"/>
              </a:cxn>
              <a:cxn ang="0">
                <a:pos x="0" y="216"/>
              </a:cxn>
              <a:cxn ang="0">
                <a:pos x="5" y="261"/>
              </a:cxn>
              <a:cxn ang="0">
                <a:pos x="15" y="290"/>
              </a:cxn>
              <a:cxn ang="0">
                <a:pos x="44" y="389"/>
              </a:cxn>
              <a:cxn ang="0">
                <a:pos x="74" y="403"/>
              </a:cxn>
              <a:cxn ang="0">
                <a:pos x="123" y="423"/>
              </a:cxn>
              <a:cxn ang="0">
                <a:pos x="305" y="418"/>
              </a:cxn>
              <a:cxn ang="0">
                <a:pos x="349" y="403"/>
              </a:cxn>
              <a:cxn ang="0">
                <a:pos x="443" y="389"/>
              </a:cxn>
              <a:cxn ang="0">
                <a:pos x="482" y="315"/>
              </a:cxn>
              <a:cxn ang="0">
                <a:pos x="487" y="128"/>
              </a:cxn>
              <a:cxn ang="0">
                <a:pos x="477" y="98"/>
              </a:cxn>
              <a:cxn ang="0">
                <a:pos x="404" y="54"/>
              </a:cxn>
              <a:cxn ang="0">
                <a:pos x="315" y="0"/>
              </a:cxn>
              <a:cxn ang="0">
                <a:pos x="177" y="9"/>
              </a:cxn>
            </a:cxnLst>
            <a:rect l="0" t="0" r="r" b="b"/>
            <a:pathLst>
              <a:path w="507" h="423">
                <a:moveTo>
                  <a:pt x="177" y="9"/>
                </a:moveTo>
                <a:cubicBezTo>
                  <a:pt x="125" y="13"/>
                  <a:pt x="104" y="2"/>
                  <a:pt x="74" y="34"/>
                </a:cubicBezTo>
                <a:cubicBezTo>
                  <a:pt x="60" y="77"/>
                  <a:pt x="46" y="117"/>
                  <a:pt x="24" y="157"/>
                </a:cubicBezTo>
                <a:cubicBezTo>
                  <a:pt x="8" y="187"/>
                  <a:pt x="21" y="155"/>
                  <a:pt x="5" y="201"/>
                </a:cubicBezTo>
                <a:cubicBezTo>
                  <a:pt x="3" y="206"/>
                  <a:pt x="0" y="216"/>
                  <a:pt x="0" y="216"/>
                </a:cubicBezTo>
                <a:cubicBezTo>
                  <a:pt x="2" y="231"/>
                  <a:pt x="2" y="246"/>
                  <a:pt x="5" y="261"/>
                </a:cubicBezTo>
                <a:cubicBezTo>
                  <a:pt x="7" y="271"/>
                  <a:pt x="15" y="290"/>
                  <a:pt x="15" y="290"/>
                </a:cubicBezTo>
                <a:cubicBezTo>
                  <a:pt x="20" y="324"/>
                  <a:pt x="15" y="366"/>
                  <a:pt x="44" y="389"/>
                </a:cubicBezTo>
                <a:cubicBezTo>
                  <a:pt x="57" y="400"/>
                  <a:pt x="59" y="397"/>
                  <a:pt x="74" y="403"/>
                </a:cubicBezTo>
                <a:cubicBezTo>
                  <a:pt x="90" y="409"/>
                  <a:pt x="123" y="423"/>
                  <a:pt x="123" y="423"/>
                </a:cubicBezTo>
                <a:cubicBezTo>
                  <a:pt x="184" y="421"/>
                  <a:pt x="244" y="422"/>
                  <a:pt x="305" y="418"/>
                </a:cubicBezTo>
                <a:cubicBezTo>
                  <a:pt x="319" y="417"/>
                  <a:pt x="335" y="407"/>
                  <a:pt x="349" y="403"/>
                </a:cubicBezTo>
                <a:cubicBezTo>
                  <a:pt x="380" y="395"/>
                  <a:pt x="411" y="392"/>
                  <a:pt x="443" y="389"/>
                </a:cubicBezTo>
                <a:cubicBezTo>
                  <a:pt x="455" y="353"/>
                  <a:pt x="461" y="344"/>
                  <a:pt x="482" y="315"/>
                </a:cubicBezTo>
                <a:cubicBezTo>
                  <a:pt x="507" y="239"/>
                  <a:pt x="499" y="276"/>
                  <a:pt x="487" y="128"/>
                </a:cubicBezTo>
                <a:cubicBezTo>
                  <a:pt x="486" y="117"/>
                  <a:pt x="486" y="104"/>
                  <a:pt x="477" y="98"/>
                </a:cubicBezTo>
                <a:cubicBezTo>
                  <a:pt x="452" y="81"/>
                  <a:pt x="430" y="67"/>
                  <a:pt x="404" y="54"/>
                </a:cubicBezTo>
                <a:cubicBezTo>
                  <a:pt x="372" y="37"/>
                  <a:pt x="351" y="12"/>
                  <a:pt x="315" y="0"/>
                </a:cubicBezTo>
                <a:cubicBezTo>
                  <a:pt x="306" y="0"/>
                  <a:pt x="216" y="9"/>
                  <a:pt x="177" y="9"/>
                </a:cubicBezTo>
                <a:close/>
              </a:path>
            </a:pathLst>
          </a:custGeom>
          <a:blipFill dpi="0" rotWithShape="1">
            <a:blip r:embed="rId7" cstate="print"/>
            <a:srcRect/>
            <a:tile tx="0" ty="0" sx="100000" sy="100000" flip="none" algn="tl"/>
          </a:blipFill>
          <a:ln w="9525">
            <a:solidFill>
              <a:srgbClr val="969696"/>
            </a:solidFill>
            <a:round/>
            <a:headEnd/>
            <a:tailEn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1325" name="Line 13"/>
          <p:cNvSpPr>
            <a:spLocks noChangeShapeType="1"/>
          </p:cNvSpPr>
          <p:nvPr/>
        </p:nvSpPr>
        <p:spPr bwMode="auto">
          <a:xfrm>
            <a:off x="5540375" y="4267200"/>
            <a:ext cx="1328738" cy="0"/>
          </a:xfrm>
          <a:prstGeom prst="line">
            <a:avLst/>
          </a:prstGeom>
          <a:noFill/>
          <a:ln w="19050">
            <a:solidFill>
              <a:srgbClr val="FFFF00"/>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1326" name="Line 14"/>
          <p:cNvSpPr>
            <a:spLocks noChangeShapeType="1"/>
          </p:cNvSpPr>
          <p:nvPr/>
        </p:nvSpPr>
        <p:spPr bwMode="auto">
          <a:xfrm>
            <a:off x="7678738" y="4084638"/>
            <a:ext cx="390525" cy="0"/>
          </a:xfrm>
          <a:prstGeom prst="line">
            <a:avLst/>
          </a:prstGeom>
          <a:noFill/>
          <a:ln w="19050">
            <a:solidFill>
              <a:srgbClr val="FFFF00"/>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1327" name="Line 15"/>
          <p:cNvSpPr>
            <a:spLocks noChangeShapeType="1"/>
          </p:cNvSpPr>
          <p:nvPr/>
        </p:nvSpPr>
        <p:spPr bwMode="auto">
          <a:xfrm>
            <a:off x="7705725" y="4918075"/>
            <a:ext cx="641350" cy="0"/>
          </a:xfrm>
          <a:prstGeom prst="line">
            <a:avLst/>
          </a:prstGeom>
          <a:noFill/>
          <a:ln w="19050">
            <a:solidFill>
              <a:srgbClr val="3366FF"/>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1328" name="Line 16"/>
          <p:cNvSpPr>
            <a:spLocks noChangeShapeType="1"/>
          </p:cNvSpPr>
          <p:nvPr/>
        </p:nvSpPr>
        <p:spPr bwMode="auto">
          <a:xfrm>
            <a:off x="5756275" y="6196013"/>
            <a:ext cx="750888" cy="0"/>
          </a:xfrm>
          <a:prstGeom prst="line">
            <a:avLst/>
          </a:prstGeom>
          <a:noFill/>
          <a:ln w="19050">
            <a:solidFill>
              <a:srgbClr val="3366FF"/>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1329" name="Line 17"/>
          <p:cNvSpPr>
            <a:spLocks noChangeShapeType="1"/>
          </p:cNvSpPr>
          <p:nvPr/>
        </p:nvSpPr>
        <p:spPr bwMode="auto">
          <a:xfrm>
            <a:off x="7042150" y="5942013"/>
            <a:ext cx="1155700" cy="0"/>
          </a:xfrm>
          <a:prstGeom prst="line">
            <a:avLst/>
          </a:prstGeom>
          <a:noFill/>
          <a:ln w="19050">
            <a:solidFill>
              <a:srgbClr val="FFFF00"/>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421330" name="Line 18"/>
          <p:cNvSpPr>
            <a:spLocks noChangeShapeType="1"/>
          </p:cNvSpPr>
          <p:nvPr/>
        </p:nvSpPr>
        <p:spPr bwMode="auto">
          <a:xfrm>
            <a:off x="6416675" y="5238750"/>
            <a:ext cx="47625" cy="0"/>
          </a:xfrm>
          <a:prstGeom prst="line">
            <a:avLst/>
          </a:prstGeom>
          <a:noFill/>
          <a:ln w="19050">
            <a:solidFill>
              <a:srgbClr val="FFFF00"/>
            </a:solidFill>
            <a:round/>
            <a:headEnd type="triangle" w="med" len="med"/>
            <a:tailEnd type="triangle" w="med" len="med"/>
          </a:ln>
          <a:effectLst/>
        </p:spPr>
        <p:txBody>
          <a:bodyP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13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213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213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213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213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213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0577" name="Picture 2" descr="kcri_0"/>
          <p:cNvPicPr>
            <a:picLocks noChangeAspect="1" noChangeArrowheads="1"/>
          </p:cNvPicPr>
          <p:nvPr/>
        </p:nvPicPr>
        <p:blipFill>
          <a:blip r:embed="rId2"/>
          <a:srcRect/>
          <a:stretch>
            <a:fillRect/>
          </a:stretch>
        </p:blipFill>
        <p:spPr bwMode="auto">
          <a:xfrm>
            <a:off x="0" y="850900"/>
            <a:ext cx="4953000" cy="4787900"/>
          </a:xfrm>
          <a:prstGeom prst="rect">
            <a:avLst/>
          </a:prstGeom>
          <a:noFill/>
          <a:ln w="9525">
            <a:noFill/>
            <a:miter lim="800000"/>
            <a:headEnd/>
            <a:tailEnd/>
          </a:ln>
        </p:spPr>
      </p:pic>
      <p:sp>
        <p:nvSpPr>
          <p:cNvPr id="33795" name="Rectangle 3"/>
          <p:cNvSpPr>
            <a:spLocks noGrp="1" noChangeArrowheads="1"/>
          </p:cNvSpPr>
          <p:nvPr>
            <p:ph type="title"/>
          </p:nvPr>
        </p:nvSpPr>
        <p:spPr bwMode="auto">
          <a:xfrm>
            <a:off x="1943100" y="0"/>
            <a:ext cx="5257800" cy="584200"/>
          </a:xfrm>
          <a:noFill/>
          <a:ln>
            <a:miter lim="800000"/>
            <a:headEnd/>
            <a:tailEnd/>
          </a:ln>
        </p:spPr>
        <p:txBody>
          <a:bodyPr wrap="square" numCol="1" compatLnSpc="1">
            <a:prstTxWarp prst="textNoShape">
              <a:avLst/>
            </a:prstTxWarp>
          </a:bodyPr>
          <a:lstStyle/>
          <a:p>
            <a:pPr eaLnBrk="1" fontAlgn="auto" hangingPunct="1">
              <a:spcAft>
                <a:spcPts val="0"/>
              </a:spcAft>
              <a:defRPr/>
            </a:pPr>
            <a:r>
              <a:rPr lang="en-US" b="1" dirty="0">
                <a:latin typeface="Calibri" pitchFamily="34" charset="0"/>
              </a:rPr>
              <a:t>Hail </a:t>
            </a:r>
            <a:r>
              <a:rPr lang="en-US" b="1" dirty="0" smtClean="0">
                <a:latin typeface="Calibri" pitchFamily="34" charset="0"/>
              </a:rPr>
              <a:t>Detection</a:t>
            </a:r>
            <a:endParaRPr lang="en-US" b="1" dirty="0">
              <a:latin typeface="Calibri" pitchFamily="34" charset="0"/>
            </a:endParaRPr>
          </a:p>
        </p:txBody>
      </p:sp>
      <p:pic>
        <p:nvPicPr>
          <p:cNvPr id="1560579" name="Picture 4" descr="kcri_0"/>
          <p:cNvPicPr>
            <a:picLocks noChangeAspect="1" noChangeArrowheads="1"/>
          </p:cNvPicPr>
          <p:nvPr/>
        </p:nvPicPr>
        <p:blipFill>
          <a:blip r:embed="rId3"/>
          <a:srcRect/>
          <a:stretch>
            <a:fillRect/>
          </a:stretch>
        </p:blipFill>
        <p:spPr bwMode="auto">
          <a:xfrm>
            <a:off x="4475163" y="838200"/>
            <a:ext cx="4953000" cy="4789488"/>
          </a:xfrm>
          <a:prstGeom prst="rect">
            <a:avLst/>
          </a:prstGeom>
          <a:noFill/>
          <a:ln w="9525">
            <a:noFill/>
            <a:miter lim="800000"/>
            <a:headEnd/>
            <a:tailEnd/>
          </a:ln>
        </p:spPr>
      </p:pic>
      <p:sp>
        <p:nvSpPr>
          <p:cNvPr id="1560580" name="Text Box 5"/>
          <p:cNvSpPr txBox="1">
            <a:spLocks noChangeArrowheads="1"/>
          </p:cNvSpPr>
          <p:nvPr/>
        </p:nvSpPr>
        <p:spPr bwMode="auto">
          <a:xfrm>
            <a:off x="762000" y="5638800"/>
            <a:ext cx="3067050" cy="457200"/>
          </a:xfrm>
          <a:prstGeom prst="rect">
            <a:avLst/>
          </a:prstGeom>
          <a:solidFill>
            <a:schemeClr val="bg1">
              <a:alpha val="50195"/>
            </a:schemeClr>
          </a:solidFill>
          <a:ln w="9525" algn="ctr">
            <a:noFill/>
            <a:miter lim="800000"/>
            <a:headEnd/>
            <a:tailEnd/>
          </a:ln>
        </p:spPr>
        <p:txBody>
          <a:bodyPr wrap="none">
            <a:spAutoFit/>
          </a:bodyPr>
          <a:lstStyle/>
          <a:p>
            <a:r>
              <a:rPr lang="en-US">
                <a:solidFill>
                  <a:schemeClr val="tx1"/>
                </a:solidFill>
                <a:latin typeface="Calibri" pitchFamily="34" charset="0"/>
              </a:rPr>
              <a:t>Horizontal Reflectivity </a:t>
            </a:r>
          </a:p>
        </p:txBody>
      </p:sp>
      <p:sp>
        <p:nvSpPr>
          <p:cNvPr id="1560581" name="Text Box 6"/>
          <p:cNvSpPr txBox="1">
            <a:spLocks noChangeArrowheads="1"/>
          </p:cNvSpPr>
          <p:nvPr/>
        </p:nvSpPr>
        <p:spPr bwMode="auto">
          <a:xfrm>
            <a:off x="5559425" y="5638800"/>
            <a:ext cx="3127375" cy="457200"/>
          </a:xfrm>
          <a:prstGeom prst="rect">
            <a:avLst/>
          </a:prstGeom>
          <a:solidFill>
            <a:schemeClr val="bg1">
              <a:alpha val="50195"/>
            </a:schemeClr>
          </a:solidFill>
          <a:ln w="9525" algn="ctr">
            <a:noFill/>
            <a:miter lim="800000"/>
            <a:headEnd/>
            <a:tailEnd/>
          </a:ln>
        </p:spPr>
        <p:txBody>
          <a:bodyPr wrap="none">
            <a:spAutoFit/>
          </a:bodyPr>
          <a:lstStyle/>
          <a:p>
            <a:r>
              <a:rPr lang="en-US">
                <a:solidFill>
                  <a:schemeClr val="tx1"/>
                </a:solidFill>
                <a:latin typeface="Calibri" pitchFamily="34" charset="0"/>
              </a:rPr>
              <a:t>Differential Reflectivity</a:t>
            </a:r>
          </a:p>
        </p:txBody>
      </p:sp>
      <p:sp>
        <p:nvSpPr>
          <p:cNvPr id="1560582" name="Oval 14"/>
          <p:cNvSpPr>
            <a:spLocks noChangeArrowheads="1"/>
          </p:cNvSpPr>
          <p:nvPr/>
        </p:nvSpPr>
        <p:spPr bwMode="auto">
          <a:xfrm rot="-1144867">
            <a:off x="6737350" y="2819400"/>
            <a:ext cx="304800" cy="533400"/>
          </a:xfrm>
          <a:prstGeom prst="ellipse">
            <a:avLst/>
          </a:prstGeom>
          <a:noFill/>
          <a:ln w="38100" algn="ctr">
            <a:solidFill>
              <a:srgbClr val="00CCFF"/>
            </a:solidFill>
            <a:round/>
            <a:headEnd/>
            <a:tailEnd/>
          </a:ln>
        </p:spPr>
        <p:txBody>
          <a:bodyPr wrap="none" anchor="ctr"/>
          <a:lstStyle/>
          <a:p>
            <a:endParaRPr lang="en-US">
              <a:solidFill>
                <a:schemeClr val="tx1"/>
              </a:solidFill>
              <a:latin typeface="Times New Roman" pitchFamily="18" charset="0"/>
            </a:endParaRPr>
          </a:p>
        </p:txBody>
      </p:sp>
      <p:sp>
        <p:nvSpPr>
          <p:cNvPr id="1560583" name="Oval 15"/>
          <p:cNvSpPr>
            <a:spLocks noChangeArrowheads="1"/>
          </p:cNvSpPr>
          <p:nvPr/>
        </p:nvSpPr>
        <p:spPr bwMode="auto">
          <a:xfrm rot="-1144867">
            <a:off x="2257425" y="2819400"/>
            <a:ext cx="304800" cy="533400"/>
          </a:xfrm>
          <a:prstGeom prst="ellipse">
            <a:avLst/>
          </a:prstGeom>
          <a:noFill/>
          <a:ln w="38100" algn="ctr">
            <a:solidFill>
              <a:srgbClr val="00CCFF"/>
            </a:solidFill>
            <a:round/>
            <a:headEnd/>
            <a:tailEnd/>
          </a:ln>
        </p:spPr>
        <p:txBody>
          <a:bodyPr wrap="none" anchor="ctr"/>
          <a:lstStyle/>
          <a:p>
            <a:endParaRPr lang="en-US">
              <a:solidFill>
                <a:schemeClr val="tx1"/>
              </a:solidFill>
              <a:latin typeface="Times New Roman" pitchFamily="18" charset="0"/>
            </a:endParaRPr>
          </a:p>
        </p:txBody>
      </p:sp>
      <p:sp>
        <p:nvSpPr>
          <p:cNvPr id="33808" name="Text Box 16"/>
          <p:cNvSpPr txBox="1">
            <a:spLocks noChangeArrowheads="1"/>
          </p:cNvSpPr>
          <p:nvPr/>
        </p:nvSpPr>
        <p:spPr bwMode="auto">
          <a:xfrm>
            <a:off x="2459038" y="2895600"/>
            <a:ext cx="920750" cy="461963"/>
          </a:xfrm>
          <a:prstGeom prst="rect">
            <a:avLst/>
          </a:prstGeom>
          <a:noFill/>
          <a:ln w="9525" algn="ctr">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alpha val="43137"/>
                    </a:srgbClr>
                  </a:outerShdw>
                </a:effectLst>
                <a:latin typeface="Times New Roman" pitchFamily="18" charset="0"/>
              </a:rPr>
              <a:t>HAIL</a:t>
            </a:r>
          </a:p>
        </p:txBody>
      </p:sp>
      <p:sp>
        <p:nvSpPr>
          <p:cNvPr id="33809" name="Text Box 17"/>
          <p:cNvSpPr txBox="1">
            <a:spLocks noChangeArrowheads="1"/>
          </p:cNvSpPr>
          <p:nvPr/>
        </p:nvSpPr>
        <p:spPr bwMode="auto">
          <a:xfrm>
            <a:off x="6954838" y="2895600"/>
            <a:ext cx="920750" cy="461963"/>
          </a:xfrm>
          <a:prstGeom prst="rect">
            <a:avLst/>
          </a:prstGeom>
          <a:noFill/>
          <a:ln w="9525" algn="ctr">
            <a:noFill/>
            <a:miter lim="800000"/>
            <a:headEnd/>
            <a:tailEnd/>
          </a:ln>
          <a:effectLst/>
        </p:spPr>
        <p:txBody>
          <a:bodyPr wrap="none">
            <a:spAutoFit/>
          </a:bodyPr>
          <a:lstStyle/>
          <a:p>
            <a:pPr>
              <a:defRPr/>
            </a:pPr>
            <a:r>
              <a:rPr lang="en-US" dirty="0">
                <a:solidFill>
                  <a:schemeClr val="bg1"/>
                </a:solidFill>
                <a:effectLst>
                  <a:outerShdw blurRad="38100" dist="38100" dir="2700000" algn="tl">
                    <a:srgbClr val="000000">
                      <a:alpha val="43137"/>
                    </a:srgbClr>
                  </a:outerShdw>
                </a:effectLst>
                <a:latin typeface="Times New Roman" pitchFamily="18" charset="0"/>
              </a:rPr>
              <a:t>HAIL</a:t>
            </a:r>
          </a:p>
        </p:txBody>
      </p:sp>
      <p:sp>
        <p:nvSpPr>
          <p:cNvPr id="33811" name="Rectangle 19"/>
          <p:cNvSpPr>
            <a:spLocks noChangeArrowheads="1"/>
          </p:cNvSpPr>
          <p:nvPr/>
        </p:nvSpPr>
        <p:spPr bwMode="auto">
          <a:xfrm>
            <a:off x="6553200" y="2590800"/>
            <a:ext cx="1219200" cy="1219200"/>
          </a:xfrm>
          <a:prstGeom prst="rect">
            <a:avLst/>
          </a:prstGeom>
          <a:noFill/>
          <a:ln w="12700" algn="ctr">
            <a:solidFill>
              <a:srgbClr val="66FFFF"/>
            </a:solidFill>
            <a:miter lim="800000"/>
            <a:headEnd/>
            <a:tailEnd/>
          </a:ln>
        </p:spPr>
        <p:txBody>
          <a:bodyPr wrap="none" anchor="ctr"/>
          <a:lstStyle/>
          <a:p>
            <a:endParaRPr lang="en-US">
              <a:solidFill>
                <a:schemeClr val="tx1"/>
              </a:solidFill>
              <a:latin typeface="Times New Roman" pitchFamily="18" charset="0"/>
            </a:endParaRPr>
          </a:p>
        </p:txBody>
      </p:sp>
      <p:sp>
        <p:nvSpPr>
          <p:cNvPr id="33812" name="Line 20"/>
          <p:cNvSpPr>
            <a:spLocks noChangeShapeType="1"/>
          </p:cNvSpPr>
          <p:nvPr/>
        </p:nvSpPr>
        <p:spPr bwMode="auto">
          <a:xfrm flipV="1">
            <a:off x="5867400" y="3810000"/>
            <a:ext cx="1905000" cy="1600200"/>
          </a:xfrm>
          <a:prstGeom prst="line">
            <a:avLst/>
          </a:prstGeom>
          <a:noFill/>
          <a:ln w="25400">
            <a:solidFill>
              <a:srgbClr val="66FFFF"/>
            </a:solidFill>
            <a:round/>
            <a:headEnd/>
            <a:tailEnd/>
          </a:ln>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33813" name="Line 21"/>
          <p:cNvSpPr>
            <a:spLocks noChangeShapeType="1"/>
          </p:cNvSpPr>
          <p:nvPr/>
        </p:nvSpPr>
        <p:spPr bwMode="auto">
          <a:xfrm flipV="1">
            <a:off x="3200400" y="3810000"/>
            <a:ext cx="3352800" cy="1600200"/>
          </a:xfrm>
          <a:prstGeom prst="line">
            <a:avLst/>
          </a:prstGeom>
          <a:noFill/>
          <a:ln w="25400">
            <a:solidFill>
              <a:srgbClr val="66FFFF"/>
            </a:solidFill>
            <a:round/>
            <a:headEnd/>
            <a:tailEnd/>
          </a:ln>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pic>
        <p:nvPicPr>
          <p:cNvPr id="33810" name="Picture 18" descr="kcri_0"/>
          <p:cNvPicPr>
            <a:picLocks noChangeAspect="1" noChangeArrowheads="1"/>
          </p:cNvPicPr>
          <p:nvPr/>
        </p:nvPicPr>
        <p:blipFill>
          <a:blip r:embed="rId3"/>
          <a:srcRect l="41513" t="36646" r="33830" b="37987"/>
          <a:stretch>
            <a:fillRect/>
          </a:stretch>
        </p:blipFill>
        <p:spPr bwMode="auto">
          <a:xfrm>
            <a:off x="3197225" y="2749550"/>
            <a:ext cx="2671763" cy="2657475"/>
          </a:xfrm>
          <a:prstGeom prst="rect">
            <a:avLst/>
          </a:prstGeom>
          <a:noFill/>
          <a:ln w="38100">
            <a:solidFill>
              <a:srgbClr val="66FFFF"/>
            </a:solidFill>
            <a:miter lim="800000"/>
            <a:headEnd/>
            <a:tailEnd/>
          </a:ln>
        </p:spPr>
      </p:pic>
      <p:sp>
        <p:nvSpPr>
          <p:cNvPr id="33814" name="Line 22"/>
          <p:cNvSpPr>
            <a:spLocks noChangeShapeType="1"/>
          </p:cNvSpPr>
          <p:nvPr/>
        </p:nvSpPr>
        <p:spPr bwMode="auto">
          <a:xfrm flipV="1">
            <a:off x="5867400" y="2590800"/>
            <a:ext cx="1905000" cy="152400"/>
          </a:xfrm>
          <a:prstGeom prst="line">
            <a:avLst/>
          </a:prstGeom>
          <a:noFill/>
          <a:ln w="25400">
            <a:solidFill>
              <a:srgbClr val="66FFFF"/>
            </a:solidFill>
            <a:round/>
            <a:headEnd/>
            <a:tailEnd/>
          </a:ln>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33815" name="Line 23"/>
          <p:cNvSpPr>
            <a:spLocks noChangeShapeType="1"/>
          </p:cNvSpPr>
          <p:nvPr/>
        </p:nvSpPr>
        <p:spPr bwMode="auto">
          <a:xfrm flipV="1">
            <a:off x="3200400" y="2590800"/>
            <a:ext cx="3352800" cy="152400"/>
          </a:xfrm>
          <a:prstGeom prst="line">
            <a:avLst/>
          </a:prstGeom>
          <a:noFill/>
          <a:ln w="25400">
            <a:solidFill>
              <a:srgbClr val="66FFFF"/>
            </a:solidFill>
            <a:round/>
            <a:headEnd/>
            <a:tailEnd/>
          </a:ln>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pic>
        <p:nvPicPr>
          <p:cNvPr id="1560592" name="Picture 24" descr="kcri_0"/>
          <p:cNvPicPr>
            <a:picLocks noChangeAspect="1" noChangeArrowheads="1"/>
          </p:cNvPicPr>
          <p:nvPr/>
        </p:nvPicPr>
        <p:blipFill>
          <a:blip r:embed="rId3"/>
          <a:srcRect l="1038" r="54337" b="97858"/>
          <a:stretch>
            <a:fillRect/>
          </a:stretch>
        </p:blipFill>
        <p:spPr bwMode="auto">
          <a:xfrm>
            <a:off x="4495800" y="838200"/>
            <a:ext cx="4648200" cy="233363"/>
          </a:xfrm>
          <a:prstGeom prst="rect">
            <a:avLst/>
          </a:prstGeom>
          <a:noFill/>
          <a:ln w="9525">
            <a:noFill/>
            <a:miter lim="800000"/>
            <a:headEnd/>
            <a:tailEnd/>
          </a:ln>
        </p:spPr>
      </p:pic>
      <p:pic>
        <p:nvPicPr>
          <p:cNvPr id="1560593" name="Picture 25" descr="kcri_0"/>
          <p:cNvPicPr>
            <a:picLocks noChangeArrowheads="1"/>
          </p:cNvPicPr>
          <p:nvPr/>
        </p:nvPicPr>
        <p:blipFill>
          <a:blip r:embed="rId4"/>
          <a:srcRect l="1801" r="53520" b="96640"/>
          <a:stretch>
            <a:fillRect/>
          </a:stretch>
        </p:blipFill>
        <p:spPr bwMode="auto">
          <a:xfrm>
            <a:off x="0" y="838200"/>
            <a:ext cx="4570413" cy="2460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3810"/>
                                        </p:tgtEl>
                                        <p:attrNameLst>
                                          <p:attrName>style.visibility</p:attrName>
                                        </p:attrNameLst>
                                      </p:cBhvr>
                                      <p:to>
                                        <p:strVal val="visible"/>
                                      </p:to>
                                    </p:set>
                                    <p:animScale>
                                      <p:cBhvr>
                                        <p:cTn id="7" dur="1000" decel="50000" fill="hold">
                                          <p:stCondLst>
                                            <p:cond delay="0"/>
                                          </p:stCondLst>
                                        </p:cTn>
                                        <p:tgtEl>
                                          <p:spTgt spid="338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810"/>
                                        </p:tgtEl>
                                        <p:attrNameLst>
                                          <p:attrName>ppt_x</p:attrName>
                                          <p:attrName>ppt_y</p:attrName>
                                        </p:attrNameLst>
                                      </p:cBhvr>
                                    </p:animMotion>
                                    <p:animEffect transition="in" filter="fade">
                                      <p:cBhvr>
                                        <p:cTn id="9" dur="1000"/>
                                        <p:tgtEl>
                                          <p:spTgt spid="33810"/>
                                        </p:tgtEl>
                                      </p:cBhvr>
                                    </p:animEffect>
                                  </p:childTnLst>
                                </p:cTn>
                              </p:par>
                              <p:par>
                                <p:cTn id="10" presetID="52" presetClass="entr" presetSubtype="0" fill="hold" nodeType="withEffect">
                                  <p:stCondLst>
                                    <p:cond delay="0"/>
                                  </p:stCondLst>
                                  <p:childTnLst>
                                    <p:set>
                                      <p:cBhvr>
                                        <p:cTn id="11" dur="1" fill="hold">
                                          <p:stCondLst>
                                            <p:cond delay="0"/>
                                          </p:stCondLst>
                                        </p:cTn>
                                        <p:tgtEl>
                                          <p:spTgt spid="33815"/>
                                        </p:tgtEl>
                                        <p:attrNameLst>
                                          <p:attrName>style.visibility</p:attrName>
                                        </p:attrNameLst>
                                      </p:cBhvr>
                                      <p:to>
                                        <p:strVal val="visible"/>
                                      </p:to>
                                    </p:set>
                                    <p:animScale>
                                      <p:cBhvr>
                                        <p:cTn id="12" dur="1000" decel="50000" fill="hold">
                                          <p:stCondLst>
                                            <p:cond delay="0"/>
                                          </p:stCondLst>
                                        </p:cTn>
                                        <p:tgtEl>
                                          <p:spTgt spid="338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3815"/>
                                        </p:tgtEl>
                                        <p:attrNameLst>
                                          <p:attrName>ppt_x</p:attrName>
                                          <p:attrName>ppt_y</p:attrName>
                                        </p:attrNameLst>
                                      </p:cBhvr>
                                    </p:animMotion>
                                    <p:animEffect transition="in" filter="fade">
                                      <p:cBhvr>
                                        <p:cTn id="14" dur="1000"/>
                                        <p:tgtEl>
                                          <p:spTgt spid="33815"/>
                                        </p:tgtEl>
                                      </p:cBhvr>
                                    </p:animEffect>
                                  </p:childTnLst>
                                </p:cTn>
                              </p:par>
                              <p:par>
                                <p:cTn id="15" presetID="52" presetClass="entr" presetSubtype="0" fill="hold" nodeType="withEffect">
                                  <p:stCondLst>
                                    <p:cond delay="0"/>
                                  </p:stCondLst>
                                  <p:childTnLst>
                                    <p:set>
                                      <p:cBhvr>
                                        <p:cTn id="16" dur="1" fill="hold">
                                          <p:stCondLst>
                                            <p:cond delay="0"/>
                                          </p:stCondLst>
                                        </p:cTn>
                                        <p:tgtEl>
                                          <p:spTgt spid="33814"/>
                                        </p:tgtEl>
                                        <p:attrNameLst>
                                          <p:attrName>style.visibility</p:attrName>
                                        </p:attrNameLst>
                                      </p:cBhvr>
                                      <p:to>
                                        <p:strVal val="visible"/>
                                      </p:to>
                                    </p:set>
                                    <p:animScale>
                                      <p:cBhvr>
                                        <p:cTn id="17" dur="1000" decel="50000" fill="hold">
                                          <p:stCondLst>
                                            <p:cond delay="0"/>
                                          </p:stCondLst>
                                        </p:cTn>
                                        <p:tgtEl>
                                          <p:spTgt spid="338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3814"/>
                                        </p:tgtEl>
                                        <p:attrNameLst>
                                          <p:attrName>ppt_x</p:attrName>
                                          <p:attrName>ppt_y</p:attrName>
                                        </p:attrNameLst>
                                      </p:cBhvr>
                                    </p:animMotion>
                                    <p:animEffect transition="in" filter="fade">
                                      <p:cBhvr>
                                        <p:cTn id="19" dur="1000"/>
                                        <p:tgtEl>
                                          <p:spTgt spid="33814"/>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33811"/>
                                        </p:tgtEl>
                                        <p:attrNameLst>
                                          <p:attrName>style.visibility</p:attrName>
                                        </p:attrNameLst>
                                      </p:cBhvr>
                                      <p:to>
                                        <p:strVal val="visible"/>
                                      </p:to>
                                    </p:set>
                                    <p:animScale>
                                      <p:cBhvr>
                                        <p:cTn id="22" dur="1000" decel="50000" fill="hold">
                                          <p:stCondLst>
                                            <p:cond delay="0"/>
                                          </p:stCondLst>
                                        </p:cTn>
                                        <p:tgtEl>
                                          <p:spTgt spid="338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3811"/>
                                        </p:tgtEl>
                                        <p:attrNameLst>
                                          <p:attrName>ppt_x</p:attrName>
                                          <p:attrName>ppt_y</p:attrName>
                                        </p:attrNameLst>
                                      </p:cBhvr>
                                    </p:animMotion>
                                    <p:animEffect transition="in" filter="fade">
                                      <p:cBhvr>
                                        <p:cTn id="24" dur="1000"/>
                                        <p:tgtEl>
                                          <p:spTgt spid="33811"/>
                                        </p:tgtEl>
                                      </p:cBhvr>
                                    </p:animEffect>
                                  </p:childTnLst>
                                </p:cTn>
                              </p:par>
                              <p:par>
                                <p:cTn id="25" presetID="52" presetClass="entr" presetSubtype="0" fill="hold" nodeType="withEffect">
                                  <p:stCondLst>
                                    <p:cond delay="0"/>
                                  </p:stCondLst>
                                  <p:childTnLst>
                                    <p:set>
                                      <p:cBhvr>
                                        <p:cTn id="26" dur="1" fill="hold">
                                          <p:stCondLst>
                                            <p:cond delay="0"/>
                                          </p:stCondLst>
                                        </p:cTn>
                                        <p:tgtEl>
                                          <p:spTgt spid="33813"/>
                                        </p:tgtEl>
                                        <p:attrNameLst>
                                          <p:attrName>style.visibility</p:attrName>
                                        </p:attrNameLst>
                                      </p:cBhvr>
                                      <p:to>
                                        <p:strVal val="visible"/>
                                      </p:to>
                                    </p:set>
                                    <p:animScale>
                                      <p:cBhvr>
                                        <p:cTn id="27" dur="1000" decel="50000" fill="hold">
                                          <p:stCondLst>
                                            <p:cond delay="0"/>
                                          </p:stCondLst>
                                        </p:cTn>
                                        <p:tgtEl>
                                          <p:spTgt spid="338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3813"/>
                                        </p:tgtEl>
                                        <p:attrNameLst>
                                          <p:attrName>ppt_x</p:attrName>
                                          <p:attrName>ppt_y</p:attrName>
                                        </p:attrNameLst>
                                      </p:cBhvr>
                                    </p:animMotion>
                                    <p:animEffect transition="in" filter="fade">
                                      <p:cBhvr>
                                        <p:cTn id="29" dur="1000"/>
                                        <p:tgtEl>
                                          <p:spTgt spid="33813"/>
                                        </p:tgtEl>
                                      </p:cBhvr>
                                    </p:animEffect>
                                  </p:childTnLst>
                                </p:cTn>
                              </p:par>
                              <p:par>
                                <p:cTn id="30" presetID="52" presetClass="entr" presetSubtype="0" fill="hold" nodeType="withEffect">
                                  <p:stCondLst>
                                    <p:cond delay="0"/>
                                  </p:stCondLst>
                                  <p:childTnLst>
                                    <p:set>
                                      <p:cBhvr>
                                        <p:cTn id="31" dur="1" fill="hold">
                                          <p:stCondLst>
                                            <p:cond delay="0"/>
                                          </p:stCondLst>
                                        </p:cTn>
                                        <p:tgtEl>
                                          <p:spTgt spid="33812"/>
                                        </p:tgtEl>
                                        <p:attrNameLst>
                                          <p:attrName>style.visibility</p:attrName>
                                        </p:attrNameLst>
                                      </p:cBhvr>
                                      <p:to>
                                        <p:strVal val="visible"/>
                                      </p:to>
                                    </p:set>
                                    <p:animScale>
                                      <p:cBhvr>
                                        <p:cTn id="32" dur="1000" decel="50000" fill="hold">
                                          <p:stCondLst>
                                            <p:cond delay="0"/>
                                          </p:stCondLst>
                                        </p:cTn>
                                        <p:tgtEl>
                                          <p:spTgt spid="338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33812"/>
                                        </p:tgtEl>
                                        <p:attrNameLst>
                                          <p:attrName>ppt_x</p:attrName>
                                          <p:attrName>ppt_y</p:attrName>
                                        </p:attrNameLst>
                                      </p:cBhvr>
                                    </p:animMotion>
                                    <p:animEffect transition="in" filter="fade">
                                      <p:cBhvr>
                                        <p:cTn id="34" dur="1000"/>
                                        <p:tgtEl>
                                          <p:spTgt spid="33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3"/>
          <p:cNvSpPr>
            <a:spLocks noGrp="1"/>
          </p:cNvSpPr>
          <p:nvPr>
            <p:ph type="title"/>
          </p:nvPr>
        </p:nvSpPr>
        <p:spPr bwMode="auto">
          <a:xfrm>
            <a:off x="136525" y="742950"/>
            <a:ext cx="8870950" cy="914400"/>
          </a:xfrm>
        </p:spPr>
        <p:txBody>
          <a:bodyPr wrap="square" numCol="1" compatLnSpc="1">
            <a:prstTxWarp prst="textNoShape">
              <a:avLst/>
            </a:prstTxWarp>
          </a:bodyPr>
          <a:lstStyle/>
          <a:p>
            <a:pPr eaLnBrk="1" hangingPunct="1"/>
            <a:r>
              <a:rPr lang="en-US" sz="4400" smtClean="0">
                <a:effectLst/>
                <a:latin typeface="Myriad Pro Light"/>
              </a:rPr>
              <a:t>The WSR-88D Dual-Pol Upgrade</a:t>
            </a:r>
          </a:p>
        </p:txBody>
      </p:sp>
      <p:pic>
        <p:nvPicPr>
          <p:cNvPr id="175106" name="Picture 2" descr="O:\dual-pol\dual_pol_training_logo.png"/>
          <p:cNvPicPr>
            <a:picLocks noChangeAspect="1" noChangeArrowheads="1"/>
          </p:cNvPicPr>
          <p:nvPr>
            <p:custDataLst>
              <p:tags r:id="rId2"/>
            </p:custDataLst>
          </p:nvPr>
        </p:nvPicPr>
        <p:blipFill>
          <a:blip r:embed="rId5"/>
          <a:srcRect/>
          <a:stretch>
            <a:fillRect/>
          </a:stretch>
        </p:blipFill>
        <p:spPr bwMode="auto">
          <a:xfrm>
            <a:off x="2362200" y="2000250"/>
            <a:ext cx="4419600" cy="4419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1601" name="Picture 16" descr="kcri_CC_20090211_0149"/>
          <p:cNvPicPr>
            <a:picLocks noChangeAspect="1" noChangeArrowheads="1"/>
          </p:cNvPicPr>
          <p:nvPr/>
        </p:nvPicPr>
        <p:blipFill>
          <a:blip r:embed="rId2"/>
          <a:srcRect/>
          <a:stretch>
            <a:fillRect/>
          </a:stretch>
        </p:blipFill>
        <p:spPr bwMode="auto">
          <a:xfrm>
            <a:off x="4191000" y="1066800"/>
            <a:ext cx="4953000" cy="3714750"/>
          </a:xfrm>
          <a:prstGeom prst="rect">
            <a:avLst/>
          </a:prstGeom>
          <a:noFill/>
          <a:ln w="9525">
            <a:noFill/>
            <a:miter lim="800000"/>
            <a:headEnd/>
            <a:tailEnd/>
          </a:ln>
        </p:spPr>
      </p:pic>
      <p:sp>
        <p:nvSpPr>
          <p:cNvPr id="46083" name="Rectangle 3"/>
          <p:cNvSpPr>
            <a:spLocks noGrp="1" noChangeArrowheads="1"/>
          </p:cNvSpPr>
          <p:nvPr>
            <p:ph type="title"/>
          </p:nvPr>
        </p:nvSpPr>
        <p:spPr bwMode="auto">
          <a:xfrm>
            <a:off x="800100" y="0"/>
            <a:ext cx="7543800" cy="1077913"/>
          </a:xfrm>
          <a:noFill/>
          <a:ln>
            <a:noFill/>
            <a:miter lim="800000"/>
            <a:headEnd/>
            <a:tailEnd/>
          </a:ln>
        </p:spPr>
        <p:txBody>
          <a:bodyPr wrap="square" numCol="1" compatLnSpc="1">
            <a:prstTxWarp prst="textNoShape">
              <a:avLst/>
            </a:prstTxWarp>
          </a:bodyPr>
          <a:lstStyle/>
          <a:p>
            <a:pPr eaLnBrk="1" fontAlgn="auto" hangingPunct="1">
              <a:spcAft>
                <a:spcPts val="0"/>
              </a:spcAft>
              <a:defRPr/>
            </a:pPr>
            <a:r>
              <a:rPr lang="en-US" b="1" dirty="0">
                <a:latin typeface="Calibri" pitchFamily="34" charset="0"/>
              </a:rPr>
              <a:t>Thunderstorm updraft </a:t>
            </a:r>
            <a:r>
              <a:rPr lang="en-US" b="1" dirty="0" smtClean="0">
                <a:latin typeface="Calibri" pitchFamily="34" charset="0"/>
              </a:rPr>
              <a:t>example</a:t>
            </a:r>
            <a:br>
              <a:rPr lang="en-US" b="1" dirty="0" smtClean="0">
                <a:latin typeface="Calibri" pitchFamily="34" charset="0"/>
              </a:rPr>
            </a:br>
            <a:r>
              <a:rPr lang="en-US" b="1" dirty="0" smtClean="0">
                <a:latin typeface="Calibri" pitchFamily="34" charset="0"/>
              </a:rPr>
              <a:t>CC</a:t>
            </a:r>
            <a:endParaRPr lang="en-US" b="1" dirty="0">
              <a:latin typeface="Calibri" pitchFamily="34" charset="0"/>
            </a:endParaRPr>
          </a:p>
        </p:txBody>
      </p:sp>
      <p:sp>
        <p:nvSpPr>
          <p:cNvPr id="1561603" name="Text Box 4"/>
          <p:cNvSpPr txBox="1">
            <a:spLocks noChangeArrowheads="1"/>
          </p:cNvSpPr>
          <p:nvPr/>
        </p:nvSpPr>
        <p:spPr bwMode="auto">
          <a:xfrm>
            <a:off x="304800" y="4800600"/>
            <a:ext cx="3067050" cy="457200"/>
          </a:xfrm>
          <a:prstGeom prst="rect">
            <a:avLst/>
          </a:prstGeom>
          <a:solidFill>
            <a:schemeClr val="bg1">
              <a:alpha val="50195"/>
            </a:schemeClr>
          </a:solidFill>
          <a:ln w="9525" algn="ctr">
            <a:noFill/>
            <a:miter lim="800000"/>
            <a:headEnd/>
            <a:tailEnd/>
          </a:ln>
        </p:spPr>
        <p:txBody>
          <a:bodyPr wrap="none">
            <a:spAutoFit/>
          </a:bodyPr>
          <a:lstStyle/>
          <a:p>
            <a:r>
              <a:rPr lang="en-US">
                <a:solidFill>
                  <a:schemeClr val="tx1"/>
                </a:solidFill>
                <a:latin typeface="Calibri" pitchFamily="34" charset="0"/>
              </a:rPr>
              <a:t>Horizontal Reflectivity </a:t>
            </a:r>
          </a:p>
        </p:txBody>
      </p:sp>
      <p:sp>
        <p:nvSpPr>
          <p:cNvPr id="1561604" name="Text Box 5"/>
          <p:cNvSpPr txBox="1">
            <a:spLocks noChangeArrowheads="1"/>
          </p:cNvSpPr>
          <p:nvPr/>
        </p:nvSpPr>
        <p:spPr bwMode="auto">
          <a:xfrm>
            <a:off x="5638800" y="4800600"/>
            <a:ext cx="3054350" cy="457200"/>
          </a:xfrm>
          <a:prstGeom prst="rect">
            <a:avLst/>
          </a:prstGeom>
          <a:solidFill>
            <a:schemeClr val="bg1">
              <a:alpha val="50195"/>
            </a:schemeClr>
          </a:solidFill>
          <a:ln w="9525" algn="ctr">
            <a:noFill/>
            <a:miter lim="800000"/>
            <a:headEnd/>
            <a:tailEnd/>
          </a:ln>
        </p:spPr>
        <p:txBody>
          <a:bodyPr wrap="none">
            <a:spAutoFit/>
          </a:bodyPr>
          <a:lstStyle/>
          <a:p>
            <a:r>
              <a:rPr lang="en-US">
                <a:solidFill>
                  <a:schemeClr val="tx1"/>
                </a:solidFill>
                <a:latin typeface="Calibri" pitchFamily="34" charset="0"/>
              </a:rPr>
              <a:t>Correlation Coefficient</a:t>
            </a:r>
          </a:p>
        </p:txBody>
      </p:sp>
      <p:pic>
        <p:nvPicPr>
          <p:cNvPr id="1561605" name="Picture 6" descr="kcri_Z_20090211_0149"/>
          <p:cNvPicPr>
            <a:picLocks noChangeAspect="1" noChangeArrowheads="1"/>
          </p:cNvPicPr>
          <p:nvPr/>
        </p:nvPicPr>
        <p:blipFill>
          <a:blip r:embed="rId3"/>
          <a:srcRect/>
          <a:stretch>
            <a:fillRect/>
          </a:stretch>
        </p:blipFill>
        <p:spPr bwMode="auto">
          <a:xfrm>
            <a:off x="-381000" y="1066800"/>
            <a:ext cx="4953000" cy="3714750"/>
          </a:xfrm>
          <a:prstGeom prst="rect">
            <a:avLst/>
          </a:prstGeom>
          <a:noFill/>
          <a:ln w="9525">
            <a:noFill/>
            <a:miter lim="800000"/>
            <a:headEnd/>
            <a:tailEnd/>
          </a:ln>
        </p:spPr>
      </p:pic>
      <p:sp>
        <p:nvSpPr>
          <p:cNvPr id="1561606" name="Text Box 7"/>
          <p:cNvSpPr txBox="1">
            <a:spLocks noChangeArrowheads="1"/>
          </p:cNvSpPr>
          <p:nvPr/>
        </p:nvSpPr>
        <p:spPr bwMode="auto">
          <a:xfrm>
            <a:off x="3962400" y="4800600"/>
            <a:ext cx="1108075" cy="457200"/>
          </a:xfrm>
          <a:prstGeom prst="rect">
            <a:avLst/>
          </a:prstGeom>
          <a:solidFill>
            <a:schemeClr val="tx1">
              <a:alpha val="50195"/>
            </a:schemeClr>
          </a:solidFill>
          <a:ln w="9525" algn="ctr">
            <a:noFill/>
            <a:miter lim="800000"/>
            <a:headEnd/>
            <a:tailEnd/>
          </a:ln>
        </p:spPr>
        <p:txBody>
          <a:bodyPr wrap="none">
            <a:spAutoFit/>
          </a:bodyPr>
          <a:lstStyle/>
          <a:p>
            <a:pPr algn="ctr"/>
            <a:r>
              <a:rPr lang="en-US">
                <a:solidFill>
                  <a:srgbClr val="FFFF00"/>
                </a:solidFill>
                <a:latin typeface="Calibri" pitchFamily="34" charset="0"/>
              </a:rPr>
              <a:t>2.4° tilt</a:t>
            </a:r>
          </a:p>
        </p:txBody>
      </p:sp>
      <p:pic>
        <p:nvPicPr>
          <p:cNvPr id="1561607" name="Picture 8" descr="kcri_0"/>
          <p:cNvPicPr>
            <a:picLocks noChangeArrowheads="1"/>
          </p:cNvPicPr>
          <p:nvPr/>
        </p:nvPicPr>
        <p:blipFill>
          <a:blip r:embed="rId4"/>
          <a:srcRect l="1801" r="53520" b="96640"/>
          <a:stretch>
            <a:fillRect/>
          </a:stretch>
        </p:blipFill>
        <p:spPr bwMode="auto">
          <a:xfrm>
            <a:off x="0" y="1049338"/>
            <a:ext cx="4570413" cy="246062"/>
          </a:xfrm>
          <a:prstGeom prst="rect">
            <a:avLst/>
          </a:prstGeom>
          <a:noFill/>
          <a:ln w="9525">
            <a:noFill/>
            <a:miter lim="800000"/>
            <a:headEnd/>
            <a:tailEnd/>
          </a:ln>
        </p:spPr>
      </p:pic>
      <p:sp>
        <p:nvSpPr>
          <p:cNvPr id="1254408" name="Line 9"/>
          <p:cNvSpPr>
            <a:spLocks noChangeShapeType="1"/>
          </p:cNvSpPr>
          <p:nvPr/>
        </p:nvSpPr>
        <p:spPr bwMode="auto">
          <a:xfrm flipV="1">
            <a:off x="6096000" y="2819400"/>
            <a:ext cx="304800" cy="457200"/>
          </a:xfrm>
          <a:prstGeom prst="line">
            <a:avLst/>
          </a:prstGeom>
          <a:noFill/>
          <a:ln w="63500">
            <a:solidFill>
              <a:srgbClr val="FFFF00"/>
            </a:solidFill>
            <a:round/>
            <a:headEnd/>
            <a:tailEnd type="triangle" w="med" len="med"/>
          </a:ln>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254409" name="Line 10"/>
          <p:cNvSpPr>
            <a:spLocks noChangeShapeType="1"/>
          </p:cNvSpPr>
          <p:nvPr/>
        </p:nvSpPr>
        <p:spPr bwMode="auto">
          <a:xfrm flipH="1" flipV="1">
            <a:off x="7239000" y="2895600"/>
            <a:ext cx="381000" cy="381000"/>
          </a:xfrm>
          <a:prstGeom prst="line">
            <a:avLst/>
          </a:prstGeom>
          <a:noFill/>
          <a:ln w="63500">
            <a:solidFill>
              <a:srgbClr val="FFFF00"/>
            </a:solidFill>
            <a:round/>
            <a:headEnd/>
            <a:tailEnd type="triangle" w="med" len="med"/>
          </a:ln>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561610" name="Text Box 11"/>
          <p:cNvSpPr txBox="1">
            <a:spLocks noChangeArrowheads="1"/>
          </p:cNvSpPr>
          <p:nvPr/>
        </p:nvSpPr>
        <p:spPr bwMode="auto">
          <a:xfrm>
            <a:off x="4953000" y="3276600"/>
            <a:ext cx="1868488" cy="457200"/>
          </a:xfrm>
          <a:prstGeom prst="rect">
            <a:avLst/>
          </a:prstGeom>
          <a:solidFill>
            <a:schemeClr val="tx1">
              <a:alpha val="50195"/>
            </a:schemeClr>
          </a:solidFill>
          <a:ln w="9525" algn="ctr">
            <a:noFill/>
            <a:miter lim="800000"/>
            <a:headEnd/>
            <a:tailEnd/>
          </a:ln>
        </p:spPr>
        <p:txBody>
          <a:bodyPr wrap="none">
            <a:spAutoFit/>
          </a:bodyPr>
          <a:lstStyle/>
          <a:p>
            <a:pPr algn="ctr"/>
            <a:r>
              <a:rPr lang="en-US">
                <a:solidFill>
                  <a:srgbClr val="FFFF00"/>
                </a:solidFill>
                <a:latin typeface="Calibri" pitchFamily="34" charset="0"/>
              </a:rPr>
              <a:t>Melting layer</a:t>
            </a:r>
          </a:p>
        </p:txBody>
      </p:sp>
      <p:sp>
        <p:nvSpPr>
          <p:cNvPr id="1561611" name="Text Box 12"/>
          <p:cNvSpPr txBox="1">
            <a:spLocks noChangeArrowheads="1"/>
          </p:cNvSpPr>
          <p:nvPr/>
        </p:nvSpPr>
        <p:spPr bwMode="auto">
          <a:xfrm>
            <a:off x="7621588" y="3352800"/>
            <a:ext cx="1293812" cy="457200"/>
          </a:xfrm>
          <a:prstGeom prst="rect">
            <a:avLst/>
          </a:prstGeom>
          <a:solidFill>
            <a:schemeClr val="tx1">
              <a:alpha val="50195"/>
            </a:schemeClr>
          </a:solidFill>
          <a:ln w="9525" algn="ctr">
            <a:noFill/>
            <a:miter lim="800000"/>
            <a:headEnd/>
            <a:tailEnd/>
          </a:ln>
        </p:spPr>
        <p:txBody>
          <a:bodyPr wrap="none">
            <a:spAutoFit/>
          </a:bodyPr>
          <a:lstStyle/>
          <a:p>
            <a:pPr algn="ctr"/>
            <a:r>
              <a:rPr lang="en-US">
                <a:solidFill>
                  <a:srgbClr val="FFFF00"/>
                </a:solidFill>
                <a:latin typeface="Calibri" pitchFamily="34" charset="0"/>
              </a:rPr>
              <a:t>Updrafts</a:t>
            </a:r>
          </a:p>
        </p:txBody>
      </p:sp>
      <p:sp>
        <p:nvSpPr>
          <p:cNvPr id="1254412" name="Line 13"/>
          <p:cNvSpPr>
            <a:spLocks noChangeShapeType="1"/>
          </p:cNvSpPr>
          <p:nvPr/>
        </p:nvSpPr>
        <p:spPr bwMode="auto">
          <a:xfrm flipV="1">
            <a:off x="1524000" y="2819400"/>
            <a:ext cx="304800" cy="457200"/>
          </a:xfrm>
          <a:prstGeom prst="line">
            <a:avLst/>
          </a:prstGeom>
          <a:noFill/>
          <a:ln w="63500">
            <a:solidFill>
              <a:srgbClr val="FFFF00"/>
            </a:solidFill>
            <a:round/>
            <a:headEnd/>
            <a:tailEnd type="triangle" w="med" len="med"/>
          </a:ln>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sp>
        <p:nvSpPr>
          <p:cNvPr id="1254413" name="Line 14"/>
          <p:cNvSpPr>
            <a:spLocks noChangeShapeType="1"/>
          </p:cNvSpPr>
          <p:nvPr/>
        </p:nvSpPr>
        <p:spPr bwMode="auto">
          <a:xfrm flipH="1" flipV="1">
            <a:off x="2667000" y="2895600"/>
            <a:ext cx="381000" cy="381000"/>
          </a:xfrm>
          <a:prstGeom prst="line">
            <a:avLst/>
          </a:prstGeom>
          <a:noFill/>
          <a:ln w="63500">
            <a:solidFill>
              <a:srgbClr val="FFFF00"/>
            </a:solidFill>
            <a:round/>
            <a:headEnd/>
            <a:tailEnd type="triangle" w="med" len="med"/>
          </a:ln>
        </p:spPr>
        <p:txBody>
          <a:bodyPr wrap="none" anchor="ctr"/>
          <a:lstStyle/>
          <a:p>
            <a:pPr>
              <a:spcBef>
                <a:spcPct val="20000"/>
              </a:spcBef>
              <a:buClr>
                <a:srgbClr val="F5AD7C"/>
              </a:buClr>
              <a:buFont typeface="Arial" charset="0"/>
              <a:buChar char="•"/>
              <a:defRPr/>
            </a:pPr>
            <a:endParaRPr lang="en-US" sz="2800">
              <a:solidFill>
                <a:schemeClr val="bg1"/>
              </a:solidFill>
              <a:effectLst>
                <a:outerShdw blurRad="38100" dist="38100" dir="2700000" algn="tl">
                  <a:srgbClr val="000000">
                    <a:alpha val="43137"/>
                  </a:srgbClr>
                </a:outerShdw>
              </a:effectLst>
            </a:endParaRPr>
          </a:p>
        </p:txBody>
      </p:sp>
      <p:pic>
        <p:nvPicPr>
          <p:cNvPr id="1561614" name="Picture 17" descr="kcri_0"/>
          <p:cNvPicPr>
            <a:picLocks noChangeArrowheads="1"/>
          </p:cNvPicPr>
          <p:nvPr/>
        </p:nvPicPr>
        <p:blipFill>
          <a:blip r:embed="rId5"/>
          <a:srcRect l="1097" r="55185" b="97755"/>
          <a:stretch>
            <a:fillRect/>
          </a:stretch>
        </p:blipFill>
        <p:spPr bwMode="auto">
          <a:xfrm>
            <a:off x="4497388" y="1049338"/>
            <a:ext cx="4646612" cy="246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eaLnBrk="1" hangingPunct="1">
              <a:defRPr/>
            </a:pPr>
            <a:r>
              <a:rPr lang="en-US" smtClean="0">
                <a:effectLst>
                  <a:outerShdw blurRad="38100" dist="38100" dir="2700000" algn="tl">
                    <a:srgbClr val="C0C0C0"/>
                  </a:outerShdw>
                </a:effectLst>
                <a:latin typeface="Myriad Pro Light"/>
              </a:rPr>
              <a:t>Deployment/Training High-level Schedule</a:t>
            </a:r>
          </a:p>
        </p:txBody>
      </p:sp>
      <p:sp>
        <p:nvSpPr>
          <p:cNvPr id="3" name="Content Placeholder 2"/>
          <p:cNvSpPr>
            <a:spLocks noGrp="1"/>
          </p:cNvSpPr>
          <p:nvPr>
            <p:ph sz="half" idx="4294967295"/>
          </p:nvPr>
        </p:nvSpPr>
        <p:spPr>
          <a:xfrm>
            <a:off x="309563" y="1066800"/>
            <a:ext cx="8467725" cy="762000"/>
          </a:xfrm>
        </p:spPr>
        <p:txBody>
          <a:bodyPr wrap="square" numCol="1" anchor="t" anchorCtr="0" compatLnSpc="1">
            <a:prstTxWarp prst="textNoShape">
              <a:avLst/>
            </a:prstTxWarp>
            <a:normAutofit fontScale="92500" lnSpcReduction="10000"/>
          </a:bodyPr>
          <a:lstStyle/>
          <a:p>
            <a:pPr eaLnBrk="1" hangingPunct="1">
              <a:defRPr/>
            </a:pPr>
            <a:r>
              <a:rPr lang="en-US" smtClean="0">
                <a:effectLst>
                  <a:outerShdw blurRad="38100" dist="38100" dir="2700000" algn="tl">
                    <a:srgbClr val="C0C0C0"/>
                  </a:outerShdw>
                </a:effectLst>
                <a:latin typeface="Myriad Pro"/>
              </a:rPr>
              <a:t>System Test (Apr-Jun 10); Operations Test (Jul-Sep 10)?</a:t>
            </a:r>
          </a:p>
          <a:p>
            <a:pPr eaLnBrk="1" hangingPunct="1">
              <a:defRPr/>
            </a:pPr>
            <a:r>
              <a:rPr lang="en-US" smtClean="0">
                <a:effectLst>
                  <a:outerShdw blurRad="38100" dist="38100" dir="2700000" algn="tl">
                    <a:srgbClr val="C0C0C0"/>
                  </a:outerShdw>
                </a:effectLst>
                <a:latin typeface="Myriad Pro"/>
              </a:rPr>
              <a:t>First Beta Test Site is KICT (Winter 2010-2011)?</a:t>
            </a:r>
          </a:p>
        </p:txBody>
      </p:sp>
      <p:graphicFrame>
        <p:nvGraphicFramePr>
          <p:cNvPr id="1510507" name="Group 107"/>
          <p:cNvGraphicFramePr>
            <a:graphicFrameLocks noGrp="1"/>
          </p:cNvGraphicFramePr>
          <p:nvPr/>
        </p:nvGraphicFramePr>
        <p:xfrm>
          <a:off x="179388" y="2171700"/>
          <a:ext cx="8823325" cy="4603750"/>
        </p:xfrm>
        <a:graphic>
          <a:graphicData uri="http://schemas.openxmlformats.org/drawingml/2006/table">
            <a:tbl>
              <a:tblPr/>
              <a:tblGrid>
                <a:gridCol w="523875"/>
                <a:gridCol w="522287"/>
                <a:gridCol w="523875"/>
                <a:gridCol w="536575"/>
                <a:gridCol w="220663"/>
                <a:gridCol w="350837"/>
                <a:gridCol w="242888"/>
                <a:gridCol w="585787"/>
                <a:gridCol w="579438"/>
                <a:gridCol w="536575"/>
                <a:gridCol w="522287"/>
                <a:gridCol w="523875"/>
                <a:gridCol w="523875"/>
                <a:gridCol w="522288"/>
                <a:gridCol w="523875"/>
                <a:gridCol w="522287"/>
                <a:gridCol w="539750"/>
                <a:gridCol w="522288"/>
              </a:tblGrid>
              <a:tr h="550863">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000" b="1" i="0" u="none" strike="noStrike" cap="none" normalizeH="0" baseline="0" smtClean="0">
                          <a:ln>
                            <a:noFill/>
                          </a:ln>
                          <a:solidFill>
                            <a:schemeClr val="tx1"/>
                          </a:solidFill>
                          <a:effectLst>
                            <a:outerShdw blurRad="38100" dist="38100" dir="2700000" algn="tl">
                              <a:srgbClr val="FFFFFF"/>
                            </a:outerShdw>
                          </a:effectLst>
                          <a:latin typeface="Arial" charset="0"/>
                        </a:rPr>
                        <a:t>2009 OND</a:t>
                      </a:r>
                    </a:p>
                  </a:txBody>
                  <a:tcPr marL="76499" marR="76499" marT="38250" marB="3825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000" b="1" i="0" u="none" strike="noStrike" cap="none" normalizeH="0" baseline="0" smtClean="0">
                          <a:ln>
                            <a:noFill/>
                          </a:ln>
                          <a:solidFill>
                            <a:schemeClr val="tx1"/>
                          </a:solidFill>
                          <a:effectLst>
                            <a:outerShdw blurRad="38100" dist="38100" dir="2700000" algn="tl">
                              <a:srgbClr val="FFFFFF"/>
                            </a:outerShdw>
                          </a:effectLst>
                          <a:latin typeface="Arial" charset="0"/>
                        </a:rPr>
                        <a:t>2010 JFM</a:t>
                      </a:r>
                    </a:p>
                  </a:txBody>
                  <a:tcPr marL="76499" marR="76499" marT="38250" marB="3825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000" b="1" i="0" u="none" strike="noStrike" cap="none" normalizeH="0" baseline="0" smtClean="0">
                          <a:ln>
                            <a:noFill/>
                          </a:ln>
                          <a:solidFill>
                            <a:schemeClr val="tx1"/>
                          </a:solidFill>
                          <a:effectLst>
                            <a:outerShdw blurRad="38100" dist="38100" dir="2700000" algn="tl">
                              <a:srgbClr val="FFFFFF"/>
                            </a:outerShdw>
                          </a:effectLst>
                          <a:latin typeface="Arial" charset="0"/>
                        </a:rPr>
                        <a:t>2010 AMJ</a:t>
                      </a:r>
                    </a:p>
                  </a:txBody>
                  <a:tcPr marL="76499" marR="76499" marT="38250" marB="3825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000" b="1" i="0" u="none" strike="noStrike" cap="none" normalizeH="0" baseline="0" smtClean="0">
                          <a:ln>
                            <a:noFill/>
                          </a:ln>
                          <a:solidFill>
                            <a:schemeClr val="tx1"/>
                          </a:solidFill>
                          <a:effectLst>
                            <a:outerShdw blurRad="38100" dist="38100" dir="2700000" algn="tl">
                              <a:srgbClr val="FFFFFF"/>
                            </a:outerShdw>
                          </a:effectLst>
                          <a:latin typeface="Arial" charset="0"/>
                        </a:rPr>
                        <a:t>2010 </a:t>
                      </a:r>
                      <a:br>
                        <a:rPr kumimoji="0" lang="en-US" sz="1000" b="1" i="0" u="none" strike="noStrike" cap="none" normalizeH="0" baseline="0" smtClean="0">
                          <a:ln>
                            <a:noFill/>
                          </a:ln>
                          <a:solidFill>
                            <a:schemeClr val="tx1"/>
                          </a:solidFill>
                          <a:effectLst>
                            <a:outerShdw blurRad="38100" dist="38100" dir="2700000" algn="tl">
                              <a:srgbClr val="FFFFFF"/>
                            </a:outerShdw>
                          </a:effectLst>
                          <a:latin typeface="Arial" charset="0"/>
                        </a:rPr>
                      </a:br>
                      <a:r>
                        <a:rPr kumimoji="0" lang="en-US" sz="1000" b="1" i="0" u="none" strike="noStrike" cap="none" normalizeH="0" baseline="0" smtClean="0">
                          <a:ln>
                            <a:noFill/>
                          </a:ln>
                          <a:solidFill>
                            <a:schemeClr val="tx1"/>
                          </a:solidFill>
                          <a:effectLst>
                            <a:outerShdw blurRad="38100" dist="38100" dir="2700000" algn="tl">
                              <a:srgbClr val="FFFFFF"/>
                            </a:outerShdw>
                          </a:effectLst>
                          <a:latin typeface="Arial" charset="0"/>
                        </a:rPr>
                        <a:t>JAS</a:t>
                      </a:r>
                    </a:p>
                  </a:txBody>
                  <a:tcPr marL="76499" marR="76499" marT="38250" marB="3825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000" b="1" i="0" u="none" strike="noStrike" cap="none" normalizeH="0" baseline="0" smtClean="0">
                          <a:ln>
                            <a:noFill/>
                          </a:ln>
                          <a:solidFill>
                            <a:schemeClr val="tx1"/>
                          </a:solidFill>
                          <a:effectLst>
                            <a:outerShdw blurRad="38100" dist="38100" dir="2700000" algn="tl">
                              <a:srgbClr val="C0C0C0"/>
                            </a:outerShdw>
                          </a:effectLst>
                          <a:latin typeface="Arial" charset="0"/>
                        </a:rPr>
                        <a:t>2010 OND</a:t>
                      </a:r>
                    </a:p>
                  </a:txBody>
                  <a:tcPr marL="76499" marR="76499" marT="38250" marB="3825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000" b="1" i="0" u="none" strike="noStrike" cap="none" normalizeH="0" baseline="0" smtClean="0">
                          <a:ln>
                            <a:noFill/>
                          </a:ln>
                          <a:solidFill>
                            <a:schemeClr val="tx1"/>
                          </a:solidFill>
                          <a:effectLst>
                            <a:outerShdw blurRad="38100" dist="38100" dir="2700000" algn="tl">
                              <a:srgbClr val="C0C0C0"/>
                            </a:outerShdw>
                          </a:effectLst>
                          <a:latin typeface="Arial" charset="0"/>
                        </a:rPr>
                        <a:t>2011 JFM</a:t>
                      </a:r>
                    </a:p>
                  </a:txBody>
                  <a:tcPr marL="76499" marR="76499" marT="38250" marB="3825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000" b="1" i="0" u="none" strike="noStrike" cap="none" normalizeH="0" baseline="0" smtClean="0">
                          <a:ln>
                            <a:noFill/>
                          </a:ln>
                          <a:solidFill>
                            <a:schemeClr val="tx1"/>
                          </a:solidFill>
                          <a:effectLst>
                            <a:outerShdw blurRad="38100" dist="38100" dir="2700000" algn="tl">
                              <a:srgbClr val="C0C0C0"/>
                            </a:outerShdw>
                          </a:effectLst>
                          <a:latin typeface="Arial" charset="0"/>
                        </a:rPr>
                        <a:t>2011 AMJ</a:t>
                      </a:r>
                    </a:p>
                  </a:txBody>
                  <a:tcPr marL="76499" marR="76499" marT="38250" marB="3825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000" b="1" i="0" u="none" strike="noStrike" cap="none" normalizeH="0" baseline="0" smtClean="0">
                          <a:ln>
                            <a:noFill/>
                          </a:ln>
                          <a:solidFill>
                            <a:schemeClr val="tx1"/>
                          </a:solidFill>
                          <a:effectLst>
                            <a:outerShdw blurRad="38100" dist="38100" dir="2700000" algn="tl">
                              <a:srgbClr val="C0C0C0"/>
                            </a:outerShdw>
                          </a:effectLst>
                          <a:latin typeface="Arial" charset="0"/>
                        </a:rPr>
                        <a:t>2011 JAS</a:t>
                      </a:r>
                    </a:p>
                  </a:txBody>
                  <a:tcPr marL="76499" marR="76499" marT="38250" marB="3825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000" b="1" i="0" u="none" strike="noStrike" cap="none" normalizeH="0" baseline="0" smtClean="0">
                          <a:ln>
                            <a:noFill/>
                          </a:ln>
                          <a:solidFill>
                            <a:schemeClr val="tx1"/>
                          </a:solidFill>
                          <a:effectLst>
                            <a:outerShdw blurRad="38100" dist="38100" dir="2700000" algn="tl">
                              <a:srgbClr val="FFFFFF"/>
                            </a:outerShdw>
                          </a:effectLst>
                          <a:latin typeface="Arial" charset="0"/>
                        </a:rPr>
                        <a:t>2011 OND</a:t>
                      </a:r>
                    </a:p>
                  </a:txBody>
                  <a:tcPr marL="76499" marR="76499" marT="38250" marB="3825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000" b="1" i="0" u="none" strike="noStrike" cap="none" normalizeH="0" baseline="0" smtClean="0">
                          <a:ln>
                            <a:noFill/>
                          </a:ln>
                          <a:solidFill>
                            <a:schemeClr val="tx1"/>
                          </a:solidFill>
                          <a:effectLst>
                            <a:outerShdw blurRad="38100" dist="38100" dir="2700000" algn="tl">
                              <a:srgbClr val="FFFFFF"/>
                            </a:outerShdw>
                          </a:effectLst>
                          <a:latin typeface="Arial" charset="0"/>
                        </a:rPr>
                        <a:t>2012 JFM</a:t>
                      </a:r>
                    </a:p>
                  </a:txBody>
                  <a:tcPr marL="76499" marR="76499" marT="38250" marB="3825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000" b="1" i="0" u="none" strike="noStrike" cap="none" normalizeH="0" baseline="0" smtClean="0">
                          <a:ln>
                            <a:noFill/>
                          </a:ln>
                          <a:solidFill>
                            <a:schemeClr val="tx1"/>
                          </a:solidFill>
                          <a:effectLst>
                            <a:outerShdw blurRad="38100" dist="38100" dir="2700000" algn="tl">
                              <a:srgbClr val="FFFFFF"/>
                            </a:outerShdw>
                          </a:effectLst>
                          <a:latin typeface="Arial" charset="0"/>
                        </a:rPr>
                        <a:t>2012 AMJ</a:t>
                      </a:r>
                    </a:p>
                  </a:txBody>
                  <a:tcPr marL="76499" marR="76499" marT="38250" marB="3825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000" b="1" i="0" u="none" strike="noStrike" cap="none" normalizeH="0" baseline="0" smtClean="0">
                          <a:ln>
                            <a:noFill/>
                          </a:ln>
                          <a:solidFill>
                            <a:schemeClr val="tx1"/>
                          </a:solidFill>
                          <a:effectLst>
                            <a:outerShdw blurRad="38100" dist="38100" dir="2700000" algn="tl">
                              <a:srgbClr val="FFFFFF"/>
                            </a:outerShdw>
                          </a:effectLst>
                          <a:latin typeface="Arial" charset="0"/>
                        </a:rPr>
                        <a:t>2012 JAS</a:t>
                      </a:r>
                    </a:p>
                  </a:txBody>
                  <a:tcPr marL="76499" marR="76499" marT="38250" marB="3825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000" b="1" i="0" u="none" strike="noStrike" cap="none" normalizeH="0" baseline="0" smtClean="0">
                          <a:ln>
                            <a:noFill/>
                          </a:ln>
                          <a:solidFill>
                            <a:schemeClr val="tx1"/>
                          </a:solidFill>
                          <a:effectLst>
                            <a:outerShdw blurRad="38100" dist="38100" dir="2700000" algn="tl">
                              <a:srgbClr val="C0C0C0"/>
                            </a:outerShdw>
                          </a:effectLst>
                          <a:latin typeface="Arial" charset="0"/>
                        </a:rPr>
                        <a:t>2012 OND</a:t>
                      </a:r>
                    </a:p>
                  </a:txBody>
                  <a:tcPr marL="76499" marR="76499" marT="38250" marB="3825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000" b="1" i="0" u="none" strike="noStrike" cap="none" normalizeH="0" baseline="0" smtClean="0">
                          <a:ln>
                            <a:noFill/>
                          </a:ln>
                          <a:solidFill>
                            <a:schemeClr val="tx1"/>
                          </a:solidFill>
                          <a:effectLst>
                            <a:outerShdw blurRad="38100" dist="38100" dir="2700000" algn="tl">
                              <a:srgbClr val="C0C0C0"/>
                            </a:outerShdw>
                          </a:effectLst>
                          <a:latin typeface="Arial" charset="0"/>
                        </a:rPr>
                        <a:t>2013 JFM</a:t>
                      </a:r>
                    </a:p>
                  </a:txBody>
                  <a:tcPr marL="76499" marR="76499" marT="38250" marB="3825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000" b="1" i="0" u="none" strike="noStrike" cap="none" normalizeH="0" baseline="0" smtClean="0">
                          <a:ln>
                            <a:noFill/>
                          </a:ln>
                          <a:solidFill>
                            <a:schemeClr val="tx1"/>
                          </a:solidFill>
                          <a:effectLst>
                            <a:outerShdw blurRad="38100" dist="38100" dir="2700000" algn="tl">
                              <a:srgbClr val="C0C0C0"/>
                            </a:outerShdw>
                          </a:effectLst>
                          <a:latin typeface="Arial" charset="0"/>
                        </a:rPr>
                        <a:t>2013</a:t>
                      </a:r>
                      <a:br>
                        <a:rPr kumimoji="0" lang="en-US" sz="1000" b="1" i="0" u="none" strike="noStrike" cap="none" normalizeH="0" baseline="0" smtClean="0">
                          <a:ln>
                            <a:noFill/>
                          </a:ln>
                          <a:solidFill>
                            <a:schemeClr val="tx1"/>
                          </a:solidFill>
                          <a:effectLst>
                            <a:outerShdw blurRad="38100" dist="38100" dir="2700000" algn="tl">
                              <a:srgbClr val="C0C0C0"/>
                            </a:outerShdw>
                          </a:effectLst>
                          <a:latin typeface="Arial" charset="0"/>
                        </a:rPr>
                      </a:br>
                      <a:r>
                        <a:rPr kumimoji="0" lang="en-US" sz="1000" b="1" i="0" u="none" strike="noStrike" cap="none" normalizeH="0" baseline="0" smtClean="0">
                          <a:ln>
                            <a:noFill/>
                          </a:ln>
                          <a:solidFill>
                            <a:schemeClr val="tx1"/>
                          </a:solidFill>
                          <a:effectLst>
                            <a:outerShdw blurRad="38100" dist="38100" dir="2700000" algn="tl">
                              <a:srgbClr val="C0C0C0"/>
                            </a:outerShdw>
                          </a:effectLst>
                          <a:latin typeface="Arial" charset="0"/>
                        </a:rPr>
                        <a:t>AMJ</a:t>
                      </a:r>
                    </a:p>
                  </a:txBody>
                  <a:tcPr marL="76499" marR="76499" marT="38250" marB="3825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000" b="1" i="0" u="none" strike="noStrike" cap="none" normalizeH="0" baseline="0" smtClean="0">
                          <a:ln>
                            <a:noFill/>
                          </a:ln>
                          <a:solidFill>
                            <a:schemeClr val="tx1"/>
                          </a:solidFill>
                          <a:effectLst>
                            <a:outerShdw blurRad="38100" dist="38100" dir="2700000" algn="tl">
                              <a:srgbClr val="C0C0C0"/>
                            </a:outerShdw>
                          </a:effectLst>
                          <a:latin typeface="Arial" charset="0"/>
                        </a:rPr>
                        <a:t>2013 JAS</a:t>
                      </a:r>
                    </a:p>
                  </a:txBody>
                  <a:tcPr marL="76499" marR="76499" marT="38250" marB="3825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r>
              <a:tr h="881063">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300" b="0" i="0" u="none" strike="noStrike" cap="none" normalizeH="0" baseline="0" smtClean="0">
                        <a:ln>
                          <a:noFill/>
                        </a:ln>
                        <a:solidFill>
                          <a:srgbClr val="FFFFCC"/>
                        </a:solidFill>
                        <a:effectLst>
                          <a:outerShdw blurRad="38100" dist="38100" dir="2700000" algn="tl">
                            <a:srgbClr val="000000"/>
                          </a:outerShdw>
                        </a:effectLst>
                        <a:latin typeface="Arial" charset="0"/>
                      </a:endParaRPr>
                    </a:p>
                  </a:txBody>
                  <a:tcPr marL="76499" marR="76499" marT="38250" marB="3825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300" b="0" i="0" u="none" strike="noStrike" cap="none" normalizeH="0" baseline="0" smtClean="0">
                        <a:ln>
                          <a:noFill/>
                        </a:ln>
                        <a:solidFill>
                          <a:srgbClr val="FFFFCC"/>
                        </a:solidFill>
                        <a:effectLst>
                          <a:outerShdw blurRad="38100" dist="38100" dir="2700000" algn="tl">
                            <a:srgbClr val="000000"/>
                          </a:outerShdw>
                        </a:effectLst>
                        <a:latin typeface="Arial" charset="0"/>
                      </a:endParaRPr>
                    </a:p>
                  </a:txBody>
                  <a:tcPr marL="76499" marR="76499" marT="38250" marB="3825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endParaRPr kumimoji="0" lang="en-US" sz="1000" b="0" i="0" u="none" strike="noStrike" cap="none" normalizeH="0" baseline="0" smtClean="0">
                        <a:ln>
                          <a:noFill/>
                        </a:ln>
                        <a:solidFill>
                          <a:schemeClr val="bg1"/>
                        </a:solidFill>
                        <a:effectLst>
                          <a:outerShdw blurRad="38100" dist="38100" dir="2700000" algn="tl">
                            <a:srgbClr val="000000"/>
                          </a:outerShdw>
                        </a:effectLst>
                        <a:latin typeface="Arial"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bg1"/>
                        </a:solidFill>
                        <a:effectLst>
                          <a:outerShdw blurRad="38100" dist="38100" dir="2700000" algn="tl">
                            <a:srgbClr val="000000"/>
                          </a:outerShdw>
                        </a:effectLst>
                        <a:latin typeface="Arial"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outerShdw blurRad="38100" dist="38100" dir="2700000" algn="tl">
                              <a:srgbClr val="000000"/>
                            </a:outerShdw>
                          </a:effectLst>
                          <a:latin typeface="Arial" charset="0"/>
                        </a:rPr>
                        <a:t>Beta Test</a:t>
                      </a:r>
                      <a:r>
                        <a:rPr kumimoji="0" lang="en-US" sz="1000" b="0" i="0" u="none" strike="noStrike" cap="none" normalizeH="0" baseline="0" smtClean="0">
                          <a:ln>
                            <a:noFill/>
                          </a:ln>
                          <a:solidFill>
                            <a:schemeClr val="bg1"/>
                          </a:solidFill>
                          <a:effectLst>
                            <a:outerShdw blurRad="38100" dist="38100" dir="2700000" algn="tl">
                              <a:srgbClr val="000000"/>
                            </a:outerShdw>
                          </a:effectLst>
                          <a:latin typeface="Arial" charset="0"/>
                        </a:rPr>
                        <a:t> </a:t>
                      </a:r>
                      <a:br>
                        <a:rPr kumimoji="0" lang="en-US" sz="1000" b="0" i="0" u="none" strike="noStrike" cap="none" normalizeH="0" baseline="0" smtClean="0">
                          <a:ln>
                            <a:noFill/>
                          </a:ln>
                          <a:solidFill>
                            <a:schemeClr val="bg1"/>
                          </a:solidFill>
                          <a:effectLst>
                            <a:outerShdw blurRad="38100" dist="38100" dir="2700000" algn="tl">
                              <a:srgbClr val="000000"/>
                            </a:outerShdw>
                          </a:effectLst>
                          <a:latin typeface="Arial" charset="0"/>
                        </a:rPr>
                      </a:br>
                      <a:r>
                        <a:rPr kumimoji="0" lang="en-US" sz="1000" b="0" i="0" u="none" strike="noStrike" cap="none" normalizeH="0" baseline="0" smtClean="0">
                          <a:ln>
                            <a:noFill/>
                          </a:ln>
                          <a:solidFill>
                            <a:schemeClr val="bg1"/>
                          </a:solidFill>
                          <a:effectLst>
                            <a:outerShdw blurRad="38100" dist="38100" dir="2700000" algn="tl">
                              <a:srgbClr val="000000"/>
                            </a:outerShdw>
                          </a:effectLst>
                          <a:latin typeface="Arial" charset="0"/>
                        </a:rPr>
                        <a:t>1</a:t>
                      </a:r>
                      <a:r>
                        <a:rPr kumimoji="0" lang="en-US" sz="1000" b="0" i="0" u="none" strike="noStrike" cap="none" normalizeH="0" baseline="30000" smtClean="0">
                          <a:ln>
                            <a:noFill/>
                          </a:ln>
                          <a:solidFill>
                            <a:schemeClr val="bg1"/>
                          </a:solidFill>
                          <a:effectLst>
                            <a:outerShdw blurRad="38100" dist="38100" dir="2700000" algn="tl">
                              <a:srgbClr val="000000"/>
                            </a:outerShdw>
                          </a:effectLst>
                          <a:latin typeface="Arial" charset="0"/>
                        </a:rPr>
                        <a:t>st </a:t>
                      </a:r>
                      <a:r>
                        <a:rPr kumimoji="0" lang="en-US" sz="1000" b="0" i="0" u="none" strike="noStrike" cap="none" normalizeH="0" baseline="0" smtClean="0">
                          <a:ln>
                            <a:noFill/>
                          </a:ln>
                          <a:solidFill>
                            <a:schemeClr val="bg1"/>
                          </a:solidFill>
                          <a:effectLst>
                            <a:outerShdw blurRad="38100" dist="38100" dir="2700000" algn="tl">
                              <a:srgbClr val="000000"/>
                            </a:outerShdw>
                          </a:effectLst>
                          <a:latin typeface="Arial" charset="0"/>
                        </a:rPr>
                        <a:t>WSR-88Ds upgraded</a:t>
                      </a:r>
                      <a:endParaRPr kumimoji="0" lang="en-US" sz="800" b="0" i="0" u="none" strike="noStrike" cap="none" normalizeH="0" baseline="0" smtClean="0">
                        <a:ln>
                          <a:noFill/>
                        </a:ln>
                        <a:solidFill>
                          <a:schemeClr val="bg1"/>
                        </a:solidFill>
                        <a:effectLst>
                          <a:outerShdw blurRad="38100" dist="38100" dir="2700000" algn="tl">
                            <a:srgbClr val="000000"/>
                          </a:outerShdw>
                        </a:effectLst>
                        <a:latin typeface="Arial"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17375E"/>
                    </a:solid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000" b="0" i="0" u="none" strike="noStrike" cap="none" normalizeH="0" baseline="0" smtClean="0">
                        <a:ln>
                          <a:noFill/>
                        </a:ln>
                        <a:solidFill>
                          <a:srgbClr val="FFFFCC"/>
                        </a:solidFill>
                        <a:effectLst>
                          <a:outerShdw blurRad="38100" dist="38100" dir="2700000" algn="tl">
                            <a:srgbClr val="C0C0C0"/>
                          </a:outerShdw>
                        </a:effectLst>
                        <a:latin typeface="Arial"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000" b="0" i="0" u="none" strike="noStrike" cap="none" normalizeH="0" baseline="0" smtClean="0">
                        <a:ln>
                          <a:noFill/>
                        </a:ln>
                        <a:solidFill>
                          <a:srgbClr val="FFFFCC"/>
                        </a:solidFill>
                        <a:effectLst>
                          <a:outerShdw blurRad="38100" dist="38100" dir="2700000" algn="tl">
                            <a:srgbClr val="C0C0C0"/>
                          </a:outerShdw>
                        </a:effectLst>
                        <a:latin typeface="Arial"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000" b="0" i="0" u="none" strike="noStrike" cap="none" normalizeH="0" baseline="0" smtClean="0">
                        <a:ln>
                          <a:noFill/>
                        </a:ln>
                        <a:solidFill>
                          <a:srgbClr val="FFFFCC"/>
                        </a:solidFill>
                        <a:effectLst>
                          <a:outerShdw blurRad="38100" dist="38100" dir="2700000" algn="tl">
                            <a:srgbClr val="C0C0C0"/>
                          </a:outerShdw>
                        </a:effectLst>
                        <a:latin typeface="Arial"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000" b="0" i="0" u="none" strike="noStrike" cap="none" normalizeH="0" baseline="0" smtClean="0">
                        <a:ln>
                          <a:noFill/>
                        </a:ln>
                        <a:solidFill>
                          <a:srgbClr val="FFFFCC"/>
                        </a:solidFill>
                        <a:effectLst>
                          <a:outerShdw blurRad="38100" dist="38100" dir="2700000" algn="tl">
                            <a:srgbClr val="000000"/>
                          </a:outerShdw>
                        </a:effectLst>
                        <a:latin typeface="Arial"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000" b="0" i="0" u="none" strike="noStrike" cap="none" normalizeH="0" baseline="0" smtClean="0">
                        <a:ln>
                          <a:noFill/>
                        </a:ln>
                        <a:solidFill>
                          <a:srgbClr val="FFFFCC"/>
                        </a:solidFill>
                        <a:effectLst>
                          <a:outerShdw blurRad="38100" dist="38100" dir="2700000" algn="tl">
                            <a:srgbClr val="000000"/>
                          </a:outerShdw>
                        </a:effectLst>
                        <a:latin typeface="Arial"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000" b="0" i="0" u="none" strike="noStrike" cap="none" normalizeH="0" baseline="0" smtClean="0">
                        <a:ln>
                          <a:noFill/>
                        </a:ln>
                        <a:solidFill>
                          <a:srgbClr val="FFFFCC"/>
                        </a:solidFill>
                        <a:effectLst>
                          <a:outerShdw blurRad="38100" dist="38100" dir="2700000" algn="tl">
                            <a:srgbClr val="000000"/>
                          </a:outerShdw>
                        </a:effectLst>
                        <a:latin typeface="Arial"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000" b="0" i="0" u="none" strike="noStrike" cap="none" normalizeH="0" baseline="0" smtClean="0">
                        <a:ln>
                          <a:noFill/>
                        </a:ln>
                        <a:solidFill>
                          <a:srgbClr val="FFFFCC"/>
                        </a:solidFill>
                        <a:effectLst>
                          <a:outerShdw blurRad="38100" dist="38100" dir="2700000" algn="tl">
                            <a:srgbClr val="000000"/>
                          </a:outerShdw>
                        </a:effectLst>
                        <a:latin typeface="Arial"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000" b="0" i="0" u="none" strike="noStrike" cap="none" normalizeH="0" baseline="0" smtClean="0">
                        <a:ln>
                          <a:noFill/>
                        </a:ln>
                        <a:solidFill>
                          <a:srgbClr val="FFFFCC"/>
                        </a:solidFill>
                        <a:effectLst>
                          <a:outerShdw blurRad="38100" dist="38100" dir="2700000" algn="tl">
                            <a:srgbClr val="C0C0C0"/>
                          </a:outerShdw>
                        </a:effectLst>
                        <a:latin typeface="Arial"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000" b="0" i="0" u="none" strike="noStrike" cap="none" normalizeH="0" baseline="0" smtClean="0">
                        <a:ln>
                          <a:noFill/>
                        </a:ln>
                        <a:solidFill>
                          <a:srgbClr val="FFFFCC"/>
                        </a:solidFill>
                        <a:effectLst>
                          <a:outerShdw blurRad="38100" dist="38100" dir="2700000" algn="tl">
                            <a:srgbClr val="C0C0C0"/>
                          </a:outerShdw>
                        </a:effectLst>
                        <a:latin typeface="Arial" charset="0"/>
                      </a:endParaRPr>
                    </a:p>
                  </a:txBody>
                  <a:tcPr marL="76499" marR="76499" marT="38250" marB="3825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300" b="0" i="0" u="none" strike="noStrike" cap="none" normalizeH="0" baseline="0" smtClean="0">
                        <a:ln>
                          <a:noFill/>
                        </a:ln>
                        <a:solidFill>
                          <a:srgbClr val="FFFFCC"/>
                        </a:solidFill>
                        <a:effectLst>
                          <a:outerShdw blurRad="38100" dist="38100" dir="2700000" algn="tl">
                            <a:srgbClr val="C0C0C0"/>
                          </a:outerShdw>
                        </a:effectLst>
                        <a:latin typeface="Arial" charset="0"/>
                      </a:endParaRPr>
                    </a:p>
                  </a:txBody>
                  <a:tcPr marL="76499" marR="76499" marT="38250" marB="3825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300" b="0" i="0" u="none" strike="noStrike" cap="none" normalizeH="0" baseline="0" smtClean="0">
                        <a:ln>
                          <a:noFill/>
                        </a:ln>
                        <a:solidFill>
                          <a:srgbClr val="FFFFCC"/>
                        </a:solidFill>
                        <a:effectLst>
                          <a:outerShdw blurRad="38100" dist="38100" dir="2700000" algn="tl">
                            <a:srgbClr val="C0C0C0"/>
                          </a:outerShdw>
                        </a:effectLst>
                        <a:latin typeface="Arial" charset="0"/>
                      </a:endParaRPr>
                    </a:p>
                  </a:txBody>
                  <a:tcPr marL="76499" marR="76499" marT="38250" marB="3825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r>
              <a:tr h="674688">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300" b="0" i="0" u="none" strike="noStrike" cap="none" normalizeH="0" baseline="0" smtClean="0">
                        <a:ln>
                          <a:noFill/>
                        </a:ln>
                        <a:solidFill>
                          <a:srgbClr val="FFFFCC"/>
                        </a:solidFill>
                        <a:effectLst>
                          <a:outerShdw blurRad="38100" dist="38100" dir="2700000" algn="tl">
                            <a:srgbClr val="000000"/>
                          </a:outerShdw>
                        </a:effectLst>
                        <a:latin typeface="Arial" charset="0"/>
                      </a:endParaRPr>
                    </a:p>
                  </a:txBody>
                  <a:tcPr marL="76499" marR="76499" marT="38250" marB="3825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300" b="0" i="0" u="none" strike="noStrike" cap="none" normalizeH="0" baseline="0" smtClean="0">
                        <a:ln>
                          <a:noFill/>
                        </a:ln>
                        <a:solidFill>
                          <a:srgbClr val="FFFFCC"/>
                        </a:solidFill>
                        <a:effectLst>
                          <a:outerShdw blurRad="38100" dist="38100" dir="2700000" algn="tl">
                            <a:srgbClr val="000000"/>
                          </a:outerShdw>
                        </a:effectLst>
                        <a:latin typeface="Arial" charset="0"/>
                      </a:endParaRPr>
                    </a:p>
                  </a:txBody>
                  <a:tcPr marL="76499" marR="76499" marT="38250" marB="3825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000" b="0" i="0" u="none" strike="noStrike" cap="none" normalizeH="0" baseline="0" smtClean="0">
                        <a:ln>
                          <a:noFill/>
                        </a:ln>
                        <a:solidFill>
                          <a:srgbClr val="FFFFCC"/>
                        </a:solidFill>
                        <a:effectLst>
                          <a:outerShdw blurRad="38100" dist="38100" dir="2700000" algn="tl">
                            <a:srgbClr val="000000"/>
                          </a:outerShdw>
                        </a:effectLst>
                        <a:latin typeface="Arial"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000" b="0" i="0" u="none" strike="noStrike" cap="none" normalizeH="0" baseline="0" smtClean="0">
                        <a:ln>
                          <a:noFill/>
                        </a:ln>
                        <a:solidFill>
                          <a:srgbClr val="FFFFCC"/>
                        </a:solidFill>
                        <a:effectLst>
                          <a:outerShdw blurRad="38100" dist="38100" dir="2700000" algn="tl">
                            <a:srgbClr val="000000"/>
                          </a:outerShdw>
                        </a:effectLst>
                        <a:latin typeface="Arial"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endParaRPr kumimoji="0" lang="en-US" sz="1500" b="0" i="0" u="none" strike="noStrike" cap="none" normalizeH="0" baseline="0" smtClean="0">
                        <a:ln>
                          <a:noFill/>
                        </a:ln>
                        <a:solidFill>
                          <a:schemeClr val="bg1"/>
                        </a:solidFill>
                        <a:effectLst>
                          <a:outerShdw blurRad="38100" dist="38100" dir="2700000" algn="tl">
                            <a:srgbClr val="C0C0C0"/>
                          </a:outerShdw>
                        </a:effectLst>
                        <a:latin typeface="Arial"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gridSpan="8">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700" b="1" i="0" u="none" strike="noStrike" cap="none" normalizeH="0" baseline="0" smtClean="0">
                          <a:ln>
                            <a:noFill/>
                          </a:ln>
                          <a:solidFill>
                            <a:schemeClr val="bg1"/>
                          </a:solidFill>
                          <a:effectLst>
                            <a:outerShdw blurRad="38100" dist="38100" dir="2700000" algn="tl">
                              <a:srgbClr val="000000"/>
                            </a:outerShdw>
                          </a:effectLst>
                          <a:latin typeface="Arial" charset="0"/>
                        </a:rPr>
                        <a:t>Deployment</a:t>
                      </a:r>
                      <a:r>
                        <a:rPr kumimoji="0" lang="en-US" sz="1500" b="0" i="0" u="none" strike="noStrike" cap="none" normalizeH="0" baseline="0" smtClean="0">
                          <a:ln>
                            <a:noFill/>
                          </a:ln>
                          <a:solidFill>
                            <a:schemeClr val="bg1"/>
                          </a:solidFill>
                          <a:effectLst>
                            <a:outerShdw blurRad="38100" dist="38100" dir="2700000" algn="tl">
                              <a:srgbClr val="000000"/>
                            </a:outerShdw>
                          </a:effectLst>
                          <a:latin typeface="Arial" charset="0"/>
                        </a:rPr>
                        <a:t/>
                      </a:r>
                      <a:br>
                        <a:rPr kumimoji="0" lang="en-US" sz="1500" b="0" i="0" u="none" strike="noStrike" cap="none" normalizeH="0" baseline="0" smtClean="0">
                          <a:ln>
                            <a:noFill/>
                          </a:ln>
                          <a:solidFill>
                            <a:schemeClr val="bg1"/>
                          </a:solidFill>
                          <a:effectLst>
                            <a:outerShdw blurRad="38100" dist="38100" dir="2700000" algn="tl">
                              <a:srgbClr val="000000"/>
                            </a:outerShdw>
                          </a:effectLst>
                          <a:latin typeface="Arial" charset="0"/>
                        </a:rPr>
                      </a:br>
                      <a:r>
                        <a:rPr kumimoji="0" lang="en-US" sz="1500" b="0" i="0" u="none" strike="noStrike" cap="none" normalizeH="0" baseline="0" smtClean="0">
                          <a:ln>
                            <a:noFill/>
                          </a:ln>
                          <a:solidFill>
                            <a:schemeClr val="bg1"/>
                          </a:solidFill>
                          <a:effectLst>
                            <a:outerShdw blurRad="38100" dist="38100" dir="2700000" algn="tl">
                              <a:srgbClr val="000000"/>
                            </a:outerShdw>
                          </a:effectLst>
                          <a:latin typeface="Arial" charset="0"/>
                        </a:rPr>
                        <a:t>10-14 days downtime each radar</a:t>
                      </a: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66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000" b="0" i="0" u="none" strike="noStrike" cap="none" normalizeH="0" baseline="0" smtClean="0">
                        <a:ln>
                          <a:noFill/>
                        </a:ln>
                        <a:solidFill>
                          <a:srgbClr val="FFFFCC"/>
                        </a:solidFill>
                        <a:effectLst>
                          <a:outerShdw blurRad="38100" dist="38100" dir="2700000" algn="tl">
                            <a:srgbClr val="C0C0C0"/>
                          </a:outerShdw>
                        </a:effectLst>
                        <a:latin typeface="Arial"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000" b="0" i="0" u="none" strike="noStrike" cap="none" normalizeH="0" baseline="0" smtClean="0">
                        <a:ln>
                          <a:noFill/>
                        </a:ln>
                        <a:solidFill>
                          <a:srgbClr val="FFFFCC"/>
                        </a:solidFill>
                        <a:effectLst>
                          <a:outerShdw blurRad="38100" dist="38100" dir="2700000" algn="tl">
                            <a:srgbClr val="C0C0C0"/>
                          </a:outerShdw>
                        </a:effectLst>
                        <a:latin typeface="Arial" charset="0"/>
                      </a:endParaRPr>
                    </a:p>
                  </a:txBody>
                  <a:tcPr marL="76499" marR="76499" marT="38250" marB="3825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300" b="0" i="0" u="none" strike="noStrike" cap="none" normalizeH="0" baseline="0" smtClean="0">
                        <a:ln>
                          <a:noFill/>
                        </a:ln>
                        <a:solidFill>
                          <a:srgbClr val="FFFFCC"/>
                        </a:solidFill>
                        <a:effectLst>
                          <a:outerShdw blurRad="38100" dist="38100" dir="2700000" algn="tl">
                            <a:srgbClr val="C0C0C0"/>
                          </a:outerShdw>
                        </a:effectLst>
                        <a:latin typeface="Arial" charset="0"/>
                      </a:endParaRPr>
                    </a:p>
                  </a:txBody>
                  <a:tcPr marL="76499" marR="76499" marT="38250" marB="3825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300" b="0" i="0" u="none" strike="noStrike" cap="none" normalizeH="0" baseline="0" smtClean="0">
                        <a:ln>
                          <a:noFill/>
                        </a:ln>
                        <a:solidFill>
                          <a:srgbClr val="FFFFCC"/>
                        </a:solidFill>
                        <a:effectLst>
                          <a:outerShdw blurRad="38100" dist="38100" dir="2700000" algn="tl">
                            <a:srgbClr val="C0C0C0"/>
                          </a:outerShdw>
                        </a:effectLst>
                        <a:latin typeface="Arial" charset="0"/>
                      </a:endParaRPr>
                    </a:p>
                  </a:txBody>
                  <a:tcPr marL="76499" marR="76499" marT="38250" marB="3825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r>
              <a:tr h="811213">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300" b="0" i="0" u="none" strike="noStrike" cap="none" normalizeH="0" baseline="0" smtClean="0">
                        <a:ln>
                          <a:noFill/>
                        </a:ln>
                        <a:solidFill>
                          <a:srgbClr val="FFFFCC"/>
                        </a:solidFill>
                        <a:effectLst>
                          <a:outerShdw blurRad="38100" dist="38100" dir="2700000" algn="tl">
                            <a:srgbClr val="000000"/>
                          </a:outerShdw>
                        </a:effectLst>
                        <a:latin typeface="Arial" charset="0"/>
                      </a:endParaRPr>
                    </a:p>
                  </a:txBody>
                  <a:tcPr marL="76499" marR="76499" marT="38250" marB="3825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000" b="0" i="0" u="none" strike="noStrike" cap="none" normalizeH="0" baseline="0" smtClean="0">
                        <a:ln>
                          <a:noFill/>
                        </a:ln>
                        <a:solidFill>
                          <a:schemeClr val="bg2"/>
                        </a:solidFill>
                        <a:effectLst>
                          <a:outerShdw blurRad="38100" dist="38100" dir="2700000" algn="tl">
                            <a:srgbClr val="000000"/>
                          </a:outerShdw>
                        </a:effectLst>
                        <a:latin typeface="Calibri" pitchFamily="34" charset="0"/>
                        <a:ea typeface="Calibri" pitchFamily="34" charset="0"/>
                        <a:cs typeface="Times New Roman" pitchFamily="18" charset="0"/>
                      </a:endParaRPr>
                    </a:p>
                  </a:txBody>
                  <a:tcPr marL="38250" marR="38250"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gridSpan="16">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700" b="1" i="0" u="none" strike="noStrike" cap="none" normalizeH="0" baseline="0" smtClean="0">
                          <a:ln>
                            <a:noFill/>
                          </a:ln>
                          <a:solidFill>
                            <a:schemeClr val="bg1"/>
                          </a:solidFill>
                          <a:effectLst>
                            <a:outerShdw blurRad="38100" dist="38100" dir="2700000" algn="tl">
                              <a:srgbClr val="000000"/>
                            </a:outerShdw>
                          </a:effectLst>
                          <a:latin typeface="Calibri" pitchFamily="34" charset="0"/>
                          <a:ea typeface="Calibri" pitchFamily="34" charset="0"/>
                          <a:cs typeface="Times New Roman" pitchFamily="18" charset="0"/>
                        </a:rPr>
                        <a:t>WDTB’s Dual-Pol Outreach Course</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outerShdw blurRad="38100" dist="38100" dir="2700000" algn="tl">
                              <a:srgbClr val="000000"/>
                            </a:outerShdw>
                          </a:effectLst>
                          <a:latin typeface="Calibri" pitchFamily="34" charset="0"/>
                          <a:ea typeface="Calibri" pitchFamily="34" charset="0"/>
                          <a:cs typeface="Times New Roman" pitchFamily="18" charset="0"/>
                        </a:rPr>
                        <a:t>Targeted audience:  EMs, first responders, </a:t>
                      </a:r>
                      <a:r>
                        <a:rPr kumimoji="0" lang="en-US" sz="1500" b="1" i="0" u="none" strike="noStrike" cap="none" normalizeH="0" baseline="0" smtClean="0">
                          <a:ln>
                            <a:noFill/>
                          </a:ln>
                          <a:solidFill>
                            <a:srgbClr val="FFFF00"/>
                          </a:solidFill>
                          <a:effectLst>
                            <a:outerShdw blurRad="38100" dist="38100" dir="2700000" algn="tl">
                              <a:srgbClr val="000000"/>
                            </a:outerShdw>
                          </a:effectLst>
                          <a:latin typeface="Calibri" pitchFamily="34" charset="0"/>
                          <a:ea typeface="Calibri" pitchFamily="34" charset="0"/>
                          <a:cs typeface="Times New Roman" pitchFamily="18" charset="0"/>
                        </a:rPr>
                        <a:t>media</a:t>
                      </a:r>
                      <a:r>
                        <a:rPr kumimoji="0" lang="en-US" sz="1500" b="0" i="0" u="none" strike="noStrike" cap="none" normalizeH="0" baseline="0" smtClean="0">
                          <a:ln>
                            <a:noFill/>
                          </a:ln>
                          <a:solidFill>
                            <a:schemeClr val="bg1"/>
                          </a:solidFill>
                          <a:effectLst>
                            <a:outerShdw blurRad="38100" dist="38100" dir="2700000" algn="tl">
                              <a:srgbClr val="000000"/>
                            </a:outerShdw>
                          </a:effectLst>
                          <a:latin typeface="Calibri" pitchFamily="34" charset="0"/>
                          <a:ea typeface="Calibri" pitchFamily="34" charset="0"/>
                          <a:cs typeface="Times New Roman" pitchFamily="18" charset="0"/>
                        </a:rPr>
                        <a:t>, general public</a:t>
                      </a:r>
                    </a:p>
                  </a:txBody>
                  <a:tcPr marL="38250" marR="38250"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6600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42963">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300" b="0" i="0" u="none" strike="noStrike" cap="none" normalizeH="0" baseline="0" smtClean="0">
                        <a:ln>
                          <a:noFill/>
                        </a:ln>
                        <a:solidFill>
                          <a:srgbClr val="FFFFCC"/>
                        </a:solidFill>
                        <a:effectLst>
                          <a:outerShdw blurRad="38100" dist="38100" dir="2700000" algn="tl">
                            <a:srgbClr val="000000"/>
                          </a:outerShdw>
                        </a:effectLst>
                        <a:latin typeface="Arial" charset="0"/>
                      </a:endParaRPr>
                    </a:p>
                  </a:txBody>
                  <a:tcPr marL="76499" marR="76499" marT="38250" marB="3825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endParaRPr kumimoji="0" lang="en-US" sz="1000" b="0" i="0" u="none" strike="noStrike" cap="none" normalizeH="0" baseline="0" smtClean="0">
                        <a:ln>
                          <a:noFill/>
                        </a:ln>
                        <a:solidFill>
                          <a:schemeClr val="tx1"/>
                        </a:solidFill>
                        <a:effectLst>
                          <a:outerShdw blurRad="38100" dist="38100" dir="2700000" algn="tl">
                            <a:srgbClr val="FFFFFF"/>
                          </a:outerShdw>
                        </a:effectLst>
                        <a:latin typeface="Calibri" pitchFamily="34"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900" b="1" i="0" u="none" strike="noStrike" cap="none" normalizeH="0" baseline="0" smtClean="0">
                          <a:ln>
                            <a:noFill/>
                          </a:ln>
                          <a:solidFill>
                            <a:schemeClr val="bg1"/>
                          </a:solidFill>
                          <a:effectLst>
                            <a:outerShdw blurRad="38100" dist="38100" dir="2700000" algn="tl">
                              <a:srgbClr val="000000"/>
                            </a:outerShdw>
                          </a:effectLst>
                          <a:latin typeface="Arial" charset="0"/>
                          <a:cs typeface="Arial" charset="0"/>
                        </a:rPr>
                        <a:t>Beta DPOC</a:t>
                      </a:r>
                      <a:endParaRPr kumimoji="0" lang="en-US" sz="1000" b="1" i="0" u="none" strike="noStrike" cap="none" normalizeH="0" baseline="0" smtClean="0">
                        <a:ln>
                          <a:noFill/>
                        </a:ln>
                        <a:solidFill>
                          <a:schemeClr val="bg1"/>
                        </a:solidFill>
                        <a:effectLst>
                          <a:outerShdw blurRad="38100" dist="38100" dir="2700000" algn="tl">
                            <a:srgbClr val="000000"/>
                          </a:outerShdw>
                        </a:effectLst>
                        <a:latin typeface="Arial" charset="0"/>
                        <a:cs typeface="Arial"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2"/>
                    </a:solidFill>
                  </a:tcPr>
                </a:tc>
                <a:tc hMerge="1">
                  <a:txBody>
                    <a:bodyPr/>
                    <a:lstStyle/>
                    <a:p>
                      <a:endParaRPr lang="en-US"/>
                    </a:p>
                  </a:txBody>
                  <a:tcPr/>
                </a:tc>
                <a:tc gridSpan="10">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500" b="1" i="0" u="none" strike="noStrike" cap="none" normalizeH="0" baseline="0" smtClean="0">
                          <a:ln>
                            <a:noFill/>
                          </a:ln>
                          <a:solidFill>
                            <a:schemeClr val="bg1"/>
                          </a:solidFill>
                          <a:effectLst>
                            <a:outerShdw blurRad="38100" dist="38100" dir="2700000" algn="tl">
                              <a:srgbClr val="000000"/>
                            </a:outerShdw>
                          </a:effectLst>
                          <a:latin typeface="Calibri" pitchFamily="34" charset="0"/>
                        </a:rPr>
                        <a:t>WDTB’s Dual-Pol Operations Course Part 1</a:t>
                      </a:r>
                    </a:p>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300" b="0" i="0" u="none" strike="noStrike" cap="none" normalizeH="0" baseline="0" smtClean="0">
                          <a:ln>
                            <a:noFill/>
                          </a:ln>
                          <a:solidFill>
                            <a:schemeClr val="bg1"/>
                          </a:solidFill>
                          <a:effectLst>
                            <a:outerShdw blurRad="38100" dist="38100" dir="2700000" algn="tl">
                              <a:srgbClr val="000000"/>
                            </a:outerShdw>
                          </a:effectLst>
                          <a:latin typeface="Calibri" pitchFamily="34" charset="0"/>
                        </a:rPr>
                        <a:t>  Topics: Background and Theory</a:t>
                      </a:r>
                    </a:p>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300" b="0" i="0" u="none" strike="noStrike" cap="none" normalizeH="0" baseline="0" smtClean="0">
                          <a:ln>
                            <a:noFill/>
                          </a:ln>
                          <a:solidFill>
                            <a:schemeClr val="bg1"/>
                          </a:solidFill>
                          <a:effectLst>
                            <a:outerShdw blurRad="38100" dist="38100" dir="2700000" algn="tl">
                              <a:srgbClr val="000000"/>
                            </a:outerShdw>
                          </a:effectLst>
                          <a:latin typeface="Calibri" pitchFamily="34" charset="0"/>
                        </a:rPr>
                        <a:t>  End Goal:  Develop Expertise</a:t>
                      </a: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000" b="0" i="0" u="none" strike="noStrike" cap="none" normalizeH="0" baseline="0" smtClean="0">
                        <a:ln>
                          <a:noFill/>
                        </a:ln>
                        <a:solidFill>
                          <a:srgbClr val="FFFFCC"/>
                        </a:solidFill>
                        <a:effectLst>
                          <a:outerShdw blurRad="38100" dist="38100" dir="2700000" algn="tl">
                            <a:srgbClr val="C0C0C0"/>
                          </a:outerShdw>
                        </a:effectLst>
                        <a:latin typeface="Arial"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000" b="0" i="0" u="none" strike="noStrike" cap="none" normalizeH="0" baseline="0" smtClean="0">
                        <a:ln>
                          <a:noFill/>
                        </a:ln>
                        <a:solidFill>
                          <a:srgbClr val="FFFFCC"/>
                        </a:solidFill>
                        <a:effectLst>
                          <a:outerShdw blurRad="38100" dist="38100" dir="2700000" algn="tl">
                            <a:srgbClr val="C0C0C0"/>
                          </a:outerShdw>
                        </a:effectLst>
                        <a:latin typeface="Arial" charset="0"/>
                      </a:endParaRPr>
                    </a:p>
                  </a:txBody>
                  <a:tcPr marL="76499" marR="76499" marT="38250" marB="3825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300" b="0" i="0" u="none" strike="noStrike" cap="none" normalizeH="0" baseline="0" smtClean="0">
                        <a:ln>
                          <a:noFill/>
                        </a:ln>
                        <a:solidFill>
                          <a:srgbClr val="FFFFCC"/>
                        </a:solidFill>
                        <a:effectLst>
                          <a:outerShdw blurRad="38100" dist="38100" dir="2700000" algn="tl">
                            <a:srgbClr val="C0C0C0"/>
                          </a:outerShdw>
                        </a:effectLst>
                        <a:latin typeface="Arial" charset="0"/>
                      </a:endParaRPr>
                    </a:p>
                  </a:txBody>
                  <a:tcPr marL="76499" marR="76499" marT="38250" marB="3825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300" b="0" i="0" u="none" strike="noStrike" cap="none" normalizeH="0" baseline="0" smtClean="0">
                        <a:ln>
                          <a:noFill/>
                        </a:ln>
                        <a:solidFill>
                          <a:srgbClr val="FFFFCC"/>
                        </a:solidFill>
                        <a:effectLst>
                          <a:outerShdw blurRad="38100" dist="38100" dir="2700000" algn="tl">
                            <a:srgbClr val="C0C0C0"/>
                          </a:outerShdw>
                        </a:effectLst>
                        <a:latin typeface="Arial" charset="0"/>
                      </a:endParaRPr>
                    </a:p>
                  </a:txBody>
                  <a:tcPr marL="76499" marR="76499" marT="38250" marB="3825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r>
              <a:tr h="842963">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300" b="0" i="0" u="none" strike="noStrike" cap="none" normalizeH="0" baseline="0" smtClean="0">
                        <a:ln>
                          <a:noFill/>
                        </a:ln>
                        <a:solidFill>
                          <a:srgbClr val="FFFFCC"/>
                        </a:solidFill>
                        <a:effectLst>
                          <a:outerShdw blurRad="38100" dist="38100" dir="2700000" algn="tl">
                            <a:srgbClr val="000000"/>
                          </a:outerShdw>
                        </a:effectLst>
                        <a:latin typeface="Arial" charset="0"/>
                      </a:endParaRPr>
                    </a:p>
                  </a:txBody>
                  <a:tcPr marL="76499" marR="76499" marT="38250" marB="3825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300" b="0" i="0" u="none" strike="noStrike" cap="none" normalizeH="0" baseline="0" smtClean="0">
                        <a:ln>
                          <a:noFill/>
                        </a:ln>
                        <a:solidFill>
                          <a:srgbClr val="FFFFCC"/>
                        </a:solidFill>
                        <a:effectLst>
                          <a:outerShdw blurRad="38100" dist="38100" dir="2700000" algn="tl">
                            <a:srgbClr val="000000"/>
                          </a:outerShdw>
                        </a:effectLst>
                        <a:latin typeface="Arial" charset="0"/>
                      </a:endParaRPr>
                    </a:p>
                  </a:txBody>
                  <a:tcPr marL="76499" marR="76499" marT="38250" marB="3825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000" b="0" i="0" u="none" strike="noStrike" cap="none" normalizeH="0" baseline="0" smtClean="0">
                        <a:ln>
                          <a:noFill/>
                        </a:ln>
                        <a:solidFill>
                          <a:srgbClr val="FFFFCC"/>
                        </a:solidFill>
                        <a:effectLst>
                          <a:outerShdw blurRad="38100" dist="38100" dir="2700000" algn="tl">
                            <a:srgbClr val="000000"/>
                          </a:outerShdw>
                        </a:effectLst>
                        <a:latin typeface="Arial"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
                          <a:srgbClr val="FFAF5F"/>
                        </a:buClr>
                        <a:buSzTx/>
                        <a:buFontTx/>
                        <a:buNone/>
                        <a:tabLst/>
                      </a:pPr>
                      <a:endParaRPr kumimoji="0" lang="en-US" sz="1000" b="0" i="0" u="none" strike="noStrike" cap="none" normalizeH="0" baseline="0" smtClean="0">
                        <a:ln>
                          <a:noFill/>
                        </a:ln>
                        <a:solidFill>
                          <a:srgbClr val="FFFFCC"/>
                        </a:solidFill>
                        <a:effectLst>
                          <a:outerShdw blurRad="38100" dist="38100" dir="2700000" algn="tl">
                            <a:srgbClr val="C0C0C0"/>
                          </a:outerShdw>
                        </a:effectLst>
                        <a:latin typeface="Arial"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endParaRPr kumimoji="0" lang="en-US" sz="1300" b="0" i="0" u="none" strike="noStrike" cap="none" normalizeH="0" baseline="0" smtClean="0">
                        <a:ln>
                          <a:noFill/>
                        </a:ln>
                        <a:solidFill>
                          <a:schemeClr val="bg2"/>
                        </a:solidFill>
                        <a:effectLst>
                          <a:outerShdw blurRad="38100" dist="38100" dir="2700000" algn="tl">
                            <a:srgbClr val="C0C0C0"/>
                          </a:outerShdw>
                        </a:effectLst>
                        <a:latin typeface="Arial"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smtClean="0">
                        <a:ln>
                          <a:noFill/>
                        </a:ln>
                        <a:solidFill>
                          <a:schemeClr val="tx1"/>
                        </a:solidFill>
                        <a:effectLst/>
                        <a:latin typeface="Calibri" pitchFamily="34" charset="0"/>
                      </a:endParaRP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gridSpan="9">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charset="0"/>
                        </a:rPr>
                        <a:t>WDTB’s Dual-Pol Operations Course Part 2</a:t>
                      </a:r>
                    </a:p>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300" b="0" i="0" u="none" strike="noStrike" cap="none" normalizeH="0" baseline="0" smtClean="0">
                          <a:ln>
                            <a:noFill/>
                          </a:ln>
                          <a:solidFill>
                            <a:schemeClr val="tx1"/>
                          </a:solidFill>
                          <a:effectLst>
                            <a:outerShdw blurRad="38100" dist="38100" dir="2700000" algn="tl">
                              <a:srgbClr val="FFFFFF"/>
                            </a:outerShdw>
                          </a:effectLst>
                          <a:latin typeface="Arial" charset="0"/>
                        </a:rPr>
                        <a:t>Topics:  Advanced Applications and Simulations</a:t>
                      </a:r>
                    </a:p>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1300" b="0" i="0" u="none" strike="noStrike" cap="none" normalizeH="0" baseline="0" smtClean="0">
                          <a:ln>
                            <a:noFill/>
                          </a:ln>
                          <a:solidFill>
                            <a:schemeClr val="tx1"/>
                          </a:solidFill>
                          <a:effectLst>
                            <a:outerShdw blurRad="38100" dist="38100" dir="2700000" algn="tl">
                              <a:srgbClr val="FFFFFF"/>
                            </a:outerShdw>
                          </a:effectLst>
                          <a:latin typeface="Arial" charset="0"/>
                        </a:rPr>
                        <a:t>End Goal:  Fully Integrated into Operations</a:t>
                      </a:r>
                    </a:p>
                  </a:txBody>
                  <a:tcPr marL="76499" marR="76499" marT="38250" marB="3825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993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562725" name="Line 102"/>
          <p:cNvSpPr>
            <a:spLocks noChangeShapeType="1"/>
          </p:cNvSpPr>
          <p:nvPr/>
        </p:nvSpPr>
        <p:spPr bwMode="auto">
          <a:xfrm>
            <a:off x="3074988" y="3141663"/>
            <a:ext cx="344487" cy="0"/>
          </a:xfrm>
          <a:prstGeom prst="line">
            <a:avLst/>
          </a:prstGeom>
          <a:noFill/>
          <a:ln w="38100">
            <a:solidFill>
              <a:srgbClr val="FF0000"/>
            </a:solidFill>
            <a:round/>
            <a:headEnd/>
            <a:tailEnd type="triangle" w="med" len="med"/>
          </a:ln>
        </p:spPr>
        <p:txBody>
          <a:bodyPr/>
          <a:lstStyle/>
          <a:p>
            <a:endParaRPr lang="en-US"/>
          </a:p>
        </p:txBody>
      </p:sp>
      <p:sp>
        <p:nvSpPr>
          <p:cNvPr id="1562726" name="Text Box 103"/>
          <p:cNvSpPr txBox="1">
            <a:spLocks noChangeArrowheads="1"/>
          </p:cNvSpPr>
          <p:nvPr/>
        </p:nvSpPr>
        <p:spPr bwMode="auto">
          <a:xfrm>
            <a:off x="3305175" y="2909888"/>
            <a:ext cx="403225" cy="457200"/>
          </a:xfrm>
          <a:prstGeom prst="rect">
            <a:avLst/>
          </a:prstGeom>
          <a:noFill/>
          <a:ln w="9525">
            <a:noFill/>
            <a:miter lim="800000"/>
            <a:headEnd/>
            <a:tailEnd/>
          </a:ln>
        </p:spPr>
        <p:txBody>
          <a:bodyPr>
            <a:spAutoFit/>
          </a:bodyPr>
          <a:lstStyle/>
          <a:p>
            <a:pPr>
              <a:spcBef>
                <a:spcPct val="50000"/>
              </a:spcBef>
            </a:pPr>
            <a:r>
              <a:rPr lang="en-US" b="1"/>
              <a:t>?</a:t>
            </a:r>
          </a:p>
        </p:txBody>
      </p:sp>
      <p:sp>
        <p:nvSpPr>
          <p:cNvPr id="1562727" name="Line 104"/>
          <p:cNvSpPr>
            <a:spLocks noChangeShapeType="1"/>
          </p:cNvSpPr>
          <p:nvPr/>
        </p:nvSpPr>
        <p:spPr bwMode="auto">
          <a:xfrm>
            <a:off x="6877050" y="3948113"/>
            <a:ext cx="460375" cy="0"/>
          </a:xfrm>
          <a:prstGeom prst="line">
            <a:avLst/>
          </a:prstGeom>
          <a:noFill/>
          <a:ln w="38100">
            <a:solidFill>
              <a:srgbClr val="FF0000"/>
            </a:solidFill>
            <a:round/>
            <a:headEnd/>
            <a:tailEnd type="triangle" w="med" len="med"/>
          </a:ln>
        </p:spPr>
        <p:txBody>
          <a:bodyPr/>
          <a:lstStyle/>
          <a:p>
            <a:endParaRPr lang="en-US"/>
          </a:p>
        </p:txBody>
      </p:sp>
      <p:sp>
        <p:nvSpPr>
          <p:cNvPr id="1562728" name="Text Box 106"/>
          <p:cNvSpPr txBox="1">
            <a:spLocks noChangeArrowheads="1"/>
          </p:cNvSpPr>
          <p:nvPr/>
        </p:nvSpPr>
        <p:spPr bwMode="auto">
          <a:xfrm>
            <a:off x="7280275" y="3659188"/>
            <a:ext cx="346075" cy="457200"/>
          </a:xfrm>
          <a:prstGeom prst="rect">
            <a:avLst/>
          </a:prstGeom>
          <a:noFill/>
          <a:ln w="9525">
            <a:noFill/>
            <a:miter lim="800000"/>
            <a:headEnd/>
            <a:tailEnd/>
          </a:ln>
        </p:spPr>
        <p:txBody>
          <a:bodyPr>
            <a:spAutoFit/>
          </a:bodyPr>
          <a:lstStyle/>
          <a:p>
            <a:pPr>
              <a:spcBef>
                <a:spcPct val="50000"/>
              </a:spcBef>
            </a:pPr>
            <a:r>
              <a:rPr lang="en-US" b="1"/>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10507"/>
                                        </p:tgtEl>
                                        <p:attrNameLst>
                                          <p:attrName>style.visibility</p:attrName>
                                        </p:attrNameLst>
                                      </p:cBhvr>
                                      <p:to>
                                        <p:strVal val="visible"/>
                                      </p:to>
                                    </p:set>
                                    <p:animEffect transition="in" filter="dissolve">
                                      <p:cBhvr>
                                        <p:cTn id="7" dur="500"/>
                                        <p:tgtEl>
                                          <p:spTgt spid="1510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36525" y="317500"/>
            <a:ext cx="8870950" cy="914400"/>
          </a:xfrm>
        </p:spPr>
        <p:txBody>
          <a:bodyPr wrap="square" numCol="1" anchor="t" anchorCtr="0" compatLnSpc="1">
            <a:prstTxWarp prst="textNoShape">
              <a:avLst/>
            </a:prstTxWarp>
            <a:noAutofit/>
          </a:bodyPr>
          <a:lstStyle/>
          <a:p>
            <a:pPr eaLnBrk="1" hangingPunct="1">
              <a:defRPr/>
            </a:pPr>
            <a:r>
              <a:rPr lang="en-US" sz="4400" smtClean="0">
                <a:effectLst>
                  <a:outerShdw blurRad="38100" dist="38100" dir="2700000" algn="tl">
                    <a:srgbClr val="C0C0C0"/>
                  </a:outerShdw>
                </a:effectLst>
                <a:latin typeface="Myriad Pro Light"/>
              </a:rPr>
              <a:t>Life Gets More Complicated With 5-CM and 3-CM Radar</a:t>
            </a:r>
          </a:p>
        </p:txBody>
      </p:sp>
      <p:pic>
        <p:nvPicPr>
          <p:cNvPr id="1564674" name="Picture 2" descr="O:\dual-pol\dual_pol_training_logo.png"/>
          <p:cNvPicPr>
            <a:picLocks noChangeAspect="1" noChangeArrowheads="1"/>
          </p:cNvPicPr>
          <p:nvPr>
            <p:custDataLst>
              <p:tags r:id="rId2"/>
            </p:custDataLst>
          </p:nvPr>
        </p:nvPicPr>
        <p:blipFill>
          <a:blip r:embed="rId5"/>
          <a:srcRect/>
          <a:stretch>
            <a:fillRect/>
          </a:stretch>
        </p:blipFill>
        <p:spPr bwMode="auto">
          <a:xfrm>
            <a:off x="2362200" y="2171700"/>
            <a:ext cx="4419600" cy="4419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21" name="Rectangle 2"/>
          <p:cNvSpPr>
            <a:spLocks noGrp="1"/>
          </p:cNvSpPr>
          <p:nvPr>
            <p:ph type="title"/>
          </p:nvPr>
        </p:nvSpPr>
        <p:spPr bwMode="auto"/>
        <p:txBody>
          <a:bodyPr wrap="square" numCol="1" anchor="ctr" compatLnSpc="1">
            <a:prstTxWarp prst="textNoShape">
              <a:avLst/>
            </a:prstTxWarp>
          </a:bodyPr>
          <a:lstStyle/>
          <a:p>
            <a:r>
              <a:rPr lang="en-US" smtClean="0">
                <a:effectLst/>
                <a:latin typeface="Myriad Pro Light"/>
              </a:rPr>
              <a:t>Those Darn Laws of Physics Again</a:t>
            </a:r>
          </a:p>
        </p:txBody>
      </p:sp>
      <p:sp>
        <p:nvSpPr>
          <p:cNvPr id="1566722" name="Rectangle 3"/>
          <p:cNvSpPr>
            <a:spLocks noGrp="1"/>
          </p:cNvSpPr>
          <p:nvPr>
            <p:ph type="body" idx="1"/>
          </p:nvPr>
        </p:nvSpPr>
        <p:spPr bwMode="auto">
          <a:xfrm>
            <a:off x="228600" y="1371600"/>
            <a:ext cx="7281863" cy="5257800"/>
          </a:xfrm>
        </p:spPr>
        <p:txBody>
          <a:bodyPr wrap="square" numCol="1" anchor="t" anchorCtr="0" compatLnSpc="1">
            <a:prstTxWarp prst="textNoShape">
              <a:avLst/>
            </a:prstTxWarp>
          </a:bodyPr>
          <a:lstStyle/>
          <a:p>
            <a:pPr>
              <a:spcBef>
                <a:spcPct val="20000"/>
              </a:spcBef>
              <a:spcAft>
                <a:spcPct val="0"/>
              </a:spcAft>
            </a:pPr>
            <a:r>
              <a:rPr lang="en-US" smtClean="0">
                <a:effectLst/>
                <a:latin typeface="Myriad Pro"/>
              </a:rPr>
              <a:t>The Full Radar Equation is Ugly</a:t>
            </a:r>
          </a:p>
          <a:p>
            <a:pPr>
              <a:spcBef>
                <a:spcPct val="20000"/>
              </a:spcBef>
              <a:spcAft>
                <a:spcPct val="0"/>
              </a:spcAft>
            </a:pPr>
            <a:r>
              <a:rPr lang="en-US" smtClean="0">
                <a:effectLst/>
                <a:latin typeface="Myriad Pro"/>
              </a:rPr>
              <a:t>Radar Scattering Cross-Section Equation is Ugly</a:t>
            </a:r>
          </a:p>
          <a:p>
            <a:pPr>
              <a:spcBef>
                <a:spcPct val="20000"/>
              </a:spcBef>
              <a:spcAft>
                <a:spcPct val="0"/>
              </a:spcAft>
            </a:pPr>
            <a:r>
              <a:rPr lang="en-US" smtClean="0">
                <a:effectLst/>
                <a:latin typeface="Myriad Pro"/>
              </a:rPr>
              <a:t>We Simplify Things at 10-cm Wavelength</a:t>
            </a:r>
          </a:p>
          <a:p>
            <a:pPr>
              <a:spcBef>
                <a:spcPct val="20000"/>
              </a:spcBef>
              <a:spcAft>
                <a:spcPct val="0"/>
              </a:spcAft>
            </a:pPr>
            <a:r>
              <a:rPr lang="en-US" smtClean="0">
                <a:effectLst/>
                <a:latin typeface="Myriad Pro"/>
              </a:rPr>
              <a:t>10-cm: Rayleigh Approximation</a:t>
            </a:r>
          </a:p>
          <a:p>
            <a:pPr lvl="1">
              <a:spcBef>
                <a:spcPct val="20000"/>
              </a:spcBef>
              <a:spcAft>
                <a:spcPct val="0"/>
              </a:spcAft>
            </a:pPr>
            <a:r>
              <a:rPr lang="en-US" smtClean="0">
                <a:effectLst/>
                <a:latin typeface="Myriad Pro"/>
              </a:rPr>
              <a:t>Scattering by particles whose radii are ~1/10 of the radar wavelength or smaller</a:t>
            </a:r>
          </a:p>
          <a:p>
            <a:pPr>
              <a:spcBef>
                <a:spcPct val="20000"/>
              </a:spcBef>
              <a:spcAft>
                <a:spcPct val="0"/>
              </a:spcAft>
            </a:pPr>
            <a:r>
              <a:rPr lang="en-US" smtClean="0">
                <a:effectLst/>
                <a:latin typeface="Myriad Pro"/>
              </a:rPr>
              <a:t>5-cm &amp; 3-cm we must use the full Mie</a:t>
            </a:r>
          </a:p>
          <a:p>
            <a:pPr>
              <a:spcBef>
                <a:spcPct val="20000"/>
              </a:spcBef>
              <a:spcAft>
                <a:spcPct val="0"/>
              </a:spcAft>
              <a:buFont typeface="Arial" charset="0"/>
              <a:buNone/>
            </a:pPr>
            <a:r>
              <a:rPr lang="en-US" smtClean="0">
                <a:effectLst/>
                <a:latin typeface="Myriad Pro"/>
              </a:rPr>
              <a:t>	Scattering Equation…the Ugly Equation</a:t>
            </a:r>
          </a:p>
          <a:p>
            <a:pPr>
              <a:spcBef>
                <a:spcPct val="20000"/>
              </a:spcBef>
              <a:spcAft>
                <a:spcPct val="0"/>
              </a:spcAft>
              <a:buFont typeface="Arial" charset="0"/>
              <a:buNone/>
            </a:pPr>
            <a:endParaRPr lang="en-US" smtClean="0">
              <a:effectLst/>
              <a:latin typeface="Myriad Pro"/>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745" name="Rectangle 4"/>
          <p:cNvSpPr>
            <a:spLocks noGrp="1"/>
          </p:cNvSpPr>
          <p:nvPr>
            <p:ph type="title"/>
          </p:nvPr>
        </p:nvSpPr>
        <p:spPr bwMode="auto">
          <a:xfrm>
            <a:off x="250825" y="0"/>
            <a:ext cx="8686800" cy="914400"/>
          </a:xfrm>
        </p:spPr>
        <p:txBody>
          <a:bodyPr wrap="square" numCol="1" anchorCtr="0" compatLnSpc="1">
            <a:prstTxWarp prst="textNoShape">
              <a:avLst/>
            </a:prstTxWarp>
          </a:bodyPr>
          <a:lstStyle/>
          <a:p>
            <a:r>
              <a:rPr lang="en-US" sz="3600" smtClean="0">
                <a:effectLst/>
                <a:latin typeface="Myriad Pro Light"/>
              </a:rPr>
              <a:t>The Result for 5-CM &amp; 3-CM</a:t>
            </a:r>
          </a:p>
        </p:txBody>
      </p:sp>
      <p:pic>
        <p:nvPicPr>
          <p:cNvPr id="1567746" name="Picture 7" descr="atlas_highlighted_small"/>
          <p:cNvPicPr>
            <a:picLocks noGrp="1" noChangeAspect="1" noChangeArrowheads="1"/>
          </p:cNvPicPr>
          <p:nvPr>
            <p:ph sz="half" idx="1"/>
          </p:nvPr>
        </p:nvPicPr>
        <p:blipFill>
          <a:blip r:embed="rId2"/>
          <a:srcRect/>
          <a:stretch>
            <a:fillRect/>
          </a:stretch>
        </p:blipFill>
        <p:spPr bwMode="auto">
          <a:xfrm>
            <a:off x="0" y="1296988"/>
            <a:ext cx="4918075" cy="2959100"/>
          </a:xfrm>
        </p:spPr>
      </p:pic>
      <p:pic>
        <p:nvPicPr>
          <p:cNvPr id="1678344" name="Picture 8" descr="zdr_kdp_compare"/>
          <p:cNvPicPr>
            <a:picLocks noGrp="1" noChangeAspect="1" noChangeArrowheads="1"/>
          </p:cNvPicPr>
          <p:nvPr>
            <p:ph sz="half" idx="2"/>
          </p:nvPr>
        </p:nvPicPr>
        <p:blipFill>
          <a:blip r:embed="rId3"/>
          <a:srcRect/>
          <a:stretch>
            <a:fillRect/>
          </a:stretch>
        </p:blipFill>
        <p:spPr bwMode="auto">
          <a:xfrm>
            <a:off x="4975225" y="1296988"/>
            <a:ext cx="3509963" cy="5561012"/>
          </a:xfrm>
        </p:spPr>
      </p:pic>
      <p:sp>
        <p:nvSpPr>
          <p:cNvPr id="1567748" name="Text Box 9"/>
          <p:cNvSpPr txBox="1">
            <a:spLocks noChangeArrowheads="1"/>
          </p:cNvSpPr>
          <p:nvPr/>
        </p:nvSpPr>
        <p:spPr bwMode="auto">
          <a:xfrm>
            <a:off x="309563" y="4465638"/>
            <a:ext cx="4319587" cy="1676400"/>
          </a:xfrm>
          <a:prstGeom prst="rect">
            <a:avLst/>
          </a:prstGeom>
          <a:noFill/>
          <a:ln w="9525">
            <a:noFill/>
            <a:miter lim="800000"/>
            <a:headEnd/>
            <a:tailEnd/>
          </a:ln>
        </p:spPr>
        <p:txBody>
          <a:bodyPr>
            <a:spAutoFit/>
          </a:bodyPr>
          <a:lstStyle/>
          <a:p>
            <a:pPr>
              <a:spcBef>
                <a:spcPct val="50000"/>
              </a:spcBef>
              <a:buFontTx/>
              <a:buChar char="•"/>
            </a:pPr>
            <a:r>
              <a:rPr lang="en-US">
                <a:solidFill>
                  <a:srgbClr val="FFFF99"/>
                </a:solidFill>
              </a:rPr>
              <a:t> </a:t>
            </a:r>
            <a:r>
              <a:rPr lang="en-US" sz="2000">
                <a:solidFill>
                  <a:srgbClr val="FFFF99"/>
                </a:solidFill>
              </a:rPr>
              <a:t>Scattering response different for</a:t>
            </a:r>
          </a:p>
          <a:p>
            <a:pPr>
              <a:spcBef>
                <a:spcPct val="50000"/>
              </a:spcBef>
            </a:pPr>
            <a:r>
              <a:rPr lang="en-US" sz="2000">
                <a:solidFill>
                  <a:srgbClr val="FFFF99"/>
                </a:solidFill>
              </a:rPr>
              <a:t>   shorter wavelengths (above)</a:t>
            </a:r>
          </a:p>
          <a:p>
            <a:pPr>
              <a:spcBef>
                <a:spcPct val="50000"/>
              </a:spcBef>
              <a:buFontTx/>
              <a:buChar char="•"/>
            </a:pPr>
            <a:r>
              <a:rPr lang="en-US" sz="2000">
                <a:solidFill>
                  <a:srgbClr val="FFFF99"/>
                </a:solidFill>
              </a:rPr>
              <a:t> ZDR and KDP are different at the                  	shorter wavelengths (right)</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8769" name="Rectangle 2"/>
          <p:cNvSpPr>
            <a:spLocks noGrp="1"/>
          </p:cNvSpPr>
          <p:nvPr>
            <p:ph type="title"/>
          </p:nvPr>
        </p:nvSpPr>
        <p:spPr bwMode="auto">
          <a:xfrm>
            <a:off x="0" y="-152400"/>
            <a:ext cx="9144000" cy="1143000"/>
          </a:xfrm>
        </p:spPr>
        <p:txBody>
          <a:bodyPr wrap="square" numCol="1" anchorCtr="0" compatLnSpc="1">
            <a:prstTxWarp prst="textNoShape">
              <a:avLst/>
            </a:prstTxWarp>
          </a:bodyPr>
          <a:lstStyle/>
          <a:p>
            <a:r>
              <a:rPr lang="en-US" sz="2800" b="1" smtClean="0">
                <a:effectLst/>
                <a:latin typeface="Myriad Pro Light"/>
              </a:rPr>
              <a:t>NOXP (3-CM) Data for VORTEX2-09 (June 5)</a:t>
            </a:r>
            <a:r>
              <a:rPr lang="en-US" sz="2000" b="1" smtClean="0">
                <a:effectLst/>
                <a:latin typeface="Myriad Pro Light"/>
              </a:rPr>
              <a:t/>
            </a:r>
            <a:br>
              <a:rPr lang="en-US" sz="2000" b="1" smtClean="0">
                <a:effectLst/>
                <a:latin typeface="Myriad Pro Light"/>
              </a:rPr>
            </a:br>
            <a:r>
              <a:rPr lang="en-US" sz="2000" b="1" smtClean="0">
                <a:effectLst/>
                <a:latin typeface="Myriad Pro Light"/>
              </a:rPr>
              <a:t>222229Z   1.0 deg elevation</a:t>
            </a:r>
            <a:endParaRPr lang="en-US" sz="2800" b="1" smtClean="0">
              <a:effectLst/>
              <a:latin typeface="Myriad Pro Light"/>
            </a:endParaRPr>
          </a:p>
        </p:txBody>
      </p:sp>
      <p:pic>
        <p:nvPicPr>
          <p:cNvPr id="1568770" name="Picture 3" descr="060509_222229_1P4Z"/>
          <p:cNvPicPr>
            <a:picLocks noChangeAspect="1" noChangeArrowheads="1"/>
          </p:cNvPicPr>
          <p:nvPr/>
        </p:nvPicPr>
        <p:blipFill>
          <a:blip r:embed="rId2"/>
          <a:srcRect/>
          <a:stretch>
            <a:fillRect/>
          </a:stretch>
        </p:blipFill>
        <p:spPr bwMode="auto">
          <a:xfrm>
            <a:off x="0" y="1265238"/>
            <a:ext cx="9144000" cy="4773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9793" name="Rectangle 2"/>
          <p:cNvSpPr>
            <a:spLocks noGrp="1"/>
          </p:cNvSpPr>
          <p:nvPr>
            <p:ph type="title"/>
          </p:nvPr>
        </p:nvSpPr>
        <p:spPr bwMode="auto">
          <a:xfrm>
            <a:off x="0" y="0"/>
            <a:ext cx="9144000" cy="1028700"/>
          </a:xfrm>
        </p:spPr>
        <p:txBody>
          <a:bodyPr wrap="square" numCol="1" anchorCtr="0" compatLnSpc="1">
            <a:prstTxWarp prst="textNoShape">
              <a:avLst/>
            </a:prstTxWarp>
          </a:bodyPr>
          <a:lstStyle/>
          <a:p>
            <a:r>
              <a:rPr lang="en-US" sz="2000" b="1" smtClean="0">
                <a:effectLst/>
                <a:latin typeface="Myriad Pro Light"/>
              </a:rPr>
              <a:t>NOXP Attenuation Corrected Z Data V2-09 (June 5)</a:t>
            </a:r>
            <a:br>
              <a:rPr lang="en-US" sz="2000" b="1" smtClean="0">
                <a:effectLst/>
                <a:latin typeface="Myriad Pro Light"/>
              </a:rPr>
            </a:br>
            <a:r>
              <a:rPr lang="en-US" sz="2800" smtClean="0">
                <a:effectLst/>
                <a:latin typeface="Myriad Pro Light"/>
              </a:rPr>
              <a:t> </a:t>
            </a:r>
            <a:r>
              <a:rPr lang="en-US" sz="2000" b="1" smtClean="0">
                <a:effectLst/>
                <a:latin typeface="Myriad Pro Light"/>
              </a:rPr>
              <a:t>222229Z   1.0 deg elevation</a:t>
            </a:r>
            <a:r>
              <a:rPr lang="en-US" sz="2800" smtClean="0">
                <a:effectLst/>
                <a:latin typeface="Myriad Pro Light"/>
              </a:rPr>
              <a:t> </a:t>
            </a:r>
          </a:p>
        </p:txBody>
      </p:sp>
      <p:pic>
        <p:nvPicPr>
          <p:cNvPr id="1569794" name="Picture 3" descr="060509ZCrct1"/>
          <p:cNvPicPr>
            <a:picLocks noChangeAspect="1" noChangeArrowheads="1"/>
          </p:cNvPicPr>
          <p:nvPr/>
        </p:nvPicPr>
        <p:blipFill>
          <a:blip r:embed="rId2"/>
          <a:srcRect/>
          <a:stretch>
            <a:fillRect/>
          </a:stretch>
        </p:blipFill>
        <p:spPr bwMode="auto">
          <a:xfrm>
            <a:off x="-1016000" y="1195388"/>
            <a:ext cx="10715625" cy="5662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0817" name="Rectangle 2"/>
          <p:cNvSpPr>
            <a:spLocks noGrp="1"/>
          </p:cNvSpPr>
          <p:nvPr>
            <p:ph type="title"/>
          </p:nvPr>
        </p:nvSpPr>
        <p:spPr bwMode="auto">
          <a:xfrm>
            <a:off x="-1219200" y="0"/>
            <a:ext cx="11582400" cy="1143000"/>
          </a:xfrm>
        </p:spPr>
        <p:txBody>
          <a:bodyPr wrap="square" numCol="1" anchorCtr="0" compatLnSpc="1">
            <a:prstTxWarp prst="textNoShape">
              <a:avLst/>
            </a:prstTxWarp>
          </a:bodyPr>
          <a:lstStyle/>
          <a:p>
            <a:r>
              <a:rPr lang="en-US" sz="2000" b="1" smtClean="0">
                <a:effectLst/>
                <a:latin typeface="Myriad Pro Light"/>
              </a:rPr>
              <a:t>NOXP Corrected Zdr  V2-09 (June 5)</a:t>
            </a:r>
            <a:br>
              <a:rPr lang="en-US" sz="2000" b="1" smtClean="0">
                <a:effectLst/>
                <a:latin typeface="Myriad Pro Light"/>
              </a:rPr>
            </a:br>
            <a:r>
              <a:rPr lang="en-US" sz="2000" b="1" smtClean="0">
                <a:effectLst/>
                <a:latin typeface="Myriad Pro Light"/>
              </a:rPr>
              <a:t> 222229Z   1.0 deg elevation</a:t>
            </a:r>
            <a:r>
              <a:rPr lang="en-US" sz="2800" smtClean="0">
                <a:effectLst/>
                <a:latin typeface="Myriad Pro Light"/>
              </a:rPr>
              <a:t> </a:t>
            </a:r>
          </a:p>
        </p:txBody>
      </p:sp>
      <p:pic>
        <p:nvPicPr>
          <p:cNvPr id="1570818" name="Picture 3" descr="060509ZdrCrct1"/>
          <p:cNvPicPr>
            <a:picLocks noChangeAspect="1" noChangeArrowheads="1"/>
          </p:cNvPicPr>
          <p:nvPr/>
        </p:nvPicPr>
        <p:blipFill>
          <a:blip r:embed="rId2"/>
          <a:srcRect/>
          <a:stretch>
            <a:fillRect/>
          </a:stretch>
        </p:blipFill>
        <p:spPr bwMode="auto">
          <a:xfrm>
            <a:off x="-1143000" y="990600"/>
            <a:ext cx="11582400" cy="612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5414" name="Rectangle 2"/>
          <p:cNvSpPr>
            <a:spLocks noGrp="1" noChangeArrowheads="1"/>
          </p:cNvSpPr>
          <p:nvPr>
            <p:ph type="title" idx="4294967295"/>
          </p:nvPr>
        </p:nvSpPr>
        <p:spPr bwMode="auto">
          <a:noFill/>
        </p:spPr>
        <p:txBody>
          <a:bodyPr wrap="square" numCol="1" compatLnSpc="1">
            <a:prstTxWarp prst="textNoShape">
              <a:avLst/>
            </a:prstTxWarp>
          </a:bodyPr>
          <a:lstStyle/>
          <a:p>
            <a:pPr eaLnBrk="1" hangingPunct="1"/>
            <a:r>
              <a:rPr lang="en-US" smtClean="0">
                <a:effectLst/>
                <a:latin typeface="Myriad Pro Light"/>
              </a:rPr>
              <a:t>WSR-88D Dual-Polarization Upgrade</a:t>
            </a:r>
          </a:p>
        </p:txBody>
      </p:sp>
      <p:graphicFrame>
        <p:nvGraphicFramePr>
          <p:cNvPr id="1425411" name="Rectangle 3"/>
          <p:cNvGraphicFramePr>
            <a:graphicFrameLocks/>
          </p:cNvGraphicFramePr>
          <p:nvPr>
            <p:ph sz="half" idx="4294967295"/>
          </p:nvPr>
        </p:nvGraphicFramePr>
        <p:xfrm>
          <a:off x="9144000" y="3983038"/>
          <a:ext cx="0" cy="0"/>
        </p:xfrm>
        <a:graphic>
          <a:graphicData uri="http://schemas.openxmlformats.org/presentationml/2006/ole">
            <p:oleObj spid="_x0000_s1425411" name="Flash Document" r:id="rId5" imgW="0" imgH="0" progId="">
              <p:embed/>
            </p:oleObj>
          </a:graphicData>
        </a:graphic>
      </p:graphicFrame>
      <p:sp>
        <p:nvSpPr>
          <p:cNvPr id="1425415" name="Text Box 4"/>
          <p:cNvSpPr txBox="1">
            <a:spLocks noChangeArrowheads="1"/>
          </p:cNvSpPr>
          <p:nvPr/>
        </p:nvSpPr>
        <p:spPr bwMode="auto">
          <a:xfrm>
            <a:off x="0" y="5099050"/>
            <a:ext cx="9144000" cy="1570038"/>
          </a:xfrm>
          <a:prstGeom prst="rect">
            <a:avLst/>
          </a:prstGeom>
          <a:noFill/>
          <a:ln w="9525">
            <a:noFill/>
            <a:miter lim="800000"/>
            <a:headEnd/>
            <a:tailEnd/>
          </a:ln>
        </p:spPr>
        <p:txBody>
          <a:bodyPr>
            <a:spAutoFit/>
          </a:bodyPr>
          <a:lstStyle/>
          <a:p>
            <a:pPr marL="234950" indent="-234950">
              <a:spcBef>
                <a:spcPct val="50000"/>
              </a:spcBef>
              <a:buClr>
                <a:srgbClr val="FF9900"/>
              </a:buClr>
              <a:buFontTx/>
              <a:buChar char="•"/>
            </a:pPr>
            <a:r>
              <a:rPr lang="en-US">
                <a:solidFill>
                  <a:srgbClr val="FFFFCC"/>
                </a:solidFill>
                <a:latin typeface="Arial" charset="0"/>
              </a:rPr>
              <a:t>Simultaneous Transmission And Reception (STAR); Slant 45</a:t>
            </a:r>
          </a:p>
          <a:p>
            <a:pPr marL="234950" indent="-234950">
              <a:spcBef>
                <a:spcPct val="50000"/>
              </a:spcBef>
              <a:buClr>
                <a:srgbClr val="FF9900"/>
              </a:buClr>
              <a:buFontTx/>
              <a:buChar char="•"/>
            </a:pPr>
            <a:r>
              <a:rPr lang="en-US">
                <a:solidFill>
                  <a:srgbClr val="FFFFCC"/>
                </a:solidFill>
                <a:latin typeface="Arial" charset="0"/>
              </a:rPr>
              <a:t>Transmit at 45</a:t>
            </a:r>
            <a:r>
              <a:rPr lang="en-US" baseline="36000">
                <a:solidFill>
                  <a:srgbClr val="FFFFCC"/>
                </a:solidFill>
                <a:latin typeface="Arial" charset="0"/>
              </a:rPr>
              <a:t>o</a:t>
            </a:r>
            <a:r>
              <a:rPr lang="en-US">
                <a:solidFill>
                  <a:srgbClr val="FFFFCC"/>
                </a:solidFill>
                <a:latin typeface="Arial" charset="0"/>
              </a:rPr>
              <a:t>, receive at both horizontal and vertical</a:t>
            </a:r>
          </a:p>
          <a:p>
            <a:pPr marL="234950" indent="-234950">
              <a:spcBef>
                <a:spcPct val="50000"/>
              </a:spcBef>
              <a:buClr>
                <a:srgbClr val="FF9900"/>
              </a:buClr>
              <a:buFontTx/>
              <a:buChar char="•"/>
            </a:pPr>
            <a:r>
              <a:rPr lang="en-US">
                <a:solidFill>
                  <a:srgbClr val="FFFFCC"/>
                </a:solidFill>
                <a:latin typeface="Arial" charset="0"/>
              </a:rPr>
              <a:t>There is a PROBLEM: </a:t>
            </a:r>
            <a:r>
              <a:rPr lang="en-US" b="1">
                <a:solidFill>
                  <a:srgbClr val="C00000"/>
                </a:solidFill>
                <a:latin typeface="Arial" charset="0"/>
              </a:rPr>
              <a:t>Split the power; 3-dB sensitivity loss</a:t>
            </a:r>
          </a:p>
        </p:txBody>
      </p:sp>
      <p:cxnSp>
        <p:nvCxnSpPr>
          <p:cNvPr id="7" name="Straight Connector 6"/>
          <p:cNvCxnSpPr/>
          <p:nvPr/>
        </p:nvCxnSpPr>
        <p:spPr>
          <a:xfrm flipV="1">
            <a:off x="654050" y="3141663"/>
            <a:ext cx="6567488" cy="690562"/>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108" name="Rectangle 2"/>
          <p:cNvSpPr>
            <a:spLocks noGrp="1" noChangeArrowheads="1"/>
          </p:cNvSpPr>
          <p:nvPr>
            <p:ph type="title"/>
          </p:nvPr>
        </p:nvSpPr>
        <p:spPr bwMode="auto"/>
        <p:txBody>
          <a:bodyPr wrap="square" numCol="1" compatLnSpc="1">
            <a:prstTxWarp prst="textNoShape">
              <a:avLst/>
            </a:prstTxWarp>
          </a:bodyPr>
          <a:lstStyle/>
          <a:p>
            <a:pPr eaLnBrk="1" hangingPunct="1"/>
            <a:r>
              <a:rPr lang="en-US" smtClean="0">
                <a:effectLst/>
                <a:latin typeface="Myriad Pro Light"/>
              </a:rPr>
              <a:t>WSR-88D Dual-Polarization Upgrade</a:t>
            </a:r>
          </a:p>
        </p:txBody>
      </p:sp>
      <p:graphicFrame>
        <p:nvGraphicFramePr>
          <p:cNvPr id="1455106" name="Rectangle 2"/>
          <p:cNvGraphicFramePr>
            <a:graphicFrameLocks/>
          </p:cNvGraphicFramePr>
          <p:nvPr>
            <p:ph sz="half" idx="4294967295"/>
          </p:nvPr>
        </p:nvGraphicFramePr>
        <p:xfrm>
          <a:off x="9144000" y="3983038"/>
          <a:ext cx="0" cy="0"/>
        </p:xfrm>
        <a:graphic>
          <a:graphicData uri="http://schemas.openxmlformats.org/presentationml/2006/ole">
            <p:oleObj spid="_x0000_s1455106" name="Flash Document" r:id="rId5" imgW="0" imgH="0" progId="">
              <p:embed/>
            </p:oleObj>
          </a:graphicData>
        </a:graphic>
      </p:graphicFrame>
      <p:sp>
        <p:nvSpPr>
          <p:cNvPr id="1455109" name="Text Box 4"/>
          <p:cNvSpPr txBox="1">
            <a:spLocks noChangeArrowheads="1"/>
          </p:cNvSpPr>
          <p:nvPr/>
        </p:nvSpPr>
        <p:spPr bwMode="auto">
          <a:xfrm>
            <a:off x="79375" y="4178300"/>
            <a:ext cx="9064625" cy="2122488"/>
          </a:xfrm>
          <a:prstGeom prst="rect">
            <a:avLst/>
          </a:prstGeom>
          <a:noFill/>
          <a:ln w="9525">
            <a:noFill/>
            <a:miter lim="800000"/>
            <a:headEnd/>
            <a:tailEnd/>
          </a:ln>
        </p:spPr>
        <p:txBody>
          <a:bodyPr>
            <a:spAutoFit/>
          </a:bodyPr>
          <a:lstStyle/>
          <a:p>
            <a:pPr marL="234950" indent="-234950">
              <a:spcBef>
                <a:spcPct val="50000"/>
              </a:spcBef>
              <a:buClr>
                <a:srgbClr val="FF9900"/>
              </a:buClr>
              <a:buFontTx/>
              <a:buChar char="•"/>
            </a:pPr>
            <a:r>
              <a:rPr lang="en-US">
                <a:solidFill>
                  <a:srgbClr val="FFFFCC"/>
                </a:solidFill>
                <a:latin typeface="Arial" charset="0"/>
              </a:rPr>
              <a:t>Simultaneous Transmission And Reception (STAR); Slant 45</a:t>
            </a:r>
          </a:p>
          <a:p>
            <a:pPr marL="234950" indent="-234950">
              <a:spcBef>
                <a:spcPct val="50000"/>
              </a:spcBef>
              <a:buClr>
                <a:srgbClr val="FF9900"/>
              </a:buClr>
              <a:buFontTx/>
              <a:buChar char="•"/>
            </a:pPr>
            <a:endParaRPr lang="en-US">
              <a:solidFill>
                <a:srgbClr val="FFFFCC"/>
              </a:solidFill>
              <a:latin typeface="Arial" charset="0"/>
            </a:endParaRPr>
          </a:p>
          <a:p>
            <a:pPr marL="234950" indent="-234950">
              <a:spcBef>
                <a:spcPct val="50000"/>
              </a:spcBef>
              <a:buClr>
                <a:srgbClr val="FF9900"/>
              </a:buClr>
              <a:buFontTx/>
              <a:buChar char="•"/>
            </a:pPr>
            <a:r>
              <a:rPr lang="en-US">
                <a:solidFill>
                  <a:srgbClr val="FFFFCC"/>
                </a:solidFill>
                <a:latin typeface="Arial" charset="0"/>
              </a:rPr>
              <a:t>Transmit at 45</a:t>
            </a:r>
            <a:r>
              <a:rPr lang="en-US" baseline="36000">
                <a:solidFill>
                  <a:srgbClr val="FFFFCC"/>
                </a:solidFill>
                <a:latin typeface="Arial" charset="0"/>
              </a:rPr>
              <a:t>o</a:t>
            </a:r>
            <a:r>
              <a:rPr lang="en-US">
                <a:solidFill>
                  <a:srgbClr val="FFFFCC"/>
                </a:solidFill>
                <a:latin typeface="Arial" charset="0"/>
              </a:rPr>
              <a:t>, receive at both horizontal and vertical</a:t>
            </a:r>
          </a:p>
          <a:p>
            <a:pPr marL="234950" indent="-234950">
              <a:spcBef>
                <a:spcPct val="50000"/>
              </a:spcBef>
              <a:buClr>
                <a:srgbClr val="FF9900"/>
              </a:buClr>
              <a:buFontTx/>
              <a:buChar char="•"/>
            </a:pPr>
            <a:r>
              <a:rPr lang="en-US">
                <a:solidFill>
                  <a:srgbClr val="FFFFCC"/>
                </a:solidFill>
                <a:latin typeface="Arial" charset="0"/>
              </a:rPr>
              <a:t>There is a PROBLEM! </a:t>
            </a:r>
            <a:endParaRPr lang="en-US" baseline="36000">
              <a:solidFill>
                <a:srgbClr val="FFFFCC"/>
              </a:solidFill>
              <a:latin typeface="Arial" charset="0"/>
            </a:endParaRPr>
          </a:p>
        </p:txBody>
      </p:sp>
      <p:cxnSp>
        <p:nvCxnSpPr>
          <p:cNvPr id="6" name="Straight Arrow Connector 5"/>
          <p:cNvCxnSpPr/>
          <p:nvPr/>
        </p:nvCxnSpPr>
        <p:spPr>
          <a:xfrm rot="10800000">
            <a:off x="2728913" y="3775075"/>
            <a:ext cx="1209675" cy="517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959100" y="4638675"/>
            <a:ext cx="576263" cy="51911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959100" y="5157788"/>
            <a:ext cx="576263" cy="1587"/>
          </a:xfrm>
          <a:prstGeom prst="straightConnector1">
            <a:avLst/>
          </a:prstGeom>
          <a:ln w="12700">
            <a:solidFill>
              <a:schemeClr val="bg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2699544" y="4898232"/>
            <a:ext cx="517525" cy="1587"/>
          </a:xfrm>
          <a:prstGeom prst="straightConnector1">
            <a:avLst/>
          </a:prstGeom>
          <a:ln w="12700">
            <a:solidFill>
              <a:schemeClr val="bg1"/>
            </a:solidFill>
            <a:prstDash val="sysDash"/>
            <a:tailEnd type="arrow"/>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84" name="Rectangle 2"/>
          <p:cNvSpPr>
            <a:spLocks noGrp="1" noChangeArrowheads="1"/>
          </p:cNvSpPr>
          <p:nvPr>
            <p:ph type="title"/>
          </p:nvPr>
        </p:nvSpPr>
        <p:spPr bwMode="auto"/>
        <p:txBody>
          <a:bodyPr wrap="square" numCol="1" compatLnSpc="1">
            <a:prstTxWarp prst="textNoShape">
              <a:avLst/>
            </a:prstTxWarp>
          </a:bodyPr>
          <a:lstStyle/>
          <a:p>
            <a:pPr eaLnBrk="1" hangingPunct="1"/>
            <a:r>
              <a:rPr lang="en-US" smtClean="0">
                <a:effectLst/>
                <a:latin typeface="Myriad Pro Light"/>
              </a:rPr>
              <a:t>WSR-88D Dual-Polarization Upgrade</a:t>
            </a:r>
          </a:p>
        </p:txBody>
      </p:sp>
      <p:graphicFrame>
        <p:nvGraphicFramePr>
          <p:cNvPr id="1454082" name="Rectangle 2"/>
          <p:cNvGraphicFramePr>
            <a:graphicFrameLocks/>
          </p:cNvGraphicFramePr>
          <p:nvPr>
            <p:ph sz="half" idx="4294967295"/>
          </p:nvPr>
        </p:nvGraphicFramePr>
        <p:xfrm>
          <a:off x="9144000" y="3983038"/>
          <a:ext cx="0" cy="0"/>
        </p:xfrm>
        <a:graphic>
          <a:graphicData uri="http://schemas.openxmlformats.org/presentationml/2006/ole">
            <p:oleObj spid="_x0000_s1454082" name="Flash Document" r:id="rId5" imgW="0" imgH="0" progId="">
              <p:embed/>
            </p:oleObj>
          </a:graphicData>
        </a:graphic>
      </p:graphicFrame>
      <p:sp>
        <p:nvSpPr>
          <p:cNvPr id="1454085" name="Text Box 4"/>
          <p:cNvSpPr txBox="1">
            <a:spLocks noChangeArrowheads="1"/>
          </p:cNvSpPr>
          <p:nvPr/>
        </p:nvSpPr>
        <p:spPr bwMode="auto">
          <a:xfrm>
            <a:off x="79375" y="4178300"/>
            <a:ext cx="9064625" cy="2122488"/>
          </a:xfrm>
          <a:prstGeom prst="rect">
            <a:avLst/>
          </a:prstGeom>
          <a:noFill/>
          <a:ln w="9525">
            <a:noFill/>
            <a:miter lim="800000"/>
            <a:headEnd/>
            <a:tailEnd/>
          </a:ln>
        </p:spPr>
        <p:txBody>
          <a:bodyPr>
            <a:spAutoFit/>
          </a:bodyPr>
          <a:lstStyle/>
          <a:p>
            <a:pPr marL="234950" indent="-234950">
              <a:spcBef>
                <a:spcPct val="50000"/>
              </a:spcBef>
              <a:buClr>
                <a:srgbClr val="FF9900"/>
              </a:buClr>
              <a:buFontTx/>
              <a:buChar char="•"/>
            </a:pPr>
            <a:r>
              <a:rPr lang="en-US">
                <a:solidFill>
                  <a:srgbClr val="FFFFCC"/>
                </a:solidFill>
                <a:latin typeface="Arial" charset="0"/>
              </a:rPr>
              <a:t>Simultaneous Transmission And Reception (STAR); Slant 45</a:t>
            </a:r>
          </a:p>
          <a:p>
            <a:pPr marL="234950" indent="-234950">
              <a:spcBef>
                <a:spcPct val="50000"/>
              </a:spcBef>
              <a:buClr>
                <a:srgbClr val="FF9900"/>
              </a:buClr>
              <a:buFontTx/>
              <a:buChar char="•"/>
            </a:pPr>
            <a:endParaRPr lang="en-US">
              <a:solidFill>
                <a:srgbClr val="FFFFCC"/>
              </a:solidFill>
              <a:latin typeface="Arial" charset="0"/>
            </a:endParaRPr>
          </a:p>
          <a:p>
            <a:pPr marL="234950" indent="-234950">
              <a:spcBef>
                <a:spcPct val="50000"/>
              </a:spcBef>
              <a:buClr>
                <a:srgbClr val="FF9900"/>
              </a:buClr>
              <a:buFontTx/>
              <a:buChar char="•"/>
            </a:pPr>
            <a:r>
              <a:rPr lang="en-US">
                <a:solidFill>
                  <a:srgbClr val="FFFFCC"/>
                </a:solidFill>
                <a:latin typeface="Arial" charset="0"/>
              </a:rPr>
              <a:t>Transmit at 45</a:t>
            </a:r>
            <a:r>
              <a:rPr lang="en-US" baseline="36000">
                <a:solidFill>
                  <a:srgbClr val="FFFFCC"/>
                </a:solidFill>
                <a:latin typeface="Arial" charset="0"/>
              </a:rPr>
              <a:t>o</a:t>
            </a:r>
            <a:r>
              <a:rPr lang="en-US">
                <a:solidFill>
                  <a:srgbClr val="FFFFCC"/>
                </a:solidFill>
                <a:latin typeface="Arial" charset="0"/>
              </a:rPr>
              <a:t>, receive at both horizontal and vertical</a:t>
            </a:r>
          </a:p>
          <a:p>
            <a:pPr marL="234950" indent="-234950">
              <a:spcBef>
                <a:spcPct val="50000"/>
              </a:spcBef>
              <a:buClr>
                <a:srgbClr val="FF9900"/>
              </a:buClr>
              <a:buFontTx/>
              <a:buChar char="•"/>
            </a:pPr>
            <a:r>
              <a:rPr lang="en-US">
                <a:solidFill>
                  <a:srgbClr val="FFFFCC"/>
                </a:solidFill>
                <a:latin typeface="Arial" charset="0"/>
              </a:rPr>
              <a:t>There is a PROBLEM! </a:t>
            </a:r>
            <a:r>
              <a:rPr lang="en-US" b="1">
                <a:solidFill>
                  <a:srgbClr val="C00000"/>
                </a:solidFill>
                <a:latin typeface="Arial" charset="0"/>
              </a:rPr>
              <a:t>Split the power; 3-dB sensitivity loss</a:t>
            </a:r>
            <a:endParaRPr lang="en-US" baseline="36000">
              <a:solidFill>
                <a:srgbClr val="FFFFCC"/>
              </a:solidFill>
              <a:latin typeface="Arial" charset="0"/>
            </a:endParaRPr>
          </a:p>
        </p:txBody>
      </p:sp>
      <p:cxnSp>
        <p:nvCxnSpPr>
          <p:cNvPr id="6" name="Straight Arrow Connector 5"/>
          <p:cNvCxnSpPr/>
          <p:nvPr/>
        </p:nvCxnSpPr>
        <p:spPr>
          <a:xfrm rot="10800000">
            <a:off x="2728913" y="3775075"/>
            <a:ext cx="1209675" cy="517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959100" y="4638675"/>
            <a:ext cx="576263" cy="51911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959100" y="5157788"/>
            <a:ext cx="576263" cy="1587"/>
          </a:xfrm>
          <a:prstGeom prst="straightConnector1">
            <a:avLst/>
          </a:prstGeom>
          <a:ln w="12700">
            <a:solidFill>
              <a:schemeClr val="bg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2699544" y="4898232"/>
            <a:ext cx="517525" cy="1587"/>
          </a:xfrm>
          <a:prstGeom prst="straightConnector1">
            <a:avLst/>
          </a:prstGeom>
          <a:ln w="12700">
            <a:solidFill>
              <a:schemeClr val="bg1"/>
            </a:solidFill>
            <a:prstDash val="sysDash"/>
            <a:tailEnd type="arrow"/>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_AUDIO_DECODED" val="1"/>
  <p:tag name="ART_ENCODE_TYPE" val="2"/>
  <p:tag name="ART_ENCODE_INDEX" val="1"/>
  <p:tag name="PUBLISH_TITLE" val="Dual-Pol Overview_COMAP_April17_2008"/>
  <p:tag name="ARTICULATE_PUBLISH_PATH" val="C:\Data\Dual-Pol\COMAP"/>
  <p:tag name="ARTICULATE_LOGO" val="PresenterLogoBanner5.jpg"/>
  <p:tag name="ARTICULATE_PRESENTER" val="Paul Schlatter"/>
  <p:tag name="ARTICULATE_PRESENTER_GUID" val="98DAE486DD17"/>
  <p:tag name="ARTICULATE_LMS" val="0"/>
  <p:tag name="ARTICULATE_TEMPLATE" val="DLOC"/>
  <p:tag name="LMS_PUBLISH" val="No"/>
  <p:tag name="PLAYERLOGOHEIGHT" val="37"/>
  <p:tag name="PLAYERLOGOWIDTH" val="222"/>
  <p:tag name="LASTPUBLISHED" val="C:\Data\Dual-Pol\COMAP\Dual-Pol Overview_COMAP_April17_2008\launcher.html"/>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PSCHLA~1\LOCALS~1\Temp\articulate\presenter\imgtemp\LTo0TsQy_files\slide0001_image001.png"/>
</p:tagLst>
</file>

<file path=ppt/tags/tag11.xml><?xml version="1.0" encoding="utf-8"?>
<p:tagLst xmlns:a="http://schemas.openxmlformats.org/drawingml/2006/main" xmlns:r="http://schemas.openxmlformats.org/officeDocument/2006/relationships" xmlns:p="http://schemas.openxmlformats.org/presentationml/2006/main">
  <p:tag name="ARTICULATE_SLIDE_GUID" val="9ad2ff7a-f376-4490-ac13-95b92bb446e0"/>
  <p:tag name="AUDIO_IMPORT" val="C:\Data\Dual-Pol\FY09_WES_Exercise\narration\primer_track2.wav"/>
  <p:tag name="AUDIO_ID" val="257"/>
  <p:tag name="TIMELINE" val="19.17/36.90"/>
  <p:tag name="ELAPSEDTIME" val="55.796"/>
  <p:tag name="ARTICULATE_SLIDE_NAV" val="2"/>
</p:tagLst>
</file>

<file path=ppt/tags/tag1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PSCHLA~1\LOCALS~1\Temp\articulate\presenter\imgtemp\LTo0TsQy_files\slide0001_image001.png"/>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0"/>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0"/>
</p:tagLst>
</file>

<file path=ppt/tags/tag15.xml><?xml version="1.0" encoding="utf-8"?>
<p:tagLst xmlns:a="http://schemas.openxmlformats.org/drawingml/2006/main" xmlns:r="http://schemas.openxmlformats.org/officeDocument/2006/relationships" xmlns:p="http://schemas.openxmlformats.org/presentationml/2006/main">
  <p:tag name="ARTICULATE_SLIDE_GUID" val="e72cb3f7-a0d5-436d-bbcb-97c5bbe457ec"/>
</p:tagLst>
</file>

<file path=ppt/tags/tag16.xml><?xml version="1.0" encoding="utf-8"?>
<p:tagLst xmlns:a="http://schemas.openxmlformats.org/drawingml/2006/main" xmlns:r="http://schemas.openxmlformats.org/officeDocument/2006/relationships" xmlns:p="http://schemas.openxmlformats.org/presentationml/2006/main">
  <p:tag name="ARTICULATE_SLIDE_GUID" val="a7f45c5b-3ae2-4a32-a4eb-8b7a534e1eec"/>
</p:tagLst>
</file>

<file path=ppt/tags/tag17.xml><?xml version="1.0" encoding="utf-8"?>
<p:tagLst xmlns:a="http://schemas.openxmlformats.org/drawingml/2006/main" xmlns:r="http://schemas.openxmlformats.org/officeDocument/2006/relationships" xmlns:p="http://schemas.openxmlformats.org/presentationml/2006/main">
  <p:tag name="AUDIO_IMPORT" val="C:\Data\Training Material\Dual-Pol\narration wav files\mod1_slide7.wav"/>
  <p:tag name="ARTICULATE_SLIDE_PAUSE" val="0"/>
  <p:tag name="ARTICULATE_NAV_LEVEL" val="1"/>
  <p:tag name="ARTICULATE_PLAYLIST_ID" val="-1"/>
  <p:tag name="TIMELINE" val="22.8/45.8/71.7/85.7/107.2"/>
  <p:tag name="ELAPSEDTIME" val="122.018"/>
  <p:tag name="AUDIO_ID" val="275"/>
</p:tagLst>
</file>

<file path=ppt/tags/tag18.xml><?xml version="1.0" encoding="utf-8"?>
<p:tagLst xmlns:a="http://schemas.openxmlformats.org/drawingml/2006/main" xmlns:r="http://schemas.openxmlformats.org/officeDocument/2006/relationships" xmlns:p="http://schemas.openxmlformats.org/presentationml/2006/main">
  <p:tag name="ARTICULATE_SLIDE_GUID" val="8a81f3b3-2bdd-467b-97f0-281b60117721"/>
</p:tagLst>
</file>

<file path=ppt/tags/tag19.xml><?xml version="1.0" encoding="utf-8"?>
<p:tagLst xmlns:a="http://schemas.openxmlformats.org/drawingml/2006/main" xmlns:r="http://schemas.openxmlformats.org/officeDocument/2006/relationships" xmlns:p="http://schemas.openxmlformats.org/presentationml/2006/main">
  <p:tag name="ARTICULATE_SLIDE_GUID" val="9ad2ff7a-f376-4490-ac13-95b92bb446e0"/>
  <p:tag name="AUDIO_IMPORT" val="C:\Data\Dual-Pol\FY09_WES_Exercise\narration\primer_track2.wav"/>
  <p:tag name="AUDIO_ID" val="257"/>
  <p:tag name="TIMELINE" val="19.17/36.90"/>
  <p:tag name="ELAPSEDTIME" val="55.796"/>
  <p:tag name="ARTICULATE_SLIDE_NAV" val="2"/>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PSCHLA~1\LOCALS~1\Temp\articulate\presenter\imgtemp\LTo0TsQy_files\slide0001_image001.png"/>
</p:tagLst>
</file>

<file path=ppt/tags/tag21.xml><?xml version="1.0" encoding="utf-8"?>
<p:tagLst xmlns:a="http://schemas.openxmlformats.org/drawingml/2006/main" xmlns:r="http://schemas.openxmlformats.org/officeDocument/2006/relationships" xmlns:p="http://schemas.openxmlformats.org/presentationml/2006/main">
  <p:tag name="ARTICULATE_SLIDE_GUID" val="d1e4d792-58c8-4798-be60-7f79dae8b3d3"/>
</p:tagLst>
</file>

<file path=ppt/tags/tag22.xml><?xml version="1.0" encoding="utf-8"?>
<p:tagLst xmlns:a="http://schemas.openxmlformats.org/drawingml/2006/main" xmlns:r="http://schemas.openxmlformats.org/officeDocument/2006/relationships" xmlns:p="http://schemas.openxmlformats.org/presentationml/2006/main">
  <p:tag name="ARTICULATE_SLIDE_GUID" val="9ad2ff7a-f376-4490-ac13-95b92bb446e0"/>
  <p:tag name="AUDIO_IMPORT" val="C:\Data\Dual-Pol\FY09_WES_Exercise\narration\primer_track2.wav"/>
  <p:tag name="AUDIO_ID" val="257"/>
  <p:tag name="TIMELINE" val="19.17/36.90"/>
  <p:tag name="ELAPSEDTIME" val="55.796"/>
  <p:tag name="ARTICULATE_SLIDE_NAV" val="2"/>
</p:tagLst>
</file>

<file path=ppt/tags/tag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PSCHLA~1\LOCALS~1\Temp\articulate\presenter\imgtemp\LTo0TsQy_files\slide0001_image001.png"/>
</p:tagLst>
</file>

<file path=ppt/tags/tag24.xml><?xml version="1.0" encoding="utf-8"?>
<p:tagLst xmlns:a="http://schemas.openxmlformats.org/drawingml/2006/main" xmlns:r="http://schemas.openxmlformats.org/officeDocument/2006/relationships" xmlns:p="http://schemas.openxmlformats.org/presentationml/2006/main">
  <p:tag name="ARTICULATE_SLIDE_GUID" val="9ad2ff7a-f376-4490-ac13-95b92bb446e0"/>
  <p:tag name="AUDIO_IMPORT" val="C:\Data\Dual-Pol\FY09_WES_Exercise\narration\primer_track2.wav"/>
  <p:tag name="AUDIO_ID" val="257"/>
  <p:tag name="TIMELINE" val="19.17/36.90"/>
  <p:tag name="ELAPSEDTIME" val="55.796"/>
  <p:tag name="ARTICULATE_SLIDE_NAV" val="2"/>
</p:tagLst>
</file>

<file path=ppt/tags/tag2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PSCHLA~1\LOCALS~1\Temp\articulate\presenter\imgtemp\LTo0TsQy_files\slide0001_image001.png"/>
</p:tagLst>
</file>

<file path=ppt/tags/tag26.xml><?xml version="1.0" encoding="utf-8"?>
<p:tagLst xmlns:a="http://schemas.openxmlformats.org/drawingml/2006/main" xmlns:r="http://schemas.openxmlformats.org/officeDocument/2006/relationships" xmlns:p="http://schemas.openxmlformats.org/presentationml/2006/main">
  <p:tag name="ARTICULATE_SLIDE_GUID" val="e0ae0b22-5d9f-490f-b14d-a7348a38215c"/>
</p:tagLst>
</file>

<file path=ppt/tags/tag27.xml><?xml version="1.0" encoding="utf-8"?>
<p:tagLst xmlns:a="http://schemas.openxmlformats.org/drawingml/2006/main" xmlns:r="http://schemas.openxmlformats.org/officeDocument/2006/relationships" xmlns:p="http://schemas.openxmlformats.org/presentationml/2006/main">
  <p:tag name="ARTICULATE_SLIDE_GUID" val="1f42f0d8-ff6f-4e9b-b75c-298604caf1cf"/>
</p:tagLst>
</file>

<file path=ppt/tags/tag28.xml><?xml version="1.0" encoding="utf-8"?>
<p:tagLst xmlns:a="http://schemas.openxmlformats.org/drawingml/2006/main" xmlns:r="http://schemas.openxmlformats.org/officeDocument/2006/relationships" xmlns:p="http://schemas.openxmlformats.org/presentationml/2006/main">
  <p:tag name="ARTICULATE_SLIDE_GUID" val="be7ff54d-2583-4986-a20c-65449dbc5385"/>
</p:tagLst>
</file>

<file path=ppt/tags/tag29.xml><?xml version="1.0" encoding="utf-8"?>
<p:tagLst xmlns:a="http://schemas.openxmlformats.org/drawingml/2006/main" xmlns:r="http://schemas.openxmlformats.org/officeDocument/2006/relationships" xmlns:p="http://schemas.openxmlformats.org/presentationml/2006/main">
  <p:tag name="ARTICULATE_SLIDE_GUID" val="4da68910-dd8a-4c60-b4c3-f545677c04c1"/>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PSCHLA~1\LOCALS~1\Temp\articulate\presenter\imgtemp\8PWlzTfW_files\slide0001_image001.png"/>
</p:tagLst>
</file>

<file path=ppt/tags/tag30.xml><?xml version="1.0" encoding="utf-8"?>
<p:tagLst xmlns:a="http://schemas.openxmlformats.org/drawingml/2006/main" xmlns:r="http://schemas.openxmlformats.org/officeDocument/2006/relationships" xmlns:p="http://schemas.openxmlformats.org/presentationml/2006/main">
  <p:tag name="ARTICULATE_SLIDE_GUID" val="4da68910-dd8a-4c60-b4c3-f545677c04c1"/>
</p:tagLst>
</file>

<file path=ppt/tags/tag31.xml><?xml version="1.0" encoding="utf-8"?>
<p:tagLst xmlns:a="http://schemas.openxmlformats.org/drawingml/2006/main" xmlns:r="http://schemas.openxmlformats.org/officeDocument/2006/relationships" xmlns:p="http://schemas.openxmlformats.org/presentationml/2006/main">
  <p:tag name="ARTICULATE_SLIDE_GUID" val="9ad2ff7a-f376-4490-ac13-95b92bb446e0"/>
  <p:tag name="AUDIO_IMPORT" val="C:\Data\Dual-Pol\FY09_WES_Exercise\narration\primer_track2.wav"/>
  <p:tag name="AUDIO_ID" val="257"/>
  <p:tag name="TIMELINE" val="19.17/36.90"/>
  <p:tag name="ELAPSEDTIME" val="55.796"/>
  <p:tag name="ARTICULATE_SLIDE_NAV" val="2"/>
</p:tagLst>
</file>

<file path=ppt/tags/tag3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PSCHLA~1\LOCALS~1\Temp\articulate\presenter\imgtemp\LTo0TsQy_files\slide0001_image001.png"/>
</p:tagLst>
</file>

<file path=ppt/tags/tag33.xml><?xml version="1.0" encoding="utf-8"?>
<p:tagLst xmlns:a="http://schemas.openxmlformats.org/drawingml/2006/main" xmlns:r="http://schemas.openxmlformats.org/officeDocument/2006/relationships" xmlns:p="http://schemas.openxmlformats.org/presentationml/2006/main">
  <p:tag name="ARTICULATE_SLIDE_GUID" val="5086505c-a28b-4b0e-aeb8-a6e4d52af2eb"/>
  <p:tag name="AUDIO_IMPORT" val="C:\Data\Dual-Pol\FY09_WES_Exercise\narration\primer_track3.wav"/>
  <p:tag name="AUDIO_ID" val="258"/>
  <p:tag name="TIMELINE" val="5.00"/>
  <p:tag name="ELAPSEDTIME" val="93.385"/>
  <p:tag name="ARTICULATE_SLIDE_NAV" val="3"/>
</p:tagLst>
</file>

<file path=ppt/tags/tag34.xml><?xml version="1.0" encoding="utf-8"?>
<p:tagLst xmlns:a="http://schemas.openxmlformats.org/drawingml/2006/main" xmlns:r="http://schemas.openxmlformats.org/officeDocument/2006/relationships" xmlns:p="http://schemas.openxmlformats.org/presentationml/2006/main">
  <p:tag name="ARTICULATE_SLIDE_GUID" val="9ad2ff7a-f376-4490-ac13-95b92bb446e0"/>
  <p:tag name="AUDIO_IMPORT" val="C:\Data\Dual-Pol\FY09_WES_Exercise\narration\primer_track2.wav"/>
  <p:tag name="AUDIO_ID" val="257"/>
  <p:tag name="TIMELINE" val="19.17/36.90"/>
  <p:tag name="ELAPSEDTIME" val="55.796"/>
  <p:tag name="ARTICULATE_SLIDE_NAV" val="2"/>
</p:tagLst>
</file>

<file path=ppt/tags/tag3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PSCHLA~1\LOCALS~1\Temp\articulate\presenter\imgtemp\LTo0TsQy_files\slide0001_image001.png"/>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0"/>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PSCHLA~1\LOCALS~1\Temp\articulate\presenter\imgtemp\2SaWUCOH_files\slide0001_image001.png"/>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PSCHLA~1\LOCALS~1\Temp\articulate\presenter\imgtemp\ba8TFSTt_files\slide0001_image001.png"/>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PSCHLA~1\LOCALS~1\Temp\articulate\presenter\imgtemp\WdBEkACe_files\slide0001_image001.png"/>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xml><?xml version="1.0" encoding="utf-8"?>
<p:tagLst xmlns:a="http://schemas.openxmlformats.org/drawingml/2006/main" xmlns:r="http://schemas.openxmlformats.org/officeDocument/2006/relationships" xmlns:p="http://schemas.openxmlformats.org/presentationml/2006/main">
  <p:tag name="ARTICULATE_SLIDE_GUID" val="e5ae92fb-7be4-43f4-958b-c20ea3148aca"/>
</p:tagLst>
</file>

<file path=ppt/tags/tag9.xml><?xml version="1.0" encoding="utf-8"?>
<p:tagLst xmlns:a="http://schemas.openxmlformats.org/drawingml/2006/main" xmlns:r="http://schemas.openxmlformats.org/officeDocument/2006/relationships" xmlns:p="http://schemas.openxmlformats.org/presentationml/2006/main">
  <p:tag name="ARTICULATE_SLIDE_GUID" val="9ad2ff7a-f376-4490-ac13-95b92bb446e0"/>
  <p:tag name="AUDIO_IMPORT" val="C:\Data\Dual-Pol\FY09_WES_Exercise\narration\primer_track2.wav"/>
  <p:tag name="AUDIO_ID" val="257"/>
  <p:tag name="TIMELINE" val="19.17/36.90"/>
  <p:tag name="ELAPSEDTIME" val="55.796"/>
  <p:tag name="ARTICULATE_SLIDE_NAV" val="2"/>
</p:tagLst>
</file>

<file path=ppt/theme/theme1.xml><?xml version="1.0" encoding="utf-8"?>
<a:theme xmlns:a="http://schemas.openxmlformats.org/drawingml/2006/main" name="dual-pol_2009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ual-Pol Steel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ual-Pol Light Gr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ual-Pol Dark Gr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ual-Pol Periwink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ual-Pol Peach Puf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ual-Pol Forest Green Gradi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ual-pol PPT templates v1_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ual-Pol Steel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dual-pol_2009_theme</Template>
  <TotalTime>21098</TotalTime>
  <Words>1928</Words>
  <Application>Microsoft Office PowerPoint</Application>
  <PresentationFormat>On-screen Show (4:3)</PresentationFormat>
  <Paragraphs>471</Paragraphs>
  <Slides>78</Slides>
  <Notes>50</Notes>
  <HiddenSlides>0</HiddenSlides>
  <MMClips>0</MMClips>
  <ScaleCrop>false</ScaleCrop>
  <HeadingPairs>
    <vt:vector size="8" baseType="variant">
      <vt:variant>
        <vt:lpstr>Fonts Used</vt:lpstr>
      </vt:variant>
      <vt:variant>
        <vt:i4>14</vt:i4>
      </vt:variant>
      <vt:variant>
        <vt:lpstr>Design Template</vt:lpstr>
      </vt:variant>
      <vt:variant>
        <vt:i4>148</vt:i4>
      </vt:variant>
      <vt:variant>
        <vt:lpstr>Embedded OLE Servers</vt:lpstr>
      </vt:variant>
      <vt:variant>
        <vt:i4>2</vt:i4>
      </vt:variant>
      <vt:variant>
        <vt:lpstr>Slide Titles</vt:lpstr>
      </vt:variant>
      <vt:variant>
        <vt:i4>78</vt:i4>
      </vt:variant>
    </vt:vector>
  </HeadingPairs>
  <TitlesOfParts>
    <vt:vector size="242" baseType="lpstr">
      <vt:lpstr>Myriad Pro</vt:lpstr>
      <vt:lpstr>Arial</vt:lpstr>
      <vt:lpstr>Myriad Pro Light</vt:lpstr>
      <vt:lpstr>MV Boli</vt:lpstr>
      <vt:lpstr>Calibri</vt:lpstr>
      <vt:lpstr>Verdana</vt:lpstr>
      <vt:lpstr>Articulate Extrabold</vt:lpstr>
      <vt:lpstr>Articulate</vt:lpstr>
      <vt:lpstr>Times New Roman</vt:lpstr>
      <vt:lpstr>Arial Narrow</vt:lpstr>
      <vt:lpstr>Wingdings</vt:lpstr>
      <vt:lpstr>Tahoma</vt:lpstr>
      <vt:lpstr>Symbol</vt:lpstr>
      <vt:lpstr>Wingdings 2</vt:lpstr>
      <vt:lpstr>dual-pol_2009_theme</vt:lpstr>
      <vt:lpstr>Dual-Pol Steel Blue</vt:lpstr>
      <vt:lpstr>Dual-Pol Light Gray</vt:lpstr>
      <vt:lpstr>Dual-Pol Dark Gray</vt:lpstr>
      <vt:lpstr>Dual-Pol Periwinkle</vt:lpstr>
      <vt:lpstr>Dual-Pol Peach Puff</vt:lpstr>
      <vt:lpstr>Dual-Pol Forest Green Gradient</vt:lpstr>
      <vt:lpstr>dual-pol PPT templates v1_3</vt:lpstr>
      <vt:lpstr>1_Dual-Pol Steel Blue</vt:lpstr>
      <vt:lpstr>dual-pol_2009_theme</vt:lpstr>
      <vt:lpstr>Dual-Pol Steel Blue</vt:lpstr>
      <vt:lpstr>Dual-Pol Steel Blue</vt:lpstr>
      <vt:lpstr>Dual-Pol Steel Blue</vt:lpstr>
      <vt:lpstr>Dual-Pol Steel Blue</vt:lpstr>
      <vt:lpstr>Dual-Pol Steel Blue</vt:lpstr>
      <vt:lpstr>Dual-Pol Steel Blue</vt:lpstr>
      <vt:lpstr>Dual-Pol Steel Blue</vt:lpstr>
      <vt:lpstr>Dual-Pol Steel Blue</vt:lpstr>
      <vt:lpstr>Dual-Pol Steel Blue</vt:lpstr>
      <vt:lpstr>Dual-Pol Steel Blue</vt:lpstr>
      <vt:lpstr>Dual-Pol Steel Blue</vt:lpstr>
      <vt:lpstr>Dual-Pol Steel Blue</vt:lpstr>
      <vt:lpstr>Dual-Pol Steel Blue</vt:lpstr>
      <vt:lpstr>Dual-Pol Steel Blue</vt:lpstr>
      <vt:lpstr>Dual-Pol Steel Blue</vt:lpstr>
      <vt:lpstr>Dual-Pol Steel Blue</vt:lpstr>
      <vt:lpstr>Dual-Pol Steel Blue</vt:lpstr>
      <vt:lpstr>Dual-Pol Steel Blue</vt:lpstr>
      <vt:lpstr>Dual-Pol Steel Blue</vt:lpstr>
      <vt:lpstr>Dual-Pol Steel Blue</vt:lpstr>
      <vt:lpstr>Dual-Pol Steel Blue</vt:lpstr>
      <vt:lpstr>Dual-Pol Steel Blue</vt:lpstr>
      <vt:lpstr>Dual-Pol Steel Blue</vt:lpstr>
      <vt:lpstr>Dual-Pol Light Gray</vt:lpstr>
      <vt:lpstr>Dual-Pol Light Gray</vt:lpstr>
      <vt:lpstr>Dual-Pol Light Gray</vt:lpstr>
      <vt:lpstr>Dual-Pol Light Gray</vt:lpstr>
      <vt:lpstr>Dual-Pol Light Gray</vt:lpstr>
      <vt:lpstr>Dual-Pol Light Gray</vt:lpstr>
      <vt:lpstr>Dual-Pol Light Gray</vt:lpstr>
      <vt:lpstr>Dual-Pol Light Gray</vt:lpstr>
      <vt:lpstr>Dual-Pol Light Gray</vt:lpstr>
      <vt:lpstr>Dual-Pol Light Gray</vt:lpstr>
      <vt:lpstr>Dual-Pol Light Gray</vt:lpstr>
      <vt:lpstr>Dual-Pol Light Gray</vt:lpstr>
      <vt:lpstr>Dual-Pol Light Gray</vt:lpstr>
      <vt:lpstr>Dual-Pol Light Gray</vt:lpstr>
      <vt:lpstr>Dual-Pol Light Gray</vt:lpstr>
      <vt:lpstr>Dual-Pol Light Gray</vt:lpstr>
      <vt:lpstr>Dual-Pol Light Gray</vt:lpstr>
      <vt:lpstr>Dual-Pol Light Gray</vt:lpstr>
      <vt:lpstr>Dual-Pol Dark Gray</vt:lpstr>
      <vt:lpstr>Dual-Pol Dark Gray</vt:lpstr>
      <vt:lpstr>Dual-Pol Dark Gray</vt:lpstr>
      <vt:lpstr>Dual-Pol Dark Gray</vt:lpstr>
      <vt:lpstr>Dual-Pol Dark Gray</vt:lpstr>
      <vt:lpstr>Dual-Pol Dark Gray</vt:lpstr>
      <vt:lpstr>Dual-Pol Dark Gray</vt:lpstr>
      <vt:lpstr>Dual-Pol Dark Gray</vt:lpstr>
      <vt:lpstr>Dual-Pol Dark Gray</vt:lpstr>
      <vt:lpstr>Dual-Pol Dark Gray</vt:lpstr>
      <vt:lpstr>Dual-Pol Dark Gray</vt:lpstr>
      <vt:lpstr>Dual-Pol Dark Gray</vt:lpstr>
      <vt:lpstr>Dual-Pol Dark Gray</vt:lpstr>
      <vt:lpstr>Dual-Pol Dark Gray</vt:lpstr>
      <vt:lpstr>Dual-Pol Dark Gray</vt:lpstr>
      <vt:lpstr>Dual-Pol Dark Gray</vt:lpstr>
      <vt:lpstr>Dual-Pol Dark Gray</vt:lpstr>
      <vt:lpstr>Dual-Pol Dark Gray</vt:lpstr>
      <vt:lpstr>Dual-Pol Periwinkle</vt:lpstr>
      <vt:lpstr>Dual-Pol Periwinkle</vt:lpstr>
      <vt:lpstr>Dual-Pol Periwinkle</vt:lpstr>
      <vt:lpstr>Dual-Pol Periwinkle</vt:lpstr>
      <vt:lpstr>Dual-Pol Periwinkle</vt:lpstr>
      <vt:lpstr>Dual-Pol Periwinkle</vt:lpstr>
      <vt:lpstr>Dual-Pol Periwinkle</vt:lpstr>
      <vt:lpstr>Dual-Pol Periwinkle</vt:lpstr>
      <vt:lpstr>Dual-Pol Periwinkle</vt:lpstr>
      <vt:lpstr>Dual-Pol Periwinkle</vt:lpstr>
      <vt:lpstr>Dual-Pol Periwinkle</vt:lpstr>
      <vt:lpstr>Dual-Pol Periwinkle</vt:lpstr>
      <vt:lpstr>Dual-Pol Periwinkle</vt:lpstr>
      <vt:lpstr>Dual-Pol Periwinkle</vt:lpstr>
      <vt:lpstr>Dual-Pol Periwinkle</vt:lpstr>
      <vt:lpstr>Dual-Pol Periwinkle</vt:lpstr>
      <vt:lpstr>Dual-Pol Periwinkle</vt:lpstr>
      <vt:lpstr>Dual-Pol Periwinkle</vt:lpstr>
      <vt:lpstr>Dual-Pol Peach Puff</vt:lpstr>
      <vt:lpstr>Dual-Pol Peach Puff</vt:lpstr>
      <vt:lpstr>Dual-Pol Peach Puff</vt:lpstr>
      <vt:lpstr>Dual-Pol Peach Puff</vt:lpstr>
      <vt:lpstr>Dual-Pol Peach Puff</vt:lpstr>
      <vt:lpstr>Dual-Pol Peach Puff</vt:lpstr>
      <vt:lpstr>Dual-Pol Peach Puff</vt:lpstr>
      <vt:lpstr>Dual-Pol Peach Puff</vt:lpstr>
      <vt:lpstr>Dual-Pol Peach Puff</vt:lpstr>
      <vt:lpstr>Dual-Pol Peach Puff</vt:lpstr>
      <vt:lpstr>Dual-Pol Peach Puff</vt:lpstr>
      <vt:lpstr>Dual-Pol Peach Puff</vt:lpstr>
      <vt:lpstr>Dual-Pol Peach Puff</vt:lpstr>
      <vt:lpstr>Dual-Pol Peach Puff</vt:lpstr>
      <vt:lpstr>Dual-Pol Peach Puff</vt:lpstr>
      <vt:lpstr>Dual-Pol Peach Puff</vt:lpstr>
      <vt:lpstr>Dual-Pol Peach Puff</vt:lpstr>
      <vt:lpstr>Dual-Pol Peach Puff</vt:lpstr>
      <vt:lpstr>Dual-Pol Forest Green Gradient</vt:lpstr>
      <vt:lpstr>Dual-Pol Forest Green Gradient</vt:lpstr>
      <vt:lpstr>Dual-Pol Forest Green Gradient</vt:lpstr>
      <vt:lpstr>Dual-Pol Forest Green Gradient</vt:lpstr>
      <vt:lpstr>Dual-Pol Forest Green Gradient</vt:lpstr>
      <vt:lpstr>Dual-Pol Forest Green Gradient</vt:lpstr>
      <vt:lpstr>Dual-Pol Forest Green Gradient</vt:lpstr>
      <vt:lpstr>Dual-Pol Forest Green Gradient</vt:lpstr>
      <vt:lpstr>Dual-Pol Forest Green Gradient</vt:lpstr>
      <vt:lpstr>Dual-Pol Forest Green Gradient</vt:lpstr>
      <vt:lpstr>Dual-Pol Forest Green Gradient</vt:lpstr>
      <vt:lpstr>Dual-Pol Forest Green Gradient</vt:lpstr>
      <vt:lpstr>Dual-Pol Forest Green Gradient</vt:lpstr>
      <vt:lpstr>Dual-Pol Forest Green Gradient</vt:lpstr>
      <vt:lpstr>Dual-Pol Forest Green Gradient</vt:lpstr>
      <vt:lpstr>Dual-Pol Forest Green Gradient</vt:lpstr>
      <vt:lpstr>Dual-Pol Forest Green Gradient</vt:lpstr>
      <vt:lpstr>Dual-Pol Forest Green Gradient</vt:lpstr>
      <vt:lpstr>dual-pol PPT templates v1_3</vt:lpstr>
      <vt:lpstr>1_Dual-Pol Steel Blue</vt:lpstr>
      <vt:lpstr>1_Dual-Pol Steel Blue</vt:lpstr>
      <vt:lpstr>1_Dual-Pol Steel Blue</vt:lpstr>
      <vt:lpstr>1_Dual-Pol Steel Blue</vt:lpstr>
      <vt:lpstr>1_Dual-Pol Steel Blue</vt:lpstr>
      <vt:lpstr>1_Dual-Pol Steel Blue</vt:lpstr>
      <vt:lpstr>1_Dual-Pol Steel Blue</vt:lpstr>
      <vt:lpstr>1_Dual-Pol Steel Blue</vt:lpstr>
      <vt:lpstr>1_Dual-Pol Steel Blue</vt:lpstr>
      <vt:lpstr>1_Dual-Pol Steel Blue</vt:lpstr>
      <vt:lpstr>1_Dual-Pol Steel Blue</vt:lpstr>
      <vt:lpstr>1_Dual-Pol Steel Blue</vt:lpstr>
      <vt:lpstr>1_Dual-Pol Steel Blue</vt:lpstr>
      <vt:lpstr>1_Dual-Pol Steel Blue</vt:lpstr>
      <vt:lpstr>1_Dual-Pol Steel Blue</vt:lpstr>
      <vt:lpstr>1_Dual-Pol Steel Blue</vt:lpstr>
      <vt:lpstr>1_Dual-Pol Steel Blue</vt:lpstr>
      <vt:lpstr>1_Dual-Pol Steel Blue</vt:lpstr>
      <vt:lpstr>1_Dual-Pol Steel Blue</vt:lpstr>
      <vt:lpstr>1_Dual-Pol Steel Blue</vt:lpstr>
      <vt:lpstr>1_Dual-Pol Steel Blue</vt:lpstr>
      <vt:lpstr>1_Dual-Pol Steel Blue</vt:lpstr>
      <vt:lpstr>1_Dual-Pol Steel Blue</vt:lpstr>
      <vt:lpstr>1_Dual-Pol Steel Blue</vt:lpstr>
      <vt:lpstr>Flash Document</vt:lpstr>
      <vt:lpstr>Equation</vt:lpstr>
      <vt:lpstr>Dual Polarization: How Will it Change the WSR-88D?</vt:lpstr>
      <vt:lpstr>Important Information</vt:lpstr>
      <vt:lpstr>The WSR-88D Prior to Dual-Pol Upgrade</vt:lpstr>
      <vt:lpstr>Slide 4</vt:lpstr>
      <vt:lpstr>Slide 5</vt:lpstr>
      <vt:lpstr>Slide 6</vt:lpstr>
      <vt:lpstr>The WSR-88D Dual-Pol Upgrade</vt:lpstr>
      <vt:lpstr>WSR-88D Dual-Polarization Upgrade</vt:lpstr>
      <vt:lpstr>WSR-88D Dual-Polarization Upgrade</vt:lpstr>
      <vt:lpstr>WSR-88D Dual-Polarization: Rule #1</vt:lpstr>
      <vt:lpstr>List of New WSR-88D Dual-Pol Outputs</vt:lpstr>
      <vt:lpstr>New Product #1: Differential Reflectivity (ZDR)</vt:lpstr>
      <vt:lpstr>ZDR Physical Interpretation</vt:lpstr>
      <vt:lpstr>Why Would You Examine ZDR?</vt:lpstr>
      <vt:lpstr>Typical ZDR Values for Various Targets</vt:lpstr>
      <vt:lpstr>Marginally Severe Supercell</vt:lpstr>
      <vt:lpstr>New Product #2 Correlation Coefficient (CC)</vt:lpstr>
      <vt:lpstr>  CC Physical Interpretation</vt:lpstr>
      <vt:lpstr>Correlation Coefficient (CC) Typical Values</vt:lpstr>
      <vt:lpstr>What is CC Used for?</vt:lpstr>
      <vt:lpstr>Marginally Severe Supercell</vt:lpstr>
      <vt:lpstr>3. Melting Layer Detection</vt:lpstr>
      <vt:lpstr>New Product #3: Specific Differential Phase Shift (KDP)</vt:lpstr>
      <vt:lpstr>Slide 24</vt:lpstr>
      <vt:lpstr>Slide 25</vt:lpstr>
      <vt:lpstr>Slide 26</vt:lpstr>
      <vt:lpstr>Slide 27</vt:lpstr>
      <vt:lpstr>Slide 28</vt:lpstr>
      <vt:lpstr>Slide 29</vt:lpstr>
      <vt:lpstr>KDP Has Big Advantages </vt:lpstr>
      <vt:lpstr>Typical Values of Specific Differential Phase Shift (KDP)</vt:lpstr>
      <vt:lpstr>Marginally Severe Supercell</vt:lpstr>
      <vt:lpstr>The Dual-Pol Algorithms QPE, Hydrometeor Classification, and Melting Layer</vt:lpstr>
      <vt:lpstr>Precipitation Estimation (QPE) Improvement with Dual-Pol</vt:lpstr>
      <vt:lpstr>Dual-Pol QPE Output</vt:lpstr>
      <vt:lpstr>Hydrometeor Classification Algorithm (HCA)</vt:lpstr>
      <vt:lpstr>Slide 37</vt:lpstr>
      <vt:lpstr>Slide 38</vt:lpstr>
      <vt:lpstr>Melting Layer Detection Algorithm</vt:lpstr>
      <vt:lpstr>ML Product in AWIPS</vt:lpstr>
      <vt:lpstr>WSR-88D Dual-Pol Applications</vt:lpstr>
      <vt:lpstr>Oklahoma City  Flash Flood 6/14/10</vt:lpstr>
      <vt:lpstr>Slide 43</vt:lpstr>
      <vt:lpstr>Slide 44</vt:lpstr>
      <vt:lpstr>Thunderstorm Updraft Example “ZDR Columns”</vt:lpstr>
      <vt:lpstr>Thunderstorm Updraft Example “KDP Columns”</vt:lpstr>
      <vt:lpstr>Slide 47</vt:lpstr>
      <vt:lpstr>Dual-Polarization Tornado Signature</vt:lpstr>
      <vt:lpstr>Slide 49</vt:lpstr>
      <vt:lpstr>Slide 50</vt:lpstr>
      <vt:lpstr>Slide 51</vt:lpstr>
      <vt:lpstr>Slide 52</vt:lpstr>
      <vt:lpstr>Slide 53</vt:lpstr>
      <vt:lpstr>Slide 54</vt:lpstr>
      <vt:lpstr>Christmas Eve 2009 Blizzard in Central Oklahoma</vt:lpstr>
      <vt:lpstr>KOUN Data at 18844Z</vt:lpstr>
      <vt:lpstr>WSR-88D Dual-Pol Issues  and Deployment</vt:lpstr>
      <vt:lpstr>What Dual-Pol Can’t Do</vt:lpstr>
      <vt:lpstr>What Dual-Pol Must Do</vt:lpstr>
      <vt:lpstr>The WSR-88D Upgrade Deployment</vt:lpstr>
      <vt:lpstr>Questions?</vt:lpstr>
      <vt:lpstr>Highlights of How Dual-pol Data Will Aid Decision Makers</vt:lpstr>
      <vt:lpstr>Slide 63</vt:lpstr>
      <vt:lpstr>Slide 64</vt:lpstr>
      <vt:lpstr>OUTLINE</vt:lpstr>
      <vt:lpstr>Slide 66</vt:lpstr>
      <vt:lpstr>Slide 67</vt:lpstr>
      <vt:lpstr>Slide 68</vt:lpstr>
      <vt:lpstr>Hail Detection</vt:lpstr>
      <vt:lpstr>Thunderstorm updraft example CC</vt:lpstr>
      <vt:lpstr>Deployment/Training High-level Schedule</vt:lpstr>
      <vt:lpstr>Life Gets More Complicated With 5-CM and 3-CM Radar</vt:lpstr>
      <vt:lpstr>Those Darn Laws of Physics Again</vt:lpstr>
      <vt:lpstr>The Result for 5-CM &amp; 3-CM</vt:lpstr>
      <vt:lpstr>NOXP (3-CM) Data for VORTEX2-09 (June 5) 222229Z   1.0 deg elevation</vt:lpstr>
      <vt:lpstr>NOXP Attenuation Corrected Z Data V2-09 (June 5)  222229Z   1.0 deg elevation </vt:lpstr>
      <vt:lpstr>NOXP Corrected Zdr  V2-09 (June 5)  222229Z   1.0 deg elevation </vt:lpstr>
      <vt:lpstr>WSR-88D Dual-Polarization Upgrade</vt:lpstr>
    </vt:vector>
  </TitlesOfParts>
  <Company>WDTB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Dual-Pol Overview </dc:title>
  <dc:creator>pschlatter</dc:creator>
  <cp:lastModifiedBy>don.burgess</cp:lastModifiedBy>
  <cp:revision>433</cp:revision>
  <cp:lastPrinted>1601-01-01T00:00:00Z</cp:lastPrinted>
  <dcterms:created xsi:type="dcterms:W3CDTF">2008-02-14T15:31:57Z</dcterms:created>
  <dcterms:modified xsi:type="dcterms:W3CDTF">2010-08-12T02:48:22Z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Dual-Pol Overview_COMAP_April17_2008</vt:lpwstr>
  </property>
  <property fmtid="{D5CDD505-2E9C-101B-9397-08002B2CF9AE}" pid="3" name="ArticulateGUID">
    <vt:lpwstr>81ABDF7B-F65E-44DC-BB01-FF40FC5A7CCD</vt:lpwstr>
  </property>
  <property fmtid="{D5CDD505-2E9C-101B-9397-08002B2CF9AE}" pid="4" name="ArticulateUseProject">
    <vt:lpwstr>1</vt:lpwstr>
  </property>
  <property fmtid="{D5CDD505-2E9C-101B-9397-08002B2CF9AE}" pid="5" name="ArticulateProjectFull">
    <vt:lpwstr>C:\Data\Dual-Pol\NWA2009\AMS_NWA_ICTtalk.ppta</vt:lpwstr>
  </property>
</Properties>
</file>