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420" r:id="rId3"/>
    <p:sldId id="435" r:id="rId4"/>
    <p:sldId id="273" r:id="rId5"/>
    <p:sldId id="413" r:id="rId6"/>
    <p:sldId id="318" r:id="rId7"/>
    <p:sldId id="327" r:id="rId8"/>
    <p:sldId id="322" r:id="rId9"/>
    <p:sldId id="326" r:id="rId10"/>
    <p:sldId id="299" r:id="rId11"/>
    <p:sldId id="330" r:id="rId12"/>
    <p:sldId id="333" r:id="rId13"/>
    <p:sldId id="337" r:id="rId14"/>
    <p:sldId id="316" r:id="rId15"/>
    <p:sldId id="270" r:id="rId16"/>
    <p:sldId id="344" r:id="rId17"/>
    <p:sldId id="376" r:id="rId18"/>
    <p:sldId id="375" r:id="rId19"/>
    <p:sldId id="352" r:id="rId20"/>
    <p:sldId id="377" r:id="rId21"/>
    <p:sldId id="379" r:id="rId22"/>
    <p:sldId id="356" r:id="rId23"/>
    <p:sldId id="384" r:id="rId24"/>
    <p:sldId id="385" r:id="rId25"/>
    <p:sldId id="359" r:id="rId26"/>
    <p:sldId id="361" r:id="rId27"/>
    <p:sldId id="365" r:id="rId28"/>
    <p:sldId id="369" r:id="rId29"/>
    <p:sldId id="368" r:id="rId30"/>
    <p:sldId id="370" r:id="rId31"/>
    <p:sldId id="395" r:id="rId32"/>
    <p:sldId id="396" r:id="rId33"/>
    <p:sldId id="403" r:id="rId34"/>
    <p:sldId id="405" r:id="rId35"/>
    <p:sldId id="406" r:id="rId36"/>
    <p:sldId id="408" r:id="rId37"/>
    <p:sldId id="409" r:id="rId38"/>
    <p:sldId id="310" r:id="rId39"/>
    <p:sldId id="432" r:id="rId40"/>
    <p:sldId id="433" r:id="rId41"/>
    <p:sldId id="434" r:id="rId42"/>
    <p:sldId id="410" r:id="rId43"/>
    <p:sldId id="411" r:id="rId44"/>
    <p:sldId id="412"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4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80" d="100"/>
          <a:sy n="80" d="100"/>
        </p:scale>
        <p:origin x="-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BD95B-080B-41E7-B4E1-004423AB6228}" type="datetimeFigureOut">
              <a:rPr lang="en-US" smtClean="0"/>
              <a:pPr/>
              <a:t>8/12/2010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05047-C353-42EA-82B3-75F1576BC30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91353-D9A4-4162-BA5D-A28776A74191}" type="datetimeFigureOut">
              <a:rPr lang="en-US" smtClean="0"/>
              <a:pPr/>
              <a:t>8/12/2010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D35314-EB22-4815-9253-DF305BF969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1353-D9A4-4162-BA5D-A28776A74191}" type="datetimeFigureOut">
              <a:rPr lang="en-US" smtClean="0"/>
              <a:pPr/>
              <a:t>8/12/2010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35314-EB22-4815-9253-DF305BF969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_2130V.jpg"/>
          <p:cNvPicPr>
            <a:picLocks/>
          </p:cNvPicPr>
          <p:nvPr/>
        </p:nvPicPr>
        <p:blipFill>
          <a:blip r:embed="rId2" cstate="print"/>
          <a:stretch>
            <a:fillRect/>
          </a:stretch>
        </p:blipFill>
        <p:spPr>
          <a:xfrm>
            <a:off x="3" y="1"/>
            <a:ext cx="9190863" cy="6888290"/>
          </a:xfrm>
          <a:prstGeom prst="rect">
            <a:avLst/>
          </a:prstGeom>
        </p:spPr>
      </p:pic>
      <p:sp>
        <p:nvSpPr>
          <p:cNvPr id="2" name="Title 1"/>
          <p:cNvSpPr>
            <a:spLocks noGrp="1"/>
          </p:cNvSpPr>
          <p:nvPr>
            <p:ph type="ctrTitle"/>
          </p:nvPr>
        </p:nvSpPr>
        <p:spPr>
          <a:xfrm>
            <a:off x="0" y="304800"/>
            <a:ext cx="9144000" cy="1470025"/>
          </a:xfrm>
        </p:spPr>
        <p:txBody>
          <a:bodyPr>
            <a:normAutofit fontScale="90000"/>
          </a:bodyPr>
          <a:lstStyle/>
          <a:p>
            <a:r>
              <a:rPr lang="en-US" dirty="0" smtClean="0"/>
              <a:t/>
            </a:r>
            <a:br>
              <a:rPr lang="en-US" dirty="0" smtClean="0"/>
            </a:br>
            <a:r>
              <a:rPr lang="en-US" dirty="0" smtClean="0"/>
              <a:t> </a:t>
            </a:r>
            <a:r>
              <a:rPr lang="en-US" b="1" i="1" dirty="0" smtClean="0">
                <a:solidFill>
                  <a:srgbClr val="FFC000"/>
                </a:solidFill>
              </a:rPr>
              <a:t>NON-MESOCYLONE TORNADOGENESIS IN THE 26 OCTOBER 2006 CLOSED MID LEVEL LOW SEVERE CONVECTIVE EVENT</a:t>
            </a:r>
            <a:r>
              <a:rPr lang="en-US" dirty="0"/>
              <a:t/>
            </a:r>
            <a:br>
              <a:rPr lang="en-US" dirty="0"/>
            </a:br>
            <a:endParaRPr lang="en-US" dirty="0"/>
          </a:p>
        </p:txBody>
      </p:sp>
      <p:sp>
        <p:nvSpPr>
          <p:cNvPr id="5" name="Subtitle 4"/>
          <p:cNvSpPr>
            <a:spLocks noGrp="1"/>
          </p:cNvSpPr>
          <p:nvPr>
            <p:ph type="subTitle" idx="1"/>
          </p:nvPr>
        </p:nvSpPr>
        <p:spPr>
          <a:xfrm>
            <a:off x="1295400" y="5562600"/>
            <a:ext cx="6400800" cy="1295400"/>
          </a:xfrm>
        </p:spPr>
        <p:txBody>
          <a:bodyPr/>
          <a:lstStyle/>
          <a:p>
            <a:r>
              <a:rPr lang="en-US" b="1" i="1" dirty="0" smtClean="0">
                <a:solidFill>
                  <a:srgbClr val="FFFF00"/>
                </a:solidFill>
                <a:effectLst>
                  <a:outerShdw blurRad="38100" dist="38100" dir="2700000" algn="tl">
                    <a:srgbClr val="000000">
                      <a:alpha val="43137"/>
                    </a:srgbClr>
                  </a:outerShdw>
                </a:effectLst>
              </a:rPr>
              <a:t>Aaron Johnson</a:t>
            </a:r>
          </a:p>
          <a:p>
            <a:r>
              <a:rPr lang="en-US" b="1" i="1" dirty="0" smtClean="0">
                <a:solidFill>
                  <a:srgbClr val="FFFF00"/>
                </a:solidFill>
                <a:effectLst>
                  <a:outerShdw blurRad="38100" dist="38100" dir="2700000" algn="tl">
                    <a:srgbClr val="000000">
                      <a:alpha val="43137"/>
                    </a:srgbClr>
                  </a:outerShdw>
                </a:effectLst>
              </a:rPr>
              <a:t>NWS Dodge City KS</a:t>
            </a:r>
            <a:endParaRPr lang="en-US" b="1"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26670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detailed analysis of level ii data FOR THE OCTOBER 26, 2006 mid level closed low event across SOUTHWEST KANSAS appears to provide some empirical evidence of NMT processes by revealing…</a:t>
            </a:r>
          </a:p>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multiple </a:t>
            </a:r>
            <a:r>
              <a:rPr kumimoji="0" lang="en-US" sz="2000" b="0" i="1" u="none" strike="noStrike" kern="1200" cap="all"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misoscale</a:t>
            </a: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2000" b="0" i="1" u="none" strike="noStrike" kern="1200" cap="all"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vorticies</a:t>
            </a: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near/</a:t>
            </a: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along boundaries 	that propagate into </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regions </a:t>
            </a: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that spawned tornadoes.</a:t>
            </a:r>
          </a:p>
          <a:p>
            <a:pPr lvl="0">
              <a:spcBef>
                <a:spcPct val="0"/>
              </a:spcBef>
              <a:buFont typeface="Arial" pitchFamily="34" charset="0"/>
              <a:buChar char="•"/>
            </a:pP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pP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Vorticies moved independent of convective cells and 	could be traced backwards 30-50 minutes.</a:t>
            </a:r>
          </a:p>
          <a:p>
            <a:pPr lvl="0">
              <a:spcBef>
                <a:spcPct val="0"/>
              </a:spcBef>
              <a:buFont typeface="Arial" pitchFamily="34" charset="0"/>
              <a:buChar char="•"/>
            </a:pP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pP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pP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 name="Rectangle 3"/>
          <p:cNvSpPr/>
          <p:nvPr/>
        </p:nvSpPr>
        <p:spPr>
          <a:xfrm>
            <a:off x="0" y="5257800"/>
            <a:ext cx="9144000" cy="923330"/>
          </a:xfrm>
          <a:prstGeom prst="rect">
            <a:avLst/>
          </a:prstGeom>
        </p:spPr>
        <p:txBody>
          <a:bodyPr wrap="square">
            <a:spAutoFit/>
          </a:bodyPr>
          <a:lstStyle/>
          <a:p>
            <a:pPr algn="ctr"/>
            <a:r>
              <a:rPr lang="en-US" b="1" dirty="0" smtClean="0">
                <a:solidFill>
                  <a:srgbClr val="FF0000"/>
                </a:solidFill>
                <a:effectLst>
                  <a:outerShdw blurRad="38100" dist="38100" dir="2700000" algn="tl">
                    <a:srgbClr val="000000">
                      <a:alpha val="43137"/>
                    </a:srgbClr>
                  </a:outerShdw>
                </a:effectLst>
              </a:rPr>
              <a:t>NOTE: THE APPLICATION OF SUBSQUENT MATERIAL IS MOSTLY  LIMITED TO RADAR INTEROGATION DUE TO FEW OTHER REAL-TIME ANALYSIS TOOLS THAT ARE CAPABLE OF RESOLVING FEATURES ON THIS SCALE . </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algn="ct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review of </a:t>
            </a:r>
            <a:r>
              <a:rPr lang="en-US" sz="3200" i="1" cap="all"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october</a:t>
            </a: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26 2006 </a:t>
            </a:r>
            <a:endParaRPr lang="en-US" sz="3200" i="1" cap="all"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act-plot.gif"/>
          <p:cNvPicPr>
            <a:picLocks noChangeAspect="1"/>
          </p:cNvPicPr>
          <p:nvPr/>
        </p:nvPicPr>
        <p:blipFill>
          <a:blip r:embed="rId3" cstate="print"/>
          <a:stretch>
            <a:fillRect/>
          </a:stretch>
        </p:blipFill>
        <p:spPr>
          <a:xfrm>
            <a:off x="152400" y="678942"/>
            <a:ext cx="8814245" cy="617905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algn="ct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review of </a:t>
            </a:r>
            <a:r>
              <a:rPr lang="en-US" sz="3200" i="1" cap="all"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october</a:t>
            </a: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26 2006 </a:t>
            </a:r>
            <a:endParaRPr lang="en-US" sz="3200" i="1" cap="all"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day1otlk_20061026_1630_prt.gif"/>
          <p:cNvPicPr>
            <a:picLocks noChangeAspect="1"/>
          </p:cNvPicPr>
          <p:nvPr/>
        </p:nvPicPr>
        <p:blipFill>
          <a:blip r:embed="rId3" cstate="print"/>
          <a:stretch>
            <a:fillRect/>
          </a:stretch>
        </p:blipFill>
        <p:spPr>
          <a:xfrm>
            <a:off x="0" y="609600"/>
            <a:ext cx="5543550" cy="3905250"/>
          </a:xfrm>
          <a:prstGeom prst="rect">
            <a:avLst/>
          </a:prstGeom>
        </p:spPr>
      </p:pic>
      <p:pic>
        <p:nvPicPr>
          <p:cNvPr id="7" name="Picture 6" descr="day1probotlk_20061026_1630_torn_prt.gif"/>
          <p:cNvPicPr>
            <a:picLocks noChangeAspect="1"/>
          </p:cNvPicPr>
          <p:nvPr/>
        </p:nvPicPr>
        <p:blipFill>
          <a:blip r:embed="rId4" cstate="print"/>
          <a:stretch>
            <a:fillRect/>
          </a:stretch>
        </p:blipFill>
        <p:spPr>
          <a:xfrm>
            <a:off x="3600450" y="2952750"/>
            <a:ext cx="5543550" cy="3905250"/>
          </a:xfrm>
          <a:prstGeom prst="rect">
            <a:avLst/>
          </a:prstGeom>
        </p:spPr>
      </p:pic>
      <p:sp>
        <p:nvSpPr>
          <p:cNvPr id="5" name="TextBox 4"/>
          <p:cNvSpPr txBox="1"/>
          <p:nvPr/>
        </p:nvSpPr>
        <p:spPr>
          <a:xfrm>
            <a:off x="0" y="4488120"/>
            <a:ext cx="3581400" cy="2369880"/>
          </a:xfrm>
          <a:prstGeom prst="rect">
            <a:avLst/>
          </a:prstGeom>
          <a:noFill/>
        </p:spPr>
        <p:txBody>
          <a:bodyPr wrap="square" rtlCol="0">
            <a:spAutoFit/>
          </a:bodyPr>
          <a:lstStyle/>
          <a:p>
            <a:pPr algn="ctr"/>
            <a:r>
              <a:rPr lang="en-US" sz="2000" b="1" dirty="0" smtClean="0">
                <a:solidFill>
                  <a:srgbClr val="FFFF00"/>
                </a:solidFill>
                <a:effectLst>
                  <a:outerShdw blurRad="38100" dist="38100" dir="2700000" algn="tl">
                    <a:srgbClr val="000000">
                      <a:alpha val="43137"/>
                    </a:srgbClr>
                  </a:outerShdw>
                </a:effectLst>
              </a:rPr>
              <a:t>“</a:t>
            </a:r>
            <a:r>
              <a:rPr lang="en-US" b="1" dirty="0" smtClean="0">
                <a:solidFill>
                  <a:srgbClr val="FFFF00"/>
                </a:solidFill>
                <a:effectLst>
                  <a:outerShdw blurRad="38100" dist="38100" dir="2700000" algn="tl">
                    <a:srgbClr val="000000">
                      <a:alpha val="43137"/>
                    </a:srgbClr>
                  </a:outerShdw>
                </a:effectLst>
              </a:rPr>
              <a:t>AMOUNT AND DEGREE OF SEVERE THREAT IS IN SOME DOUBT. HOWEVER MODEL SOUNDINGS CERTAINLY SUPPORT SUPERCELLS BY THIS EVENING AS LOW LEVEL WINDS RESPOND TO THE DEVELOPMENT OF THE SURFACE LOW OVER ERN OK</a:t>
            </a:r>
            <a:r>
              <a:rPr lang="en-US" sz="2000" dirty="0" smtClean="0">
                <a:solidFill>
                  <a:srgbClr val="FFFF00"/>
                </a:solidFill>
              </a:rPr>
              <a:t>.</a:t>
            </a:r>
            <a:r>
              <a:rPr lang="en-US" sz="2000" b="1" dirty="0" smtClean="0">
                <a:solidFill>
                  <a:srgbClr val="FFFF00"/>
                </a:solidFill>
                <a:effectLst>
                  <a:outerShdw blurRad="38100" dist="38100" dir="2700000" algn="tl">
                    <a:srgbClr val="000000">
                      <a:alpha val="43137"/>
                    </a:srgbClr>
                  </a:outerShdw>
                </a:effectLst>
              </a:rPr>
              <a:t>”</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33400"/>
          </a:xfrm>
        </p:spPr>
        <p:txBody>
          <a:bodyPr>
            <a:noAutofit/>
          </a:bodyPr>
          <a:lstStyle/>
          <a:p>
            <a:pPr algn="ct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review of </a:t>
            </a:r>
            <a:r>
              <a:rPr lang="en-US" sz="3200" i="1" cap="all"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october</a:t>
            </a:r>
            <a:r>
              <a:rPr lang="en-US" sz="32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26 2006 </a:t>
            </a:r>
            <a:endParaRPr lang="en-US" sz="3200" i="1" cap="all"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500_061027_00.gif"/>
          <p:cNvPicPr>
            <a:picLocks noChangeAspect="1"/>
          </p:cNvPicPr>
          <p:nvPr/>
        </p:nvPicPr>
        <p:blipFill>
          <a:blip r:embed="rId3" cstate="print"/>
          <a:stretch>
            <a:fillRect/>
          </a:stretch>
        </p:blipFill>
        <p:spPr>
          <a:xfrm>
            <a:off x="381000" y="571500"/>
            <a:ext cx="8382000" cy="6286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0" y="-152400"/>
            <a:ext cx="9144000" cy="7620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Surface chart 20Z</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 name="Picture 5" descr="SFC_Alys2_20Z.JPG"/>
          <p:cNvPicPr>
            <a:picLocks noChangeAspect="1"/>
          </p:cNvPicPr>
          <p:nvPr/>
        </p:nvPicPr>
        <p:blipFill>
          <a:blip r:embed="rId2" cstate="print"/>
          <a:stretch>
            <a:fillRect/>
          </a:stretch>
        </p:blipFill>
        <p:spPr>
          <a:xfrm>
            <a:off x="152400" y="542041"/>
            <a:ext cx="9144000" cy="6315959"/>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5334000" cy="533400"/>
          </a:xfrm>
        </p:spPr>
        <p:txBody>
          <a:bodyPr>
            <a:noAutofit/>
          </a:bodyPr>
          <a:lstStyle/>
          <a:p>
            <a:pPr algn="ctr"/>
            <a:r>
              <a:rPr lang="en-US" sz="24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Matches conceptual model</a:t>
            </a:r>
            <a:endParaRPr lang="en-US" sz="2400" i="1" cap="all"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Davies_Guyer.bmp"/>
          <p:cNvPicPr>
            <a:picLocks noChangeAspect="1"/>
          </p:cNvPicPr>
          <p:nvPr/>
        </p:nvPicPr>
        <p:blipFill>
          <a:blip r:embed="rId3" cstate="print"/>
          <a:stretch>
            <a:fillRect/>
          </a:stretch>
        </p:blipFill>
        <p:spPr>
          <a:xfrm>
            <a:off x="5334000" y="0"/>
            <a:ext cx="3810000" cy="3581400"/>
          </a:xfrm>
          <a:prstGeom prst="rect">
            <a:avLst/>
          </a:prstGeom>
        </p:spPr>
      </p:pic>
      <p:pic>
        <p:nvPicPr>
          <p:cNvPr id="8" name="Picture 7" descr="Davies_Guyer_2.bmp"/>
          <p:cNvPicPr>
            <a:picLocks noChangeAspect="1"/>
          </p:cNvPicPr>
          <p:nvPr/>
        </p:nvPicPr>
        <p:blipFill>
          <a:blip r:embed="rId4" cstate="print"/>
          <a:stretch>
            <a:fillRect/>
          </a:stretch>
        </p:blipFill>
        <p:spPr>
          <a:xfrm>
            <a:off x="5334000" y="3048000"/>
            <a:ext cx="3810000" cy="3352800"/>
          </a:xfrm>
          <a:prstGeom prst="rect">
            <a:avLst/>
          </a:prstGeom>
        </p:spPr>
      </p:pic>
      <p:sp>
        <p:nvSpPr>
          <p:cNvPr id="7" name="Title 1"/>
          <p:cNvSpPr txBox="1">
            <a:spLocks/>
          </p:cNvSpPr>
          <p:nvPr/>
        </p:nvSpPr>
        <p:spPr>
          <a:xfrm>
            <a:off x="5334000" y="63246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all" spc="0" normalizeH="0" baseline="0" noProof="0" dirty="0" smtClean="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rPr>
              <a:t>Davies/Guyer 2004</a:t>
            </a: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11" descr="SFC_Alys_20Z.jpg"/>
          <p:cNvPicPr>
            <a:picLocks noChangeAspect="1"/>
          </p:cNvPicPr>
          <p:nvPr/>
        </p:nvPicPr>
        <p:blipFill>
          <a:blip r:embed="rId5" cstate="print"/>
          <a:stretch>
            <a:fillRect/>
          </a:stretch>
        </p:blipFill>
        <p:spPr>
          <a:xfrm>
            <a:off x="0" y="1828800"/>
            <a:ext cx="5333999" cy="457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6324600"/>
            <a:ext cx="4572000" cy="533400"/>
          </a:xfrm>
        </p:spPr>
        <p:txBody>
          <a:bodyPr>
            <a:noAutofit/>
          </a:bodyPr>
          <a:lstStyle/>
          <a:p>
            <a:pPr algn="ctr"/>
            <a:r>
              <a:rPr lang="en-US" sz="2400" i="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2400" i="1" cap="all"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Davies/guyer 2004</a:t>
            </a:r>
            <a:endParaRPr lang="en-US" sz="2400" i="1" cap="all"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0" y="4572000"/>
            <a:ext cx="4572000" cy="1798507"/>
          </a:xfrm>
          <a:prstGeom prst="rect">
            <a:avLst/>
          </a:prstGeom>
          <a:noFill/>
          <a:ln w="9525">
            <a:noFill/>
            <a:miter lim="800000"/>
            <a:headEnd/>
            <a:tailEnd/>
          </a:ln>
        </p:spPr>
      </p:pic>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r>
              <a:rPr kumimoji="0" lang="en-US"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Parameter</a:t>
            </a:r>
            <a:r>
              <a:rPr kumimoji="0" lang="en-US"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values</a:t>
            </a:r>
            <a:r>
              <a:rPr kumimoji="0" lang="en-US"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ON </a:t>
            </a:r>
            <a:r>
              <a:rPr lang="en-US"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october</a:t>
            </a:r>
            <a:r>
              <a:rPr kumimoji="0" lang="en-US"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26,</a:t>
            </a:r>
            <a:r>
              <a:rPr kumimoji="0" lang="en-US"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2007 (MODIFIED 00z DDC SOUNDING) ALSO SIMILAR BUT different than previous literature</a:t>
            </a:r>
            <a:endParaRPr kumimoji="0" lang="en-US"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5562600"/>
            <a:ext cx="4724400" cy="457200"/>
          </a:xfrm>
          <a:prstGeom prst="rect">
            <a:avLst/>
          </a:prstGeom>
        </p:spPr>
        <p:txBody>
          <a:bodyPr vert="horz" lIns="91440" tIns="45720" rIns="91440" bIns="45720" rtlCol="0" anchor="ctr">
            <a:noAutofit/>
          </a:bodyPr>
          <a:lstStyle/>
          <a:p>
            <a:pPr lvl="0">
              <a:spcBef>
                <a:spcPct val="0"/>
              </a:spcBef>
              <a:buFont typeface="Arial" pitchFamily="34" charset="0"/>
              <a:buChar char="•"/>
            </a:pPr>
            <a:r>
              <a:rPr lang="en-US" sz="20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a:t>
            </a: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s</a:t>
            </a:r>
            <a:r>
              <a:rPr kumimoji="0" lang="en-US" b="1" i="1" u="none" kern="1200" cap="all" spc="0" normalizeH="0" baseline="0" noProof="0" dirty="0" smtClean="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rPr>
              <a:t>b/ML cape = ~500-700 j/kg</a:t>
            </a:r>
          </a:p>
          <a:p>
            <a:pPr lvl="0">
              <a:spcBef>
                <a:spcPct val="0"/>
              </a:spcBef>
              <a:buFont typeface="Arial" pitchFamily="34" charset="0"/>
              <a:buChar char="•"/>
            </a:pP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0-3km ml cape = ~170 j/kg</a:t>
            </a:r>
          </a:p>
          <a:p>
            <a:pPr lvl="0">
              <a:spcBef>
                <a:spcPct val="0"/>
              </a:spcBef>
              <a:buFont typeface="Arial" pitchFamily="34" charset="0"/>
              <a:buChar char="•"/>
            </a:pP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0-1KM SRH = 86 M2/S2</a:t>
            </a:r>
          </a:p>
          <a:p>
            <a:pPr lvl="0">
              <a:spcBef>
                <a:spcPct val="0"/>
              </a:spcBef>
              <a:buFont typeface="Arial" pitchFamily="34" charset="0"/>
              <a:buChar char="•"/>
            </a:pP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0-6km Bulk shear = 72 </a:t>
            </a:r>
            <a:r>
              <a:rPr lang="en-US" b="1" i="1" cap="all" dirty="0" err="1"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kts</a:t>
            </a:r>
            <a:endPar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Lcl/lfc = ~450-500 (m)</a:t>
            </a:r>
          </a:p>
          <a:p>
            <a:pPr lvl="0">
              <a:spcBef>
                <a:spcPct val="0"/>
              </a:spcBef>
              <a:buFont typeface="Arial" pitchFamily="34" charset="0"/>
              <a:buChar char="•"/>
            </a:pPr>
            <a:r>
              <a:rPr lang="en-US"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El height = ~7.2 km</a:t>
            </a:r>
            <a:endParaRPr lang="en-US" b="1"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endParaRPr lang="en-US" sz="24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endParaRPr kumimoji="0" lang="en-US" sz="2400" b="0"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10262006_00Z_DDC_RAOB.JPG"/>
          <p:cNvPicPr>
            <a:picLocks noChangeAspect="1"/>
          </p:cNvPicPr>
          <p:nvPr/>
        </p:nvPicPr>
        <p:blipFill>
          <a:blip r:embed="rId4" cstate="print"/>
          <a:stretch>
            <a:fillRect/>
          </a:stretch>
        </p:blipFill>
        <p:spPr>
          <a:xfrm>
            <a:off x="1828800" y="685800"/>
            <a:ext cx="5257800" cy="3657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54864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2022</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Picture 4" descr="V_2022.png"/>
          <p:cNvPicPr>
            <a:picLocks/>
          </p:cNvPicPr>
          <p:nvPr/>
        </p:nvPicPr>
        <p:blipFill>
          <a:blip r:embed="rId3" cstate="print"/>
          <a:stretch>
            <a:fillRect/>
          </a:stretch>
        </p:blipFill>
        <p:spPr>
          <a:xfrm>
            <a:off x="4110514" y="2901791"/>
            <a:ext cx="5033486" cy="3956209"/>
          </a:xfrm>
          <a:prstGeom prst="rect">
            <a:avLst/>
          </a:prstGeom>
        </p:spPr>
      </p:pic>
      <p:pic>
        <p:nvPicPr>
          <p:cNvPr id="6" name="Picture 5" descr="Z_2022.png"/>
          <p:cNvPicPr>
            <a:picLocks/>
          </p:cNvPicPr>
          <p:nvPr/>
        </p:nvPicPr>
        <p:blipFill>
          <a:blip r:embed="rId4" cstate="print"/>
          <a:stretch>
            <a:fillRect/>
          </a:stretch>
        </p:blipFill>
        <p:spPr>
          <a:xfrm>
            <a:off x="0" y="-19716"/>
            <a:ext cx="5033486" cy="3956209"/>
          </a:xfrm>
          <a:prstGeom prst="rect">
            <a:avLst/>
          </a:prstGeom>
        </p:spPr>
      </p:pic>
      <p:sp>
        <p:nvSpPr>
          <p:cNvPr id="9" name="TextBox 8"/>
          <p:cNvSpPr txBox="1"/>
          <p:nvPr/>
        </p:nvSpPr>
        <p:spPr>
          <a:xfrm>
            <a:off x="5638800" y="47244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
        <p:nvSpPr>
          <p:cNvPr id="10" name="TextBox 9"/>
          <p:cNvSpPr txBox="1"/>
          <p:nvPr/>
        </p:nvSpPr>
        <p:spPr>
          <a:xfrm>
            <a:off x="5943600" y="50292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11" name="TextBox 10"/>
          <p:cNvSpPr txBox="1"/>
          <p:nvPr/>
        </p:nvSpPr>
        <p:spPr>
          <a:xfrm>
            <a:off x="6096000" y="51816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2" name="TextBox 11"/>
          <p:cNvSpPr txBox="1"/>
          <p:nvPr/>
        </p:nvSpPr>
        <p:spPr>
          <a:xfrm>
            <a:off x="6781800" y="54864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3" name="Picture 12" descr="3-D_2022V.jpg"/>
          <p:cNvPicPr>
            <a:picLocks/>
          </p:cNvPicPr>
          <p:nvPr/>
        </p:nvPicPr>
        <p:blipFill>
          <a:blip r:embed="rId3" cstate="print"/>
          <a:stretch>
            <a:fillRect/>
          </a:stretch>
        </p:blipFill>
        <p:spPr>
          <a:xfrm>
            <a:off x="0" y="2"/>
            <a:ext cx="9174480" cy="6884670"/>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11" descr="V_2022.png"/>
          <p:cNvPicPr>
            <a:picLocks noChangeAspect="1"/>
          </p:cNvPicPr>
          <p:nvPr/>
        </p:nvPicPr>
        <p:blipFill>
          <a:blip r:embed="rId4" cstate="print"/>
          <a:stretch>
            <a:fillRect/>
          </a:stretch>
        </p:blipFill>
        <p:spPr>
          <a:xfrm>
            <a:off x="1" y="3"/>
            <a:ext cx="3949351" cy="3104102"/>
          </a:xfrm>
          <a:prstGeom prst="rect">
            <a:avLst/>
          </a:prstGeom>
        </p:spPr>
      </p:pic>
      <p:sp>
        <p:nvSpPr>
          <p:cNvPr id="8" name="Title 1"/>
          <p:cNvSpPr txBox="1">
            <a:spLocks/>
          </p:cNvSpPr>
          <p:nvPr/>
        </p:nvSpPr>
        <p:spPr>
          <a:xfrm>
            <a:off x="29718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2022</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extBox 5"/>
          <p:cNvSpPr txBox="1"/>
          <p:nvPr/>
        </p:nvSpPr>
        <p:spPr>
          <a:xfrm>
            <a:off x="4038600" y="5181600"/>
            <a:ext cx="228600" cy="307777"/>
          </a:xfrm>
          <a:prstGeom prst="rect">
            <a:avLst/>
          </a:prstGeom>
          <a:noFill/>
        </p:spPr>
        <p:txBody>
          <a:bodyPr wrap="square" rtlCol="0">
            <a:spAutoFit/>
          </a:bodyPr>
          <a:lstStyle/>
          <a:p>
            <a:r>
              <a:rPr lang="en-US" sz="1400" b="1" dirty="0" smtClean="0">
                <a:solidFill>
                  <a:srgbClr val="FFFF00"/>
                </a:solidFill>
              </a:rPr>
              <a:t>B</a:t>
            </a:r>
            <a:endParaRPr lang="en-US" sz="1400" b="1" dirty="0">
              <a:solidFill>
                <a:srgbClr val="FFFF00"/>
              </a:solidFill>
            </a:endParaRPr>
          </a:p>
        </p:txBody>
      </p:sp>
      <p:sp>
        <p:nvSpPr>
          <p:cNvPr id="9" name="TextBox 8"/>
          <p:cNvSpPr txBox="1"/>
          <p:nvPr/>
        </p:nvSpPr>
        <p:spPr>
          <a:xfrm>
            <a:off x="5029200" y="51816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0" name="TextBox 9"/>
          <p:cNvSpPr txBox="1"/>
          <p:nvPr/>
        </p:nvSpPr>
        <p:spPr>
          <a:xfrm>
            <a:off x="1447800" y="16764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11" name="TextBox 10"/>
          <p:cNvSpPr txBox="1"/>
          <p:nvPr/>
        </p:nvSpPr>
        <p:spPr>
          <a:xfrm>
            <a:off x="1600200" y="18288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54864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2028</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Picture 4" descr="V_2028.png"/>
          <p:cNvPicPr>
            <a:picLocks/>
          </p:cNvPicPr>
          <p:nvPr/>
        </p:nvPicPr>
        <p:blipFill>
          <a:blip r:embed="rId3" cstate="print"/>
          <a:stretch>
            <a:fillRect/>
          </a:stretch>
        </p:blipFill>
        <p:spPr>
          <a:xfrm>
            <a:off x="4110514" y="2901791"/>
            <a:ext cx="5033486" cy="3956209"/>
          </a:xfrm>
          <a:prstGeom prst="rect">
            <a:avLst/>
          </a:prstGeom>
        </p:spPr>
      </p:pic>
      <p:pic>
        <p:nvPicPr>
          <p:cNvPr id="8" name="Picture 7" descr="Z_2028.png"/>
          <p:cNvPicPr>
            <a:picLocks/>
          </p:cNvPicPr>
          <p:nvPr/>
        </p:nvPicPr>
        <p:blipFill>
          <a:blip r:embed="rId4" cstate="print"/>
          <a:stretch>
            <a:fillRect/>
          </a:stretch>
        </p:blipFill>
        <p:spPr>
          <a:xfrm>
            <a:off x="0" y="0"/>
            <a:ext cx="5033486" cy="3956209"/>
          </a:xfrm>
          <a:prstGeom prst="rect">
            <a:avLst/>
          </a:prstGeom>
        </p:spPr>
      </p:pic>
      <p:sp>
        <p:nvSpPr>
          <p:cNvPr id="6" name="TextBox 5"/>
          <p:cNvSpPr txBox="1"/>
          <p:nvPr/>
        </p:nvSpPr>
        <p:spPr>
          <a:xfrm>
            <a:off x="5638800" y="47244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
        <p:nvSpPr>
          <p:cNvPr id="9" name="TextBox 8"/>
          <p:cNvSpPr txBox="1"/>
          <p:nvPr/>
        </p:nvSpPr>
        <p:spPr>
          <a:xfrm>
            <a:off x="5943600" y="50292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10" name="TextBox 9"/>
          <p:cNvSpPr txBox="1"/>
          <p:nvPr/>
        </p:nvSpPr>
        <p:spPr>
          <a:xfrm>
            <a:off x="6096000" y="51816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1" name="TextBox 10"/>
          <p:cNvSpPr txBox="1"/>
          <p:nvPr/>
        </p:nvSpPr>
        <p:spPr>
          <a:xfrm>
            <a:off x="6705600" y="54102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3" name="TextBox 12"/>
          <p:cNvSpPr txBox="1"/>
          <p:nvPr/>
        </p:nvSpPr>
        <p:spPr>
          <a:xfrm>
            <a:off x="6781800" y="57150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2819400"/>
            <a:ext cx="9144000" cy="457200"/>
          </a:xfrm>
          <a:prstGeom prst="rect">
            <a:avLst/>
          </a:prstGeom>
        </p:spPr>
        <p:txBody>
          <a:bodyPr vert="horz" lIns="91440" tIns="45720" rIns="91440" bIns="45720" rtlCol="0" anchor="ctr">
            <a:noAutofit/>
          </a:bodyPr>
          <a:lstStyle/>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a:t>
            </a:r>
            <a:r>
              <a:rPr lang="en-US" sz="2800" b="1" i="1" dirty="0" smtClean="0">
                <a:solidFill>
                  <a:srgbClr val="FFFF00"/>
                </a:solidFill>
                <a:effectLst>
                  <a:outerShdw blurRad="38100" dist="38100" dir="2700000" algn="tl">
                    <a:srgbClr val="000000">
                      <a:alpha val="43137"/>
                    </a:srgbClr>
                  </a:outerShdw>
                </a:effectLst>
              </a:rPr>
              <a:t> </a:t>
            </a: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previous non-</a:t>
            </a:r>
            <a:r>
              <a:rPr lang="en-US" sz="2800"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mesocyclone</a:t>
            </a: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tornado 	(</a:t>
            </a:r>
            <a:r>
              <a:rPr lang="en-US" sz="2800"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nmt</a:t>
            </a: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research associated with a	similar closed mid level low severe	convective event created more 	questions than answers.</a:t>
            </a:r>
          </a:p>
          <a:p>
            <a:pPr lvl="0">
              <a:spcBef>
                <a:spcPct val="0"/>
              </a:spcBef>
            </a:pP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a:t>
            </a:r>
            <a:endPar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marL="1428750" lvl="2" indent="-514350">
              <a:spcBef>
                <a:spcPct val="0"/>
              </a:spcBef>
              <a:buFont typeface="+mj-lt"/>
              <a:buAutoNum type="arabicPeriod"/>
            </a:pP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Are there other cases where the WSR-88D provided strong evidence of </a:t>
            </a:r>
            <a:r>
              <a:rPr lang="en-US" sz="2800" b="1" i="1" cap="all" dirty="0" err="1"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nmt</a:t>
            </a: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development? </a:t>
            </a:r>
          </a:p>
          <a:p>
            <a:pPr marL="1428750" lvl="2" indent="-514350">
              <a:spcBef>
                <a:spcPct val="0"/>
              </a:spcBef>
              <a:buFont typeface="+mj-lt"/>
              <a:buAutoNum type="arabicPeriod"/>
            </a:pPr>
            <a:endPar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marL="1428750" lvl="2" indent="-514350">
              <a:spcBef>
                <a:spcPct val="0"/>
              </a:spcBef>
              <a:buFont typeface="+mj-lt"/>
              <a:buAutoNum type="arabicPeriod"/>
            </a:pP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Do closed mid level low severe convective events with NON-MESOCYCLONE TORNADOES also </a:t>
            </a:r>
            <a:r>
              <a:rPr lang="en-US" sz="2800" b="1" i="1" cap="all"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produce supercell</a:t>
            </a: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based tornadoes?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 name="Picture 9" descr="3-D_2028V.JPG"/>
          <p:cNvPicPr>
            <a:picLocks/>
          </p:cNvPicPr>
          <p:nvPr/>
        </p:nvPicPr>
        <p:blipFill>
          <a:blip r:embed="rId3" cstate="print"/>
          <a:stretch>
            <a:fillRect/>
          </a:stretch>
        </p:blipFill>
        <p:spPr>
          <a:xfrm>
            <a:off x="1" y="0"/>
            <a:ext cx="9190863" cy="6858000"/>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V_2028.png"/>
          <p:cNvPicPr>
            <a:picLocks noChangeAspect="1"/>
          </p:cNvPicPr>
          <p:nvPr/>
        </p:nvPicPr>
        <p:blipFill>
          <a:blip r:embed="rId4" cstate="print"/>
          <a:stretch>
            <a:fillRect/>
          </a:stretch>
        </p:blipFill>
        <p:spPr>
          <a:xfrm>
            <a:off x="1" y="2"/>
            <a:ext cx="4259104" cy="3347561"/>
          </a:xfrm>
          <a:prstGeom prst="rect">
            <a:avLst/>
          </a:prstGeom>
        </p:spPr>
      </p:pic>
      <p:sp>
        <p:nvSpPr>
          <p:cNvPr id="12" name="Title 1"/>
          <p:cNvSpPr txBox="1">
            <a:spLocks/>
          </p:cNvSpPr>
          <p:nvPr/>
        </p:nvSpPr>
        <p:spPr>
          <a:xfrm>
            <a:off x="29718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2028</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extBox 5"/>
          <p:cNvSpPr txBox="1"/>
          <p:nvPr/>
        </p:nvSpPr>
        <p:spPr>
          <a:xfrm>
            <a:off x="4495800" y="60198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
        <p:nvSpPr>
          <p:cNvPr id="8" name="TextBox 7"/>
          <p:cNvSpPr txBox="1"/>
          <p:nvPr/>
        </p:nvSpPr>
        <p:spPr>
          <a:xfrm>
            <a:off x="1295400" y="14478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5" name="Picture 14" descr="3-D_2034V.JPG"/>
          <p:cNvPicPr>
            <a:picLocks/>
          </p:cNvPicPr>
          <p:nvPr/>
        </p:nvPicPr>
        <p:blipFill>
          <a:blip r:embed="rId3" cstate="print"/>
          <a:stretch>
            <a:fillRect/>
          </a:stretch>
        </p:blipFill>
        <p:spPr>
          <a:xfrm>
            <a:off x="0" y="0"/>
            <a:ext cx="9174480" cy="6894576"/>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4" name="Picture 13" descr="V_2034.png"/>
          <p:cNvPicPr>
            <a:picLocks noChangeAspect="1"/>
          </p:cNvPicPr>
          <p:nvPr/>
        </p:nvPicPr>
        <p:blipFill>
          <a:blip r:embed="rId4" cstate="print"/>
          <a:stretch>
            <a:fillRect/>
          </a:stretch>
        </p:blipFill>
        <p:spPr>
          <a:xfrm>
            <a:off x="1" y="1"/>
            <a:ext cx="4491419" cy="3530155"/>
          </a:xfrm>
          <a:prstGeom prst="rect">
            <a:avLst/>
          </a:prstGeom>
        </p:spPr>
      </p:pic>
      <p:sp>
        <p:nvSpPr>
          <p:cNvPr id="8" name="Title 1"/>
          <p:cNvSpPr txBox="1">
            <a:spLocks/>
          </p:cNvSpPr>
          <p:nvPr/>
        </p:nvSpPr>
        <p:spPr>
          <a:xfrm>
            <a:off x="29718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2034</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extBox 5"/>
          <p:cNvSpPr txBox="1"/>
          <p:nvPr/>
        </p:nvSpPr>
        <p:spPr>
          <a:xfrm>
            <a:off x="4724400" y="57912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
        <p:nvSpPr>
          <p:cNvPr id="9" name="TextBox 8"/>
          <p:cNvSpPr txBox="1"/>
          <p:nvPr/>
        </p:nvSpPr>
        <p:spPr>
          <a:xfrm>
            <a:off x="1371600" y="1524000"/>
            <a:ext cx="228600" cy="307777"/>
          </a:xfrm>
          <a:prstGeom prst="rect">
            <a:avLst/>
          </a:prstGeom>
          <a:noFill/>
        </p:spPr>
        <p:txBody>
          <a:bodyPr wrap="square" rtlCol="0">
            <a:spAutoFit/>
          </a:bodyPr>
          <a:lstStyle/>
          <a:p>
            <a:r>
              <a:rPr lang="en-US" sz="1400" b="1" dirty="0" smtClean="0">
                <a:solidFill>
                  <a:srgbClr val="FFFF00"/>
                </a:solidFill>
              </a:rPr>
              <a:t>A</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4" name="Picture 13" descr="V_2049.png"/>
          <p:cNvPicPr>
            <a:picLocks/>
          </p:cNvPicPr>
          <p:nvPr/>
        </p:nvPicPr>
        <p:blipFill>
          <a:blip r:embed="rId3" cstate="print"/>
          <a:stretch>
            <a:fillRect/>
          </a:stretch>
        </p:blipFill>
        <p:spPr>
          <a:xfrm>
            <a:off x="4114800" y="2898648"/>
            <a:ext cx="5038344" cy="3959352"/>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itle 1"/>
          <p:cNvSpPr txBox="1">
            <a:spLocks/>
          </p:cNvSpPr>
          <p:nvPr/>
        </p:nvSpPr>
        <p:spPr>
          <a:xfrm>
            <a:off x="54864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2049</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8" name="Picture 7" descr="Z_2049.png"/>
          <p:cNvPicPr>
            <a:picLocks/>
          </p:cNvPicPr>
          <p:nvPr/>
        </p:nvPicPr>
        <p:blipFill>
          <a:blip r:embed="rId4" cstate="print"/>
          <a:stretch>
            <a:fillRect/>
          </a:stretch>
        </p:blipFill>
        <p:spPr>
          <a:xfrm>
            <a:off x="-1" y="0"/>
            <a:ext cx="5033486" cy="3956209"/>
          </a:xfrm>
          <a:prstGeom prst="rect">
            <a:avLst/>
          </a:prstGeom>
        </p:spPr>
      </p:pic>
      <p:sp>
        <p:nvSpPr>
          <p:cNvPr id="15" name="TextBox 14"/>
          <p:cNvSpPr txBox="1"/>
          <p:nvPr/>
        </p:nvSpPr>
        <p:spPr>
          <a:xfrm>
            <a:off x="6172200" y="49530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6" name="TextBox 15"/>
          <p:cNvSpPr txBox="1"/>
          <p:nvPr/>
        </p:nvSpPr>
        <p:spPr>
          <a:xfrm>
            <a:off x="6553200" y="52578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7" name="TextBox 16"/>
          <p:cNvSpPr txBox="1"/>
          <p:nvPr/>
        </p:nvSpPr>
        <p:spPr>
          <a:xfrm>
            <a:off x="6781800" y="56388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sp>
        <p:nvSpPr>
          <p:cNvPr id="21" name="TextBox 20"/>
          <p:cNvSpPr txBox="1"/>
          <p:nvPr/>
        </p:nvSpPr>
        <p:spPr>
          <a:xfrm>
            <a:off x="6019800" y="48006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4" name="Picture 13" descr="V_2053.png"/>
          <p:cNvPicPr>
            <a:picLocks/>
          </p:cNvPicPr>
          <p:nvPr/>
        </p:nvPicPr>
        <p:blipFill>
          <a:blip r:embed="rId3" cstate="print"/>
          <a:stretch>
            <a:fillRect/>
          </a:stretch>
        </p:blipFill>
        <p:spPr>
          <a:xfrm>
            <a:off x="4114800" y="2898648"/>
            <a:ext cx="5038344" cy="3959352"/>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4953000" y="1295400"/>
            <a:ext cx="41910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2053</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Tornado reported </a:t>
            </a:r>
            <a:r>
              <a:rPr kumimoji="0" lang="en-US" sz="3600"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~2050-2055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11" descr="Z_2053.png"/>
          <p:cNvPicPr>
            <a:picLocks/>
          </p:cNvPicPr>
          <p:nvPr/>
        </p:nvPicPr>
        <p:blipFill>
          <a:blip r:embed="rId4" cstate="print"/>
          <a:stretch>
            <a:fillRect/>
          </a:stretch>
        </p:blipFill>
        <p:spPr>
          <a:xfrm>
            <a:off x="0" y="0"/>
            <a:ext cx="5033486" cy="3956209"/>
          </a:xfrm>
          <a:prstGeom prst="rect">
            <a:avLst/>
          </a:prstGeom>
        </p:spPr>
      </p:pic>
      <p:sp>
        <p:nvSpPr>
          <p:cNvPr id="8" name="TextBox 7"/>
          <p:cNvSpPr txBox="1"/>
          <p:nvPr/>
        </p:nvSpPr>
        <p:spPr>
          <a:xfrm>
            <a:off x="6019800" y="48006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9" name="TextBox 8"/>
          <p:cNvSpPr txBox="1"/>
          <p:nvPr/>
        </p:nvSpPr>
        <p:spPr>
          <a:xfrm>
            <a:off x="6172200" y="49530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0" name="TextBox 9"/>
          <p:cNvSpPr txBox="1"/>
          <p:nvPr/>
        </p:nvSpPr>
        <p:spPr>
          <a:xfrm>
            <a:off x="6553200" y="52578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3" name="TextBox 12"/>
          <p:cNvSpPr txBox="1"/>
          <p:nvPr/>
        </p:nvSpPr>
        <p:spPr>
          <a:xfrm>
            <a:off x="6781800" y="56388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cxnSp>
        <p:nvCxnSpPr>
          <p:cNvPr id="16" name="Straight Arrow Connector 15"/>
          <p:cNvCxnSpPr/>
          <p:nvPr/>
        </p:nvCxnSpPr>
        <p:spPr>
          <a:xfrm rot="5400000">
            <a:off x="5412486" y="3655314"/>
            <a:ext cx="2133600" cy="3093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 name="Picture 9" descr="3-D_2053V.jpg"/>
          <p:cNvPicPr>
            <a:picLocks/>
          </p:cNvPicPr>
          <p:nvPr/>
        </p:nvPicPr>
        <p:blipFill>
          <a:blip r:embed="rId3" cstate="print"/>
          <a:stretch>
            <a:fillRect/>
          </a:stretch>
        </p:blipFill>
        <p:spPr>
          <a:xfrm>
            <a:off x="3" y="6"/>
            <a:ext cx="9190863" cy="6896957"/>
          </a:xfrm>
          <a:prstGeom prst="rect">
            <a:avLst/>
          </a:prstGeom>
        </p:spPr>
      </p:pic>
      <p:pic>
        <p:nvPicPr>
          <p:cNvPr id="13" name="Picture 12" descr="V_2053.png"/>
          <p:cNvPicPr>
            <a:picLocks noChangeAspect="1"/>
          </p:cNvPicPr>
          <p:nvPr/>
        </p:nvPicPr>
        <p:blipFill>
          <a:blip r:embed="rId4" cstate="print"/>
          <a:stretch>
            <a:fillRect/>
          </a:stretch>
        </p:blipFill>
        <p:spPr>
          <a:xfrm>
            <a:off x="1" y="3"/>
            <a:ext cx="4259104" cy="3347561"/>
          </a:xfrm>
          <a:prstGeom prst="rect">
            <a:avLst/>
          </a:prstGeom>
        </p:spPr>
      </p:pic>
      <p:sp>
        <p:nvSpPr>
          <p:cNvPr id="9" name="Title 1"/>
          <p:cNvSpPr txBox="1">
            <a:spLocks/>
          </p:cNvSpPr>
          <p:nvPr/>
        </p:nvSpPr>
        <p:spPr>
          <a:xfrm>
            <a:off x="4953000" y="1371600"/>
            <a:ext cx="41910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2053</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Tornado reported </a:t>
            </a:r>
            <a:r>
              <a:rPr kumimoji="0" lang="en-US" sz="3600"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~2050-2055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extBox 5"/>
          <p:cNvSpPr txBox="1"/>
          <p:nvPr/>
        </p:nvSpPr>
        <p:spPr>
          <a:xfrm>
            <a:off x="1600200" y="15240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8" name="TextBox 7"/>
          <p:cNvSpPr txBox="1"/>
          <p:nvPr/>
        </p:nvSpPr>
        <p:spPr>
          <a:xfrm>
            <a:off x="4495800" y="50292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itle 1"/>
          <p:cNvSpPr txBox="1">
            <a:spLocks/>
          </p:cNvSpPr>
          <p:nvPr/>
        </p:nvSpPr>
        <p:spPr>
          <a:xfrm>
            <a:off x="5029200" y="1219200"/>
            <a:ext cx="4114800" cy="1219200"/>
          </a:xfrm>
          <a:prstGeom prst="rect">
            <a:avLst/>
          </a:prstGeom>
        </p:spPr>
        <p:txBody>
          <a:bodyPr vert="horz" lIns="91440" tIns="45720" rIns="91440" bIns="45720" rtlCol="0" anchor="ctr">
            <a:noAutofit/>
          </a:bodyPr>
          <a:lstStyle/>
          <a:p>
            <a:pPr lvl="0" algn="ctr">
              <a:spcBef>
                <a:spcPct val="0"/>
              </a:spcBef>
            </a:pP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2101</a:t>
            </a:r>
            <a:r>
              <a:rPr kumimoji="0" lang="en-US" sz="28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tornado southeast gray</a:t>
            </a:r>
            <a:r>
              <a:rPr kumimoji="0" lang="en-US" sz="2800"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/southwest ford</a:t>
            </a:r>
            <a:r>
              <a:rPr kumimoji="0" lang="en-US" sz="28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a:t>
            </a: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 name="Picture 4" descr="V_2101.png"/>
          <p:cNvPicPr>
            <a:picLocks/>
          </p:cNvPicPr>
          <p:nvPr/>
        </p:nvPicPr>
        <p:blipFill>
          <a:blip r:embed="rId3" cstate="print"/>
          <a:stretch>
            <a:fillRect/>
          </a:stretch>
        </p:blipFill>
        <p:spPr>
          <a:xfrm>
            <a:off x="4110514" y="2901791"/>
            <a:ext cx="5033486" cy="3956209"/>
          </a:xfrm>
          <a:prstGeom prst="rect">
            <a:avLst/>
          </a:prstGeom>
        </p:spPr>
      </p:pic>
      <p:pic>
        <p:nvPicPr>
          <p:cNvPr id="9" name="Picture 8" descr="Z_2101.png"/>
          <p:cNvPicPr>
            <a:picLocks/>
          </p:cNvPicPr>
          <p:nvPr/>
        </p:nvPicPr>
        <p:blipFill>
          <a:blip r:embed="rId4" cstate="print"/>
          <a:stretch>
            <a:fillRect/>
          </a:stretch>
        </p:blipFill>
        <p:spPr>
          <a:xfrm>
            <a:off x="-1" y="0"/>
            <a:ext cx="5033486" cy="3956209"/>
          </a:xfrm>
          <a:prstGeom prst="rect">
            <a:avLst/>
          </a:prstGeom>
        </p:spPr>
      </p:pic>
      <p:sp>
        <p:nvSpPr>
          <p:cNvPr id="10" name="TextBox 9"/>
          <p:cNvSpPr txBox="1"/>
          <p:nvPr/>
        </p:nvSpPr>
        <p:spPr>
          <a:xfrm>
            <a:off x="6172200" y="46482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11" name="TextBox 10"/>
          <p:cNvSpPr txBox="1"/>
          <p:nvPr/>
        </p:nvSpPr>
        <p:spPr>
          <a:xfrm>
            <a:off x="6324600" y="49530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2" name="TextBox 11"/>
          <p:cNvSpPr txBox="1"/>
          <p:nvPr/>
        </p:nvSpPr>
        <p:spPr>
          <a:xfrm>
            <a:off x="6553200" y="52578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3" name="TextBox 12"/>
          <p:cNvSpPr txBox="1"/>
          <p:nvPr/>
        </p:nvSpPr>
        <p:spPr>
          <a:xfrm>
            <a:off x="6781800" y="54864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cxnSp>
        <p:nvCxnSpPr>
          <p:cNvPr id="14" name="Straight Arrow Connector 13"/>
          <p:cNvCxnSpPr/>
          <p:nvPr/>
        </p:nvCxnSpPr>
        <p:spPr>
          <a:xfrm rot="5400000">
            <a:off x="5564886" y="3655314"/>
            <a:ext cx="2133600" cy="3093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8546" name="Picture 2" descr="http://www.underthemeso.com/gallery2/7804-3/1__DSC2613.jpg"/>
          <p:cNvPicPr>
            <a:picLocks noChangeAspect="1" noChangeArrowheads="1"/>
          </p:cNvPicPr>
          <p:nvPr/>
        </p:nvPicPr>
        <p:blipFill>
          <a:blip r:embed="rId3" cstate="print"/>
          <a:srcRect/>
          <a:stretch>
            <a:fillRect/>
          </a:stretch>
        </p:blipFill>
        <p:spPr bwMode="auto">
          <a:xfrm>
            <a:off x="0" y="533400"/>
            <a:ext cx="9144000" cy="6324600"/>
          </a:xfrm>
          <a:prstGeom prst="rect">
            <a:avLst/>
          </a:prstGeom>
          <a:noFill/>
        </p:spPr>
      </p:pic>
      <p:sp>
        <p:nvSpPr>
          <p:cNvPr id="6"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2101</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tornado southeast gray</a:t>
            </a:r>
            <a:r>
              <a:rPr kumimoji="0" lang="en-US" sz="2000" b="1" i="1" u="none" strike="noStrike" kern="1200" cap="all"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/southwest ford</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a:t>
            </a: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5" name="TextBox 4"/>
          <p:cNvSpPr txBox="1"/>
          <p:nvPr/>
        </p:nvSpPr>
        <p:spPr>
          <a:xfrm>
            <a:off x="5943600" y="5562600"/>
            <a:ext cx="228600" cy="307777"/>
          </a:xfrm>
          <a:prstGeom prst="rect">
            <a:avLst/>
          </a:prstGeom>
          <a:noFill/>
        </p:spPr>
        <p:txBody>
          <a:bodyPr wrap="square" rtlCol="0">
            <a:spAutoFit/>
          </a:bodyPr>
          <a:lstStyle/>
          <a:p>
            <a:r>
              <a:rPr lang="en-US" sz="1400" b="1" dirty="0" smtClean="0">
                <a:solidFill>
                  <a:srgbClr val="FF0000"/>
                </a:solidFill>
              </a:rPr>
              <a:t>C</a:t>
            </a:r>
            <a:endParaRPr lang="en-US" sz="1400" b="1" dirty="0">
              <a:solidFill>
                <a:srgbClr val="FF0000"/>
              </a:solidFill>
            </a:endParaRPr>
          </a:p>
        </p:txBody>
      </p:sp>
      <p:cxnSp>
        <p:nvCxnSpPr>
          <p:cNvPr id="9" name="Straight Arrow Connector 8"/>
          <p:cNvCxnSpPr/>
          <p:nvPr/>
        </p:nvCxnSpPr>
        <p:spPr>
          <a:xfrm rot="16200000" flipV="1">
            <a:off x="4876800" y="5105400"/>
            <a:ext cx="2057400" cy="762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4038600" y="5105400"/>
            <a:ext cx="2057400" cy="762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5486400" y="0"/>
            <a:ext cx="36576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2116</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Picture 4" descr="V_2118.png"/>
          <p:cNvPicPr>
            <a:picLocks noChangeAspect="1"/>
          </p:cNvPicPr>
          <p:nvPr/>
        </p:nvPicPr>
        <p:blipFill>
          <a:blip r:embed="rId3" cstate="print"/>
          <a:stretch>
            <a:fillRect/>
          </a:stretch>
        </p:blipFill>
        <p:spPr>
          <a:xfrm>
            <a:off x="4110514" y="2901791"/>
            <a:ext cx="5033486" cy="3956209"/>
          </a:xfrm>
          <a:prstGeom prst="rect">
            <a:avLst/>
          </a:prstGeom>
        </p:spPr>
      </p:pic>
      <p:pic>
        <p:nvPicPr>
          <p:cNvPr id="9" name="Picture 8" descr="Z_2118.png"/>
          <p:cNvPicPr>
            <a:picLocks/>
          </p:cNvPicPr>
          <p:nvPr/>
        </p:nvPicPr>
        <p:blipFill>
          <a:blip r:embed="rId4" cstate="print"/>
          <a:stretch>
            <a:fillRect/>
          </a:stretch>
        </p:blipFill>
        <p:spPr>
          <a:xfrm>
            <a:off x="0" y="0"/>
            <a:ext cx="5033486" cy="3956209"/>
          </a:xfrm>
          <a:prstGeom prst="rect">
            <a:avLst/>
          </a:prstGeom>
        </p:spPr>
      </p:pic>
      <p:sp>
        <p:nvSpPr>
          <p:cNvPr id="6" name="TextBox 5"/>
          <p:cNvSpPr txBox="1"/>
          <p:nvPr/>
        </p:nvSpPr>
        <p:spPr>
          <a:xfrm>
            <a:off x="6248400" y="4419600"/>
            <a:ext cx="304800" cy="307777"/>
          </a:xfrm>
          <a:prstGeom prst="rect">
            <a:avLst/>
          </a:prstGeom>
          <a:noFill/>
        </p:spPr>
        <p:txBody>
          <a:bodyPr wrap="square" rtlCol="0">
            <a:spAutoFit/>
          </a:bodyPr>
          <a:lstStyle/>
          <a:p>
            <a:r>
              <a:rPr lang="en-US" sz="1400" b="1" dirty="0" smtClean="0">
                <a:solidFill>
                  <a:srgbClr val="FFFF00"/>
                </a:solidFill>
              </a:rPr>
              <a:t>B </a:t>
            </a:r>
            <a:endParaRPr lang="en-US" sz="1400" b="1" dirty="0">
              <a:solidFill>
                <a:srgbClr val="FFFF00"/>
              </a:solidFill>
            </a:endParaRPr>
          </a:p>
        </p:txBody>
      </p:sp>
      <p:sp>
        <p:nvSpPr>
          <p:cNvPr id="10" name="TextBox 9"/>
          <p:cNvSpPr txBox="1"/>
          <p:nvPr/>
        </p:nvSpPr>
        <p:spPr>
          <a:xfrm>
            <a:off x="6477000" y="4495800"/>
            <a:ext cx="228600" cy="307777"/>
          </a:xfrm>
          <a:prstGeom prst="rect">
            <a:avLst/>
          </a:prstGeom>
          <a:noFill/>
        </p:spPr>
        <p:txBody>
          <a:bodyPr wrap="square" rtlCol="0">
            <a:spAutoFit/>
          </a:bodyPr>
          <a:lstStyle/>
          <a:p>
            <a:r>
              <a:rPr lang="en-US" sz="1400" b="1" dirty="0" smtClean="0">
                <a:solidFill>
                  <a:srgbClr val="FFFF00"/>
                </a:solidFill>
              </a:rPr>
              <a:t>C</a:t>
            </a:r>
            <a:endParaRPr lang="en-US" sz="1400" b="1" dirty="0">
              <a:solidFill>
                <a:srgbClr val="FFFF00"/>
              </a:solidFill>
            </a:endParaRPr>
          </a:p>
        </p:txBody>
      </p:sp>
      <p:sp>
        <p:nvSpPr>
          <p:cNvPr id="11" name="TextBox 10"/>
          <p:cNvSpPr txBox="1"/>
          <p:nvPr/>
        </p:nvSpPr>
        <p:spPr>
          <a:xfrm>
            <a:off x="6477000" y="50292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2" name="TextBox 11"/>
          <p:cNvSpPr txBox="1"/>
          <p:nvPr/>
        </p:nvSpPr>
        <p:spPr>
          <a:xfrm>
            <a:off x="6629400" y="53340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9" name="Title 1"/>
          <p:cNvSpPr txBox="1">
            <a:spLocks/>
          </p:cNvSpPr>
          <p:nvPr/>
        </p:nvSpPr>
        <p:spPr>
          <a:xfrm>
            <a:off x="5029200" y="990600"/>
            <a:ext cx="4114800" cy="457200"/>
          </a:xfrm>
          <a:prstGeom prst="rect">
            <a:avLst/>
          </a:prstGeom>
        </p:spPr>
        <p:txBody>
          <a:bodyPr vert="horz" lIns="91440" tIns="45720" rIns="91440" bIns="45720" rtlCol="0" anchor="ctr">
            <a:noAutofit/>
          </a:bodyPr>
          <a:lstStyle/>
          <a:p>
            <a:pPr lvl="0" algn="ctr">
              <a:spcBef>
                <a:spcPct val="0"/>
              </a:spcBef>
            </a:pPr>
            <a:r>
              <a:rPr lang="en-US" sz="32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2123</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tornado west/NORTHWEST of </a:t>
            </a:r>
            <a:r>
              <a:rPr kumimoji="0" lang="en-US" sz="32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 name="Picture 4" descr="V_2126.png"/>
          <p:cNvPicPr>
            <a:picLocks/>
          </p:cNvPicPr>
          <p:nvPr/>
        </p:nvPicPr>
        <p:blipFill>
          <a:blip r:embed="rId3" cstate="print"/>
          <a:stretch>
            <a:fillRect/>
          </a:stretch>
        </p:blipFill>
        <p:spPr>
          <a:xfrm>
            <a:off x="4110514" y="2901791"/>
            <a:ext cx="5033486" cy="3956209"/>
          </a:xfrm>
          <a:prstGeom prst="rect">
            <a:avLst/>
          </a:prstGeom>
        </p:spPr>
      </p:pic>
      <p:pic>
        <p:nvPicPr>
          <p:cNvPr id="8" name="Picture 7" descr="Z_2126.png"/>
          <p:cNvPicPr>
            <a:picLocks/>
          </p:cNvPicPr>
          <p:nvPr/>
        </p:nvPicPr>
        <p:blipFill>
          <a:blip r:embed="rId4" cstate="print"/>
          <a:stretch>
            <a:fillRect/>
          </a:stretch>
        </p:blipFill>
        <p:spPr>
          <a:xfrm>
            <a:off x="-1" y="0"/>
            <a:ext cx="5033486" cy="3956209"/>
          </a:xfrm>
          <a:prstGeom prst="rect">
            <a:avLst/>
          </a:prstGeom>
        </p:spPr>
      </p:pic>
      <p:sp>
        <p:nvSpPr>
          <p:cNvPr id="6" name="TextBox 5"/>
          <p:cNvSpPr txBox="1"/>
          <p:nvPr/>
        </p:nvSpPr>
        <p:spPr>
          <a:xfrm>
            <a:off x="6477000" y="4876800"/>
            <a:ext cx="228600" cy="307777"/>
          </a:xfrm>
          <a:prstGeom prst="rect">
            <a:avLst/>
          </a:prstGeom>
          <a:noFill/>
        </p:spPr>
        <p:txBody>
          <a:bodyPr wrap="square" rtlCol="0">
            <a:spAutoFit/>
          </a:bodyPr>
          <a:lstStyle/>
          <a:p>
            <a:r>
              <a:rPr lang="en-US" sz="1400" b="1" dirty="0" smtClean="0">
                <a:solidFill>
                  <a:srgbClr val="FFFF00"/>
                </a:solidFill>
              </a:rPr>
              <a:t>D</a:t>
            </a:r>
            <a:endParaRPr lang="en-US" sz="1400" b="1" dirty="0">
              <a:solidFill>
                <a:srgbClr val="FFFF00"/>
              </a:solidFill>
            </a:endParaRPr>
          </a:p>
        </p:txBody>
      </p:sp>
      <p:sp>
        <p:nvSpPr>
          <p:cNvPr id="10" name="TextBox 9"/>
          <p:cNvSpPr txBox="1"/>
          <p:nvPr/>
        </p:nvSpPr>
        <p:spPr>
          <a:xfrm>
            <a:off x="6629400" y="51816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cxnSp>
        <p:nvCxnSpPr>
          <p:cNvPr id="11" name="Straight Arrow Connector 10"/>
          <p:cNvCxnSpPr/>
          <p:nvPr/>
        </p:nvCxnSpPr>
        <p:spPr>
          <a:xfrm rot="5400000">
            <a:off x="5869686" y="3807714"/>
            <a:ext cx="2133600" cy="3093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2123</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tornado west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10594" name="Picture 2" descr="http://www.underthemeso.com/gallery2/7808-3/1__DSC2626.jpg"/>
          <p:cNvPicPr>
            <a:picLocks noChangeAspect="1" noChangeArrowheads="1"/>
          </p:cNvPicPr>
          <p:nvPr/>
        </p:nvPicPr>
        <p:blipFill>
          <a:blip r:embed="rId3" cstate="print"/>
          <a:srcRect/>
          <a:stretch>
            <a:fillRect/>
          </a:stretch>
        </p:blipFill>
        <p:spPr bwMode="auto">
          <a:xfrm>
            <a:off x="0" y="533400"/>
            <a:ext cx="9144000" cy="6324601"/>
          </a:xfrm>
          <a:prstGeom prst="rect">
            <a:avLst/>
          </a:prstGeom>
          <a:noFill/>
        </p:spPr>
      </p:pic>
      <p:sp>
        <p:nvSpPr>
          <p:cNvPr id="5" name="TextBox 4"/>
          <p:cNvSpPr txBox="1"/>
          <p:nvPr/>
        </p:nvSpPr>
        <p:spPr>
          <a:xfrm>
            <a:off x="6324600" y="4800600"/>
            <a:ext cx="228600" cy="307777"/>
          </a:xfrm>
          <a:prstGeom prst="rect">
            <a:avLst/>
          </a:prstGeom>
          <a:noFill/>
        </p:spPr>
        <p:txBody>
          <a:bodyPr wrap="square" rtlCol="0">
            <a:spAutoFit/>
          </a:bodyPr>
          <a:lstStyle/>
          <a:p>
            <a:r>
              <a:rPr lang="en-US" sz="1400" b="1" dirty="0" smtClean="0">
                <a:solidFill>
                  <a:srgbClr val="FF0000"/>
                </a:solidFill>
              </a:rPr>
              <a:t>D</a:t>
            </a:r>
            <a:endParaRPr lang="en-US" sz="1400" b="1" dirty="0">
              <a:solidFill>
                <a:srgbClr val="FF0000"/>
              </a:solidFill>
            </a:endParaRPr>
          </a:p>
        </p:txBody>
      </p:sp>
      <p:cxnSp>
        <p:nvCxnSpPr>
          <p:cNvPr id="8" name="Straight Arrow Connector 7"/>
          <p:cNvCxnSpPr/>
          <p:nvPr/>
        </p:nvCxnSpPr>
        <p:spPr>
          <a:xfrm rot="5400000" flipH="1" flipV="1">
            <a:off x="4610100" y="4610100"/>
            <a:ext cx="1219200" cy="2286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600700" y="4533900"/>
            <a:ext cx="1219200" cy="2286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2819400"/>
            <a:ext cx="9144000" cy="457200"/>
          </a:xfrm>
          <a:prstGeom prst="rect">
            <a:avLst/>
          </a:prstGeom>
        </p:spPr>
        <p:txBody>
          <a:bodyPr vert="horz" lIns="91440" tIns="45720" rIns="91440" bIns="45720" rtlCol="0" anchor="ctr">
            <a:noAutofit/>
          </a:bodyPr>
          <a:lstStyle/>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What do we know about mid level 	closed low tornado events through  	 historical literature review? What 	does it reveal in terms of…</a:t>
            </a:r>
          </a:p>
          <a:p>
            <a:pPr lvl="0">
              <a:spcBef>
                <a:spcPct val="0"/>
              </a:spcBef>
            </a:pPr>
            <a:r>
              <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a:t>
            </a:r>
            <a:endPar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marL="1428750" lvl="2" indent="-514350">
              <a:spcBef>
                <a:spcPct val="0"/>
              </a:spcBef>
              <a:buFont typeface="+mj-lt"/>
              <a:buAutoNum type="arabicPeriod"/>
            </a:pP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Differences/similarities of mid level closed low events compared to a more traditional </a:t>
            </a:r>
            <a:r>
              <a:rPr lang="en-US" sz="2800" b="1" i="1" cap="all" dirty="0" err="1"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supercell</a:t>
            </a: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tornado environment?</a:t>
            </a:r>
          </a:p>
          <a:p>
            <a:pPr marL="1428750" lvl="2" indent="-514350">
              <a:spcBef>
                <a:spcPct val="0"/>
              </a:spcBef>
              <a:buFont typeface="+mj-lt"/>
              <a:buAutoNum type="arabicPeriod"/>
            </a:pPr>
            <a:endPar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marL="1428750" lvl="2" indent="-514350">
              <a:spcBef>
                <a:spcPct val="0"/>
              </a:spcBef>
              <a:buFont typeface="+mj-lt"/>
              <a:buAutoNum type="arabicPeriod"/>
            </a:pP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Synoptic to </a:t>
            </a:r>
            <a:r>
              <a:rPr lang="en-US" sz="2800" b="1" i="1" cap="all" dirty="0" err="1"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meso</a:t>
            </a:r>
            <a:r>
              <a:rPr lang="en-US" sz="2800" b="1"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-beta scale pattern similarities from one event to the next?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5029200" y="990600"/>
            <a:ext cx="4114800" cy="1219200"/>
          </a:xfrm>
          <a:prstGeom prst="rect">
            <a:avLst/>
          </a:prstGeom>
        </p:spPr>
        <p:txBody>
          <a:bodyPr vert="horz" lIns="91440" tIns="45720" rIns="91440" bIns="45720" rtlCol="0" anchor="ctr">
            <a:noAutofit/>
          </a:bodyPr>
          <a:lstStyle/>
          <a:p>
            <a:pPr lvl="0" algn="ctr">
              <a:spcBef>
                <a:spcPct val="0"/>
              </a:spcBef>
            </a:pPr>
            <a:r>
              <a:rPr lang="en-US" sz="32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2130</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new tornado southwest of </a:t>
            </a:r>
            <a:r>
              <a:rPr kumimoji="0" lang="en-US" sz="32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 name="Picture 4" descr="V_2130.png"/>
          <p:cNvPicPr>
            <a:picLocks/>
          </p:cNvPicPr>
          <p:nvPr/>
        </p:nvPicPr>
        <p:blipFill>
          <a:blip r:embed="rId3" cstate="print"/>
          <a:stretch>
            <a:fillRect/>
          </a:stretch>
        </p:blipFill>
        <p:spPr>
          <a:xfrm>
            <a:off x="4110514" y="2901791"/>
            <a:ext cx="5033486" cy="3956209"/>
          </a:xfrm>
          <a:prstGeom prst="rect">
            <a:avLst/>
          </a:prstGeom>
        </p:spPr>
      </p:pic>
      <p:pic>
        <p:nvPicPr>
          <p:cNvPr id="6" name="Picture 5" descr="Z_2130.png"/>
          <p:cNvPicPr>
            <a:picLocks/>
          </p:cNvPicPr>
          <p:nvPr/>
        </p:nvPicPr>
        <p:blipFill>
          <a:blip r:embed="rId4" cstate="print"/>
          <a:stretch>
            <a:fillRect/>
          </a:stretch>
        </p:blipFill>
        <p:spPr>
          <a:xfrm>
            <a:off x="0" y="0"/>
            <a:ext cx="5033486" cy="3956209"/>
          </a:xfrm>
          <a:prstGeom prst="rect">
            <a:avLst/>
          </a:prstGeom>
        </p:spPr>
      </p:pic>
      <p:sp>
        <p:nvSpPr>
          <p:cNvPr id="10" name="TextBox 9"/>
          <p:cNvSpPr txBox="1"/>
          <p:nvPr/>
        </p:nvSpPr>
        <p:spPr>
          <a:xfrm>
            <a:off x="6705600" y="51816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cxnSp>
        <p:nvCxnSpPr>
          <p:cNvPr id="11" name="Straight Arrow Connector 10"/>
          <p:cNvCxnSpPr/>
          <p:nvPr/>
        </p:nvCxnSpPr>
        <p:spPr>
          <a:xfrm rot="5400000">
            <a:off x="5869686" y="3883914"/>
            <a:ext cx="2209800" cy="2331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 name="Picture 9" descr="3-D_2130V.jpg"/>
          <p:cNvPicPr>
            <a:picLocks/>
          </p:cNvPicPr>
          <p:nvPr/>
        </p:nvPicPr>
        <p:blipFill>
          <a:blip r:embed="rId3" cstate="print"/>
          <a:stretch>
            <a:fillRect/>
          </a:stretch>
        </p:blipFill>
        <p:spPr>
          <a:xfrm>
            <a:off x="3" y="1"/>
            <a:ext cx="9190863" cy="6888290"/>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V_2130.png"/>
          <p:cNvPicPr>
            <a:picLocks noChangeAspect="1"/>
          </p:cNvPicPr>
          <p:nvPr/>
        </p:nvPicPr>
        <p:blipFill>
          <a:blip r:embed="rId4" cstate="print"/>
          <a:stretch>
            <a:fillRect/>
          </a:stretch>
        </p:blipFill>
        <p:spPr>
          <a:xfrm>
            <a:off x="1" y="1"/>
            <a:ext cx="4336542" cy="3408426"/>
          </a:xfrm>
          <a:prstGeom prst="rect">
            <a:avLst/>
          </a:prstGeom>
        </p:spPr>
      </p:pic>
      <p:sp>
        <p:nvSpPr>
          <p:cNvPr id="8"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2130</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new tornado southwest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6" name="TextBox 5"/>
          <p:cNvSpPr txBox="1"/>
          <p:nvPr/>
        </p:nvSpPr>
        <p:spPr>
          <a:xfrm>
            <a:off x="2286000" y="19812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sp>
        <p:nvSpPr>
          <p:cNvPr id="11" name="TextBox 10"/>
          <p:cNvSpPr txBox="1"/>
          <p:nvPr/>
        </p:nvSpPr>
        <p:spPr>
          <a:xfrm>
            <a:off x="4572000" y="52578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2130</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new tornado southwest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026" name="Picture 2" descr="http://www.underthemeso.com/gallery2/7814-3/1__DSC2663.jpg"/>
          <p:cNvPicPr>
            <a:picLocks noChangeArrowheads="1"/>
          </p:cNvPicPr>
          <p:nvPr/>
        </p:nvPicPr>
        <p:blipFill>
          <a:blip r:embed="rId3" cstate="print"/>
          <a:srcRect/>
          <a:stretch>
            <a:fillRect/>
          </a:stretch>
        </p:blipFill>
        <p:spPr bwMode="auto">
          <a:xfrm>
            <a:off x="0" y="365760"/>
            <a:ext cx="9144000" cy="6492240"/>
          </a:xfrm>
          <a:prstGeom prst="rect">
            <a:avLst/>
          </a:prstGeom>
          <a:noFill/>
        </p:spPr>
      </p:pic>
      <p:sp>
        <p:nvSpPr>
          <p:cNvPr id="5" name="TextBox 4"/>
          <p:cNvSpPr txBox="1"/>
          <p:nvPr/>
        </p:nvSpPr>
        <p:spPr>
          <a:xfrm>
            <a:off x="6477000" y="2819400"/>
            <a:ext cx="228600" cy="400110"/>
          </a:xfrm>
          <a:prstGeom prst="rect">
            <a:avLst/>
          </a:prstGeom>
          <a:noFill/>
        </p:spPr>
        <p:txBody>
          <a:bodyPr wrap="square" rtlCol="0">
            <a:spAutoFit/>
          </a:bodyPr>
          <a:lstStyle/>
          <a:p>
            <a:r>
              <a:rPr lang="en-US" sz="2000" b="1" dirty="0" smtClean="0">
                <a:solidFill>
                  <a:srgbClr val="FF0000"/>
                </a:solidFill>
              </a:rPr>
              <a:t>E</a:t>
            </a:r>
            <a:endParaRPr lang="en-US" sz="2000" b="1" dirty="0">
              <a:solidFill>
                <a:srgbClr val="FF0000"/>
              </a:solidFill>
            </a:endParaRPr>
          </a:p>
        </p:txBody>
      </p:sp>
      <p:cxnSp>
        <p:nvCxnSpPr>
          <p:cNvPr id="6" name="Straight Arrow Connector 5"/>
          <p:cNvCxnSpPr/>
          <p:nvPr/>
        </p:nvCxnSpPr>
        <p:spPr>
          <a:xfrm rot="5400000" flipH="1" flipV="1">
            <a:off x="3277394" y="2819400"/>
            <a:ext cx="5409406" cy="686594"/>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104106" y="2477294"/>
            <a:ext cx="5410200" cy="137001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1" name="Picture 10" descr="V_2144.png"/>
          <p:cNvPicPr>
            <a:picLocks/>
          </p:cNvPicPr>
          <p:nvPr/>
        </p:nvPicPr>
        <p:blipFill>
          <a:blip r:embed="rId3" cstate="print"/>
          <a:stretch>
            <a:fillRect/>
          </a:stretch>
        </p:blipFill>
        <p:spPr>
          <a:xfrm>
            <a:off x="4114800" y="2898648"/>
            <a:ext cx="5038344" cy="4050792"/>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5029200" y="457200"/>
            <a:ext cx="4114800" cy="1752600"/>
          </a:xfrm>
          <a:prstGeom prst="rect">
            <a:avLst/>
          </a:prstGeom>
        </p:spPr>
        <p:txBody>
          <a:bodyPr vert="horz" lIns="91440" tIns="45720" rIns="91440" bIns="45720" rtlCol="0" anchor="ctr">
            <a:noAutofit/>
          </a:bodyPr>
          <a:lstStyle/>
          <a:p>
            <a:pPr lvl="0" algn="ctr">
              <a:spcBef>
                <a:spcPct val="0"/>
              </a:spcBef>
            </a:pPr>
            <a:r>
              <a:rPr lang="en-US" sz="32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2144</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same tornado north-northwest of </a:t>
            </a:r>
            <a:r>
              <a:rPr kumimoji="0" lang="en-US" sz="32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 name="Picture 4" descr="Z_2144.png"/>
          <p:cNvPicPr>
            <a:picLocks noChangeAspect="1"/>
          </p:cNvPicPr>
          <p:nvPr/>
        </p:nvPicPr>
        <p:blipFill>
          <a:blip r:embed="rId4" cstate="print"/>
          <a:stretch>
            <a:fillRect/>
          </a:stretch>
        </p:blipFill>
        <p:spPr>
          <a:xfrm>
            <a:off x="-1" y="0"/>
            <a:ext cx="5033486" cy="3956209"/>
          </a:xfrm>
          <a:prstGeom prst="rect">
            <a:avLst/>
          </a:prstGeom>
        </p:spPr>
      </p:pic>
      <p:sp>
        <p:nvSpPr>
          <p:cNvPr id="9" name="TextBox 8"/>
          <p:cNvSpPr txBox="1"/>
          <p:nvPr/>
        </p:nvSpPr>
        <p:spPr>
          <a:xfrm>
            <a:off x="6858000" y="5105400"/>
            <a:ext cx="228600" cy="307777"/>
          </a:xfrm>
          <a:prstGeom prst="rect">
            <a:avLst/>
          </a:prstGeom>
          <a:noFill/>
        </p:spPr>
        <p:txBody>
          <a:bodyPr wrap="square" rtlCol="0">
            <a:spAutoFit/>
          </a:bodyPr>
          <a:lstStyle/>
          <a:p>
            <a:r>
              <a:rPr lang="en-US" sz="1400" b="1" dirty="0" smtClean="0">
                <a:solidFill>
                  <a:srgbClr val="FFFF00"/>
                </a:solidFill>
              </a:rPr>
              <a:t>E</a:t>
            </a:r>
            <a:endParaRPr lang="en-US" sz="1400" b="1" dirty="0">
              <a:solidFill>
                <a:srgbClr val="FFFF00"/>
              </a:solidFill>
            </a:endParaRPr>
          </a:p>
        </p:txBody>
      </p:sp>
      <p:cxnSp>
        <p:nvCxnSpPr>
          <p:cNvPr id="10" name="Straight Arrow Connector 9"/>
          <p:cNvCxnSpPr/>
          <p:nvPr/>
        </p:nvCxnSpPr>
        <p:spPr>
          <a:xfrm rot="5400000">
            <a:off x="5945886" y="3807714"/>
            <a:ext cx="2209800" cy="23317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2144</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same tornado northwest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51554" name="Picture 2" descr="http://www.underthemeso.com/gallery2/7850-3/1__DSC2718.jpg"/>
          <p:cNvPicPr>
            <a:picLocks noChangeArrowheads="1"/>
          </p:cNvPicPr>
          <p:nvPr/>
        </p:nvPicPr>
        <p:blipFill>
          <a:blip r:embed="rId3" cstate="print"/>
          <a:srcRect/>
          <a:stretch>
            <a:fillRect/>
          </a:stretch>
        </p:blipFill>
        <p:spPr bwMode="auto">
          <a:xfrm>
            <a:off x="0" y="365753"/>
            <a:ext cx="9144000" cy="64695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5029200" y="1143000"/>
            <a:ext cx="4114800" cy="457200"/>
          </a:xfrm>
          <a:prstGeom prst="rect">
            <a:avLst/>
          </a:prstGeom>
        </p:spPr>
        <p:txBody>
          <a:bodyPr vert="horz" lIns="91440" tIns="45720" rIns="91440" bIns="45720" rtlCol="0" anchor="ctr">
            <a:noAutofit/>
          </a:bodyPr>
          <a:lstStyle/>
          <a:p>
            <a:pPr lvl="0" algn="ctr">
              <a:spcBef>
                <a:spcPct val="0"/>
              </a:spcBef>
            </a:pPr>
            <a:r>
              <a:rPr lang="en-US" sz="32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2148</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mini </a:t>
            </a:r>
            <a:r>
              <a:rPr kumimoji="0" lang="en-US" sz="32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supercell</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tornado north of </a:t>
            </a:r>
            <a:r>
              <a:rPr kumimoji="0" lang="en-US" sz="32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r>
              <a:rPr kumimoji="0" lang="en-US" sz="32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a:t>
            </a: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 name="Picture 4" descr="V_2148.png"/>
          <p:cNvPicPr>
            <a:picLocks noChangeAspect="1"/>
          </p:cNvPicPr>
          <p:nvPr/>
        </p:nvPicPr>
        <p:blipFill>
          <a:blip r:embed="rId3" cstate="print"/>
          <a:stretch>
            <a:fillRect/>
          </a:stretch>
        </p:blipFill>
        <p:spPr>
          <a:xfrm>
            <a:off x="4110514" y="2901791"/>
            <a:ext cx="5033486" cy="3956209"/>
          </a:xfrm>
          <a:prstGeom prst="rect">
            <a:avLst/>
          </a:prstGeom>
        </p:spPr>
      </p:pic>
      <p:pic>
        <p:nvPicPr>
          <p:cNvPr id="6" name="Picture 5" descr="Z_2148.png"/>
          <p:cNvPicPr>
            <a:picLocks noChangeAspect="1"/>
          </p:cNvPicPr>
          <p:nvPr/>
        </p:nvPicPr>
        <p:blipFill>
          <a:blip r:embed="rId4" cstate="print"/>
          <a:stretch>
            <a:fillRect/>
          </a:stretch>
        </p:blipFill>
        <p:spPr>
          <a:xfrm>
            <a:off x="-1" y="0"/>
            <a:ext cx="5033486" cy="395620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3-D_2148V.jpg"/>
          <p:cNvPicPr>
            <a:picLocks/>
          </p:cNvPicPr>
          <p:nvPr/>
        </p:nvPicPr>
        <p:blipFill>
          <a:blip r:embed="rId3" cstate="print"/>
          <a:stretch>
            <a:fillRect/>
          </a:stretch>
        </p:blipFill>
        <p:spPr>
          <a:xfrm>
            <a:off x="0" y="-1"/>
            <a:ext cx="9190863" cy="6888290"/>
          </a:xfrm>
          <a:prstGeom prst="rect">
            <a:avLst/>
          </a:prstGeom>
        </p:spPr>
      </p:pic>
      <p:pic>
        <p:nvPicPr>
          <p:cNvPr id="5" name="Picture 4" descr="V_2148.png"/>
          <p:cNvPicPr>
            <a:picLocks noChangeAspect="1"/>
          </p:cNvPicPr>
          <p:nvPr/>
        </p:nvPicPr>
        <p:blipFill>
          <a:blip r:embed="rId4" cstate="print"/>
          <a:stretch>
            <a:fillRect/>
          </a:stretch>
        </p:blipFill>
        <p:spPr>
          <a:xfrm>
            <a:off x="0" y="0"/>
            <a:ext cx="3484721" cy="2738914"/>
          </a:xfrm>
          <a:prstGeom prst="rect">
            <a:avLst/>
          </a:prstGeom>
        </p:spPr>
      </p:pic>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2148</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mini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supercell</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tornado north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itle 1"/>
          <p:cNvSpPr txBox="1">
            <a:spLocks/>
          </p:cNvSpPr>
          <p:nvPr/>
        </p:nvSpPr>
        <p:spPr>
          <a:xfrm>
            <a:off x="0" y="228600"/>
            <a:ext cx="9144000" cy="457200"/>
          </a:xfrm>
          <a:prstGeom prst="rect">
            <a:avLst/>
          </a:prstGeom>
        </p:spPr>
        <p:txBody>
          <a:bodyPr vert="horz" lIns="91440" tIns="45720" rIns="91440" bIns="45720" rtlCol="0" anchor="ctr">
            <a:noAutofit/>
          </a:bodyPr>
          <a:lstStyle/>
          <a:p>
            <a:pPr lvl="0" algn="ctr">
              <a:spcBef>
                <a:spcPct val="0"/>
              </a:spcBef>
            </a:pP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2148</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 – </a:t>
            </a:r>
            <a:r>
              <a:rPr lang="en-US" sz="20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mini </a:t>
            </a:r>
            <a:r>
              <a:rPr lang="en-US" sz="2000"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supercell</a:t>
            </a:r>
            <a:r>
              <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tornado north of </a:t>
            </a:r>
            <a:r>
              <a:rPr kumimoji="0" lang="en-US" sz="2000" b="1" i="1" u="none" strike="noStrike" kern="1200" cap="all" spc="0" normalizeH="0" baseline="0" noProof="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minneola</a:t>
            </a:r>
            <a:endParaRPr kumimoji="0" lang="en-US" sz="20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pPr>
            <a:endPar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54626" name="Picture 2" descr="http://www.underthemeso.com/gallery2/7883-1/1__DSC6975_001.jpg"/>
          <p:cNvPicPr>
            <a:picLocks noChangeArrowheads="1"/>
          </p:cNvPicPr>
          <p:nvPr/>
        </p:nvPicPr>
        <p:blipFill>
          <a:blip r:embed="rId3" cstate="print"/>
          <a:srcRect/>
          <a:stretch>
            <a:fillRect/>
          </a:stretch>
        </p:blipFill>
        <p:spPr bwMode="auto">
          <a:xfrm>
            <a:off x="0" y="365759"/>
            <a:ext cx="9144000" cy="644834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3200400"/>
            <a:ext cx="9144000" cy="1524000"/>
          </a:xfrm>
          <a:prstGeom prst="rect">
            <a:avLst/>
          </a:prstGeom>
        </p:spPr>
        <p:txBody>
          <a:bodyPr vert="horz" lIns="91440" tIns="45720" rIns="91440" bIns="45720" rtlCol="0" anchor="ctr">
            <a:noAutofit/>
          </a:bodyPr>
          <a:lstStyle/>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synoptic/mesoscale environment very similar to 	Closed mid level low conceptual models derived 	from previous literature</a:t>
            </a:r>
          </a:p>
          <a:p>
            <a:pPr lvl="0">
              <a:spcBef>
                <a:spcPct val="0"/>
              </a:spcBef>
              <a:buFont typeface="Arial" pitchFamily="34" charset="0"/>
              <a:buChar char="•"/>
              <a:defRPr/>
            </a:pPr>
            <a:endPar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Multiple vorticies seen traveling along a boundaries 	before tornado development</a:t>
            </a:r>
          </a:p>
          <a:p>
            <a:pPr lvl="0">
              <a:spcBef>
                <a:spcPct val="0"/>
              </a:spcBef>
              <a:buFont typeface="Arial" pitchFamily="34" charset="0"/>
              <a:buChar char="•"/>
              <a:defRPr/>
            </a:pPr>
            <a:endPar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rapid stretching of preexisting</a:t>
            </a: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vorticies </a:t>
            </a: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appeared to 	be</a:t>
            </a: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key component to </a:t>
            </a:r>
            <a:r>
              <a:rPr kumimoji="0" lang="en-US" sz="2000" b="0" i="1" u="none" strike="noStrike" kern="1200" cap="all" spc="0" normalizeH="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tornadogenesis</a:t>
            </a: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mini </a:t>
            </a:r>
            <a:r>
              <a:rPr lang="en-US" sz="2000" i="1" cap="all"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supercell</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with associated tornado seen near the 	end of </a:t>
            </a:r>
            <a:r>
              <a:rPr lang="en-US" sz="2000" i="1" cap="all"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nmt</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tornado events</a:t>
            </a:r>
          </a:p>
          <a:p>
            <a:pPr lvl="0">
              <a:spcBef>
                <a:spcPct val="0"/>
              </a:spcBef>
              <a:buFont typeface="Arial" pitchFamily="34" charset="0"/>
              <a:buChar char="•"/>
              <a:defRPr/>
            </a:pP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Does a possibility  exist that most mid level closed 	low tornado events actually switch TORNADOGENESIS 	modes or are multi mode rather than simply mini 	</a:t>
            </a:r>
            <a:r>
              <a:rPr lang="en-US" sz="2000" i="1" cap="all"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supercell</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only? The evidence is trending toward 	“yes.” </a:t>
            </a: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Do other events exist with this multi mode 	characteristic</a:t>
            </a:r>
            <a:r>
              <a:rPr kumimoji="0" lang="en-US" sz="2000" b="0" i="1" u="none" strike="noStrike" kern="1200" cap="all" spc="0" normalizeH="0" noProof="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defRPr/>
            </a:pPr>
            <a:endParaRPr lang="en-US" sz="2000" i="1" cap="all" baseline="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1" name="Title 1"/>
          <p:cNvSpPr txBox="1">
            <a:spLocks/>
          </p:cNvSpPr>
          <p:nvPr/>
        </p:nvSpPr>
        <p:spPr>
          <a:xfrm>
            <a:off x="0" y="-152400"/>
            <a:ext cx="9144000" cy="7620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Key points</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6019800" y="0"/>
            <a:ext cx="23622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2032</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Refl_2032_2.png"/>
          <p:cNvPicPr>
            <a:picLocks noChangeAspect="1"/>
          </p:cNvPicPr>
          <p:nvPr/>
        </p:nvPicPr>
        <p:blipFill>
          <a:blip r:embed="rId2" cstate="print"/>
          <a:stretch>
            <a:fillRect/>
          </a:stretch>
        </p:blipFill>
        <p:spPr>
          <a:xfrm>
            <a:off x="-3" y="0"/>
            <a:ext cx="5313041" cy="3352746"/>
          </a:xfrm>
          <a:prstGeom prst="rect">
            <a:avLst/>
          </a:prstGeom>
        </p:spPr>
      </p:pic>
      <p:pic>
        <p:nvPicPr>
          <p:cNvPr id="10" name="Picture 9" descr="SRM_2032_2.png"/>
          <p:cNvPicPr>
            <a:picLocks/>
          </p:cNvPicPr>
          <p:nvPr/>
        </p:nvPicPr>
        <p:blipFill>
          <a:blip r:embed="rId3" cstate="print"/>
          <a:stretch>
            <a:fillRect/>
          </a:stretch>
        </p:blipFill>
        <p:spPr>
          <a:xfrm>
            <a:off x="3732570" y="3350035"/>
            <a:ext cx="5411430" cy="3507965"/>
          </a:xfrm>
          <a:prstGeom prst="rect">
            <a:avLst/>
          </a:prstGeom>
        </p:spPr>
      </p:pic>
      <p:pic>
        <p:nvPicPr>
          <p:cNvPr id="12" name="Picture 11" descr="kuex_20090404_2032_3.png"/>
          <p:cNvPicPr>
            <a:picLocks/>
          </p:cNvPicPr>
          <p:nvPr/>
        </p:nvPicPr>
        <p:blipFill>
          <a:blip r:embed="rId4" cstate="print"/>
          <a:stretch>
            <a:fillRect/>
          </a:stretch>
        </p:blipFill>
        <p:spPr>
          <a:xfrm>
            <a:off x="5335516" y="457200"/>
            <a:ext cx="3808484" cy="2894905"/>
          </a:xfrm>
          <a:prstGeom prst="rect">
            <a:avLst/>
          </a:prstGeom>
        </p:spPr>
      </p:pic>
      <p:sp>
        <p:nvSpPr>
          <p:cNvPr id="8" name="Title 1"/>
          <p:cNvSpPr txBox="1">
            <a:spLocks/>
          </p:cNvSpPr>
          <p:nvPr/>
        </p:nvSpPr>
        <p:spPr>
          <a:xfrm>
            <a:off x="0" y="4343400"/>
            <a:ext cx="37338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APRIL 4, 2009 -</a:t>
            </a:r>
          </a:p>
          <a:p>
            <a:pPr lvl="0" algn="ctr">
              <a:spcBef>
                <a:spcPct val="0"/>
              </a:spcBef>
            </a:pP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SOUTH CENTRAL NEBRASKA</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2286000"/>
            <a:ext cx="9144000" cy="457200"/>
          </a:xfrm>
          <a:prstGeom prst="rect">
            <a:avLst/>
          </a:prstGeom>
        </p:spPr>
        <p:txBody>
          <a:bodyPr vert="horz" lIns="91440" tIns="45720" rIns="91440" bIns="45720" rtlCol="0" anchor="ctr">
            <a:noAutofit/>
          </a:bodyPr>
          <a:lstStyle/>
          <a:p>
            <a:pPr lvl="0" algn="ctr">
              <a:spcBef>
                <a:spcPct val="0"/>
              </a:spcBef>
            </a:pPr>
            <a:endParaRPr lang="en-US" sz="28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r>
              <a:rPr lang="en-US" sz="24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Do mini </a:t>
            </a:r>
            <a:r>
              <a:rPr lang="en-US" sz="2400"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supercells</a:t>
            </a:r>
            <a:r>
              <a:rPr lang="en-US" sz="24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explain </a:t>
            </a:r>
            <a:r>
              <a:rPr lang="en-US" sz="2400" b="1" i="1" cap="all"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tornadogenesis</a:t>
            </a:r>
            <a:r>
              <a:rPr lang="en-US" sz="24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 in closed mid level low events?</a:t>
            </a:r>
          </a:p>
          <a:p>
            <a:pPr algn="ctr"/>
            <a:r>
              <a:rPr lang="en-US"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Davies (1990;1993a)</a:t>
            </a:r>
            <a:endParaRPr lang="en-US" sz="2800" b="1" u="sng"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endParaRPr kumimoji="0" lang="en-US" sz="2000" b="0" i="1" u="none" strike="noStrike" kern="1200" cap="all"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Theory/conceptual model emanates from extensive Tropical Cyclone research and what 	appeared to be a plausible connection with a strong “cold core” cyclone. </a:t>
            </a: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Steep low level lapse rates but potential instability very low.</a:t>
            </a:r>
          </a:p>
          <a:p>
            <a:pPr lvl="0">
              <a:spcBef>
                <a:spcPct val="0"/>
              </a:spcBef>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Assumption is made that despite low potential instability…moderate to strong wind shear 	results in enough horizontal vorticity that is subsequently tilted into the vertical, that this can 	lead to shallow </a:t>
            </a:r>
            <a:r>
              <a:rPr lang="en-US" sz="1600" b="1" i="1" dirty="0" err="1" smtClean="0">
                <a:solidFill>
                  <a:srgbClr val="FFFF00"/>
                </a:solidFill>
                <a:effectLst>
                  <a:outerShdw blurRad="38100" dist="38100" dir="2700000" algn="tl">
                    <a:srgbClr val="000000">
                      <a:alpha val="43137"/>
                    </a:srgbClr>
                  </a:outerShdw>
                </a:effectLst>
              </a:rPr>
              <a:t>mesocylone</a:t>
            </a:r>
            <a:r>
              <a:rPr lang="en-US" sz="1600" b="1" i="1" dirty="0" smtClean="0">
                <a:solidFill>
                  <a:srgbClr val="FFFF00"/>
                </a:solidFill>
                <a:effectLst>
                  <a:outerShdw blurRad="38100" dist="38100" dir="2700000" algn="tl">
                    <a:srgbClr val="000000">
                      <a:alpha val="43137"/>
                    </a:srgbClr>
                  </a:outerShdw>
                </a:effectLst>
              </a:rPr>
              <a:t>/mini </a:t>
            </a:r>
            <a:r>
              <a:rPr lang="en-US" sz="1600" b="1" i="1" dirty="0" err="1" smtClean="0">
                <a:solidFill>
                  <a:srgbClr val="FFFF00"/>
                </a:solidFill>
                <a:effectLst>
                  <a:outerShdw blurRad="38100" dist="38100" dir="2700000" algn="tl">
                    <a:srgbClr val="000000">
                      <a:alpha val="43137"/>
                    </a:srgbClr>
                  </a:outerShdw>
                </a:effectLst>
              </a:rPr>
              <a:t>supercell</a:t>
            </a:r>
            <a:r>
              <a:rPr lang="en-US" sz="1600" b="1" i="1" dirty="0" smtClean="0">
                <a:solidFill>
                  <a:srgbClr val="FFFF00"/>
                </a:solidFill>
                <a:effectLst>
                  <a:outerShdw blurRad="38100" dist="38100" dir="2700000" algn="tl">
                    <a:srgbClr val="000000">
                      <a:alpha val="43137"/>
                    </a:srgbClr>
                  </a:outerShdw>
                </a:effectLst>
              </a:rPr>
              <a:t> </a:t>
            </a:r>
          </a:p>
          <a:p>
            <a:pPr lvl="0">
              <a:spcBef>
                <a:spcPct val="0"/>
              </a:spcBef>
            </a:pPr>
            <a:r>
              <a:rPr lang="en-US" sz="1600" b="1" i="1" dirty="0" smtClean="0">
                <a:solidFill>
                  <a:srgbClr val="FFFF00"/>
                </a:solidFill>
                <a:effectLst>
                  <a:outerShdw blurRad="38100" dist="38100" dir="2700000" algn="tl">
                    <a:srgbClr val="000000">
                      <a:alpha val="43137"/>
                    </a:srgbClr>
                  </a:outerShdw>
                </a:effectLst>
              </a:rPr>
              <a:t>	development. </a:t>
            </a:r>
            <a:r>
              <a:rPr lang="en-US" b="1" i="1" dirty="0" smtClean="0">
                <a:solidFill>
                  <a:srgbClr val="FFC000"/>
                </a:solidFill>
                <a:effectLst>
                  <a:outerShdw blurRad="38100" dist="38100" dir="2700000" algn="tl">
                    <a:srgbClr val="000000">
                      <a:alpha val="43137"/>
                    </a:srgbClr>
                  </a:outerShdw>
                </a:effectLst>
              </a:rPr>
              <a:t>Tornado potential  in </a:t>
            </a:r>
          </a:p>
          <a:p>
            <a:pPr lvl="0">
              <a:spcBef>
                <a:spcPct val="0"/>
              </a:spcBef>
            </a:pPr>
            <a:r>
              <a:rPr lang="en-US" b="1" i="1" dirty="0" smtClean="0">
                <a:solidFill>
                  <a:srgbClr val="FFC000"/>
                </a:solidFill>
                <a:effectLst>
                  <a:outerShdw blurRad="38100" dist="38100" dir="2700000" algn="tl">
                    <a:srgbClr val="000000">
                      <a:alpha val="43137"/>
                    </a:srgbClr>
                  </a:outerShdw>
                </a:effectLst>
              </a:rPr>
              <a:t>	mid level closed low events is completely </a:t>
            </a:r>
          </a:p>
          <a:p>
            <a:pPr lvl="0">
              <a:spcBef>
                <a:spcPct val="0"/>
              </a:spcBef>
            </a:pPr>
            <a:r>
              <a:rPr lang="en-US" b="1" i="1" dirty="0" smtClean="0">
                <a:solidFill>
                  <a:srgbClr val="FFC000"/>
                </a:solidFill>
                <a:effectLst>
                  <a:outerShdw blurRad="38100" dist="38100" dir="2700000" algn="tl">
                    <a:srgbClr val="000000">
                      <a:alpha val="43137"/>
                    </a:srgbClr>
                  </a:outerShdw>
                </a:effectLst>
              </a:rPr>
              <a:t>	explained in many readers minds.</a:t>
            </a: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Brief mention of non-</a:t>
            </a:r>
            <a:r>
              <a:rPr lang="en-US" sz="1600" b="1" i="1" dirty="0" err="1" smtClean="0">
                <a:solidFill>
                  <a:srgbClr val="FFFF00"/>
                </a:solidFill>
                <a:effectLst>
                  <a:outerShdw blurRad="38100" dist="38100" dir="2700000" algn="tl">
                    <a:srgbClr val="000000">
                      <a:alpha val="43137"/>
                    </a:srgbClr>
                  </a:outerShdw>
                </a:effectLst>
              </a:rPr>
              <a:t>supercell</a:t>
            </a:r>
            <a:r>
              <a:rPr lang="en-US" sz="1600" b="1" i="1" dirty="0" smtClean="0">
                <a:solidFill>
                  <a:srgbClr val="FFFF00"/>
                </a:solidFill>
                <a:effectLst>
                  <a:outerShdw blurRad="38100" dist="38100" dir="2700000" algn="tl">
                    <a:srgbClr val="000000">
                      <a:alpha val="43137"/>
                    </a:srgbClr>
                  </a:outerShdw>
                </a:effectLst>
              </a:rPr>
              <a:t> potential due to </a:t>
            </a:r>
          </a:p>
          <a:p>
            <a:pPr lvl="0">
              <a:spcBef>
                <a:spcPct val="0"/>
              </a:spcBef>
            </a:pPr>
            <a:r>
              <a:rPr lang="en-US" sz="1600" b="1" i="1" dirty="0" smtClean="0">
                <a:solidFill>
                  <a:srgbClr val="FFFF00"/>
                </a:solidFill>
                <a:effectLst>
                  <a:outerShdw blurRad="38100" dist="38100" dir="2700000" algn="tl">
                    <a:srgbClr val="000000">
                      <a:alpha val="43137"/>
                    </a:srgbClr>
                  </a:outerShdw>
                </a:effectLst>
              </a:rPr>
              <a:t>	stretching of pre-existing vertical </a:t>
            </a:r>
            <a:r>
              <a:rPr lang="en-US" sz="1600" b="1" i="1" dirty="0" err="1" smtClean="0">
                <a:solidFill>
                  <a:srgbClr val="FFFF00"/>
                </a:solidFill>
                <a:effectLst>
                  <a:outerShdw blurRad="38100" dist="38100" dir="2700000" algn="tl">
                    <a:srgbClr val="000000">
                      <a:alpha val="43137"/>
                    </a:srgbClr>
                  </a:outerShdw>
                </a:effectLst>
              </a:rPr>
              <a:t>vorticity</a:t>
            </a:r>
            <a:r>
              <a:rPr lang="en-US" sz="1600" b="1" i="1" dirty="0" smtClean="0">
                <a:solidFill>
                  <a:srgbClr val="FFFF00"/>
                </a:solidFill>
                <a:effectLst>
                  <a:outerShdw blurRad="38100" dist="38100" dir="2700000" algn="tl">
                    <a:srgbClr val="000000">
                      <a:alpha val="43137"/>
                    </a:srgbClr>
                  </a:outerShdw>
                </a:effectLst>
              </a:rPr>
              <a:t> but this</a:t>
            </a:r>
          </a:p>
          <a:p>
            <a:pPr lvl="0">
              <a:spcBef>
                <a:spcPct val="0"/>
              </a:spcBef>
            </a:pPr>
            <a:r>
              <a:rPr lang="en-US" sz="1600" b="1" i="1" dirty="0" smtClean="0">
                <a:solidFill>
                  <a:srgbClr val="FFFF00"/>
                </a:solidFill>
                <a:effectLst>
                  <a:outerShdw blurRad="38100" dist="38100" dir="2700000" algn="tl">
                    <a:srgbClr val="000000">
                      <a:alpha val="43137"/>
                    </a:srgbClr>
                  </a:outerShdw>
                </a:effectLst>
              </a:rPr>
              <a:t>	is largely ignored by subsequent research </a:t>
            </a:r>
          </a:p>
          <a:p>
            <a:pPr lvl="0">
              <a:spcBef>
                <a:spcPct val="0"/>
              </a:spcBef>
            </a:pPr>
            <a:r>
              <a:rPr lang="en-US" sz="1600" b="1" i="1" dirty="0" smtClean="0">
                <a:solidFill>
                  <a:srgbClr val="FFFF00"/>
                </a:solidFill>
                <a:effectLst>
                  <a:outerShdw blurRad="38100" dist="38100" dir="2700000" algn="tl">
                    <a:srgbClr val="000000">
                      <a:alpha val="43137"/>
                    </a:srgbClr>
                  </a:outerShdw>
                </a:effectLst>
              </a:rPr>
              <a:t>	emanating from these articles.</a:t>
            </a:r>
          </a:p>
        </p:txBody>
      </p:sp>
      <p:pic>
        <p:nvPicPr>
          <p:cNvPr id="38915" name="Picture 3"/>
          <p:cNvPicPr>
            <a:picLocks noChangeAspect="1" noChangeArrowheads="1"/>
          </p:cNvPicPr>
          <p:nvPr/>
        </p:nvPicPr>
        <p:blipFill>
          <a:blip r:embed="rId2" cstate="print"/>
          <a:srcRect/>
          <a:stretch>
            <a:fillRect/>
          </a:stretch>
        </p:blipFill>
        <p:spPr bwMode="auto">
          <a:xfrm>
            <a:off x="5198552" y="3276600"/>
            <a:ext cx="375494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6019800" y="0"/>
            <a:ext cx="23622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2032</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Refl_2032_2.png"/>
          <p:cNvPicPr>
            <a:picLocks noChangeAspect="1"/>
          </p:cNvPicPr>
          <p:nvPr/>
        </p:nvPicPr>
        <p:blipFill>
          <a:blip r:embed="rId2" cstate="print"/>
          <a:stretch>
            <a:fillRect/>
          </a:stretch>
        </p:blipFill>
        <p:spPr>
          <a:xfrm>
            <a:off x="-3" y="0"/>
            <a:ext cx="5313041" cy="3352746"/>
          </a:xfrm>
          <a:prstGeom prst="rect">
            <a:avLst/>
          </a:prstGeom>
        </p:spPr>
      </p:pic>
      <p:pic>
        <p:nvPicPr>
          <p:cNvPr id="10" name="Picture 9" descr="SRM_2032_2.png"/>
          <p:cNvPicPr>
            <a:picLocks/>
          </p:cNvPicPr>
          <p:nvPr/>
        </p:nvPicPr>
        <p:blipFill>
          <a:blip r:embed="rId3" cstate="print"/>
          <a:stretch>
            <a:fillRect/>
          </a:stretch>
        </p:blipFill>
        <p:spPr>
          <a:xfrm>
            <a:off x="3732570" y="3350035"/>
            <a:ext cx="5411430" cy="3507965"/>
          </a:xfrm>
          <a:prstGeom prst="rect">
            <a:avLst/>
          </a:prstGeom>
        </p:spPr>
      </p:pic>
      <p:pic>
        <p:nvPicPr>
          <p:cNvPr id="12" name="Picture 11" descr="kuex_20090404_2032_3.png"/>
          <p:cNvPicPr>
            <a:picLocks/>
          </p:cNvPicPr>
          <p:nvPr/>
        </p:nvPicPr>
        <p:blipFill>
          <a:blip r:embed="rId4" cstate="print"/>
          <a:stretch>
            <a:fillRect/>
          </a:stretch>
        </p:blipFill>
        <p:spPr>
          <a:xfrm>
            <a:off x="5335516" y="457200"/>
            <a:ext cx="3808484" cy="2894905"/>
          </a:xfrm>
          <a:prstGeom prst="rect">
            <a:avLst/>
          </a:prstGeom>
        </p:spPr>
      </p:pic>
      <p:sp>
        <p:nvSpPr>
          <p:cNvPr id="8" name="L-Shape 7"/>
          <p:cNvSpPr/>
          <p:nvPr/>
        </p:nvSpPr>
        <p:spPr>
          <a:xfrm>
            <a:off x="6553200" y="4191000"/>
            <a:ext cx="533400" cy="914400"/>
          </a:xfrm>
          <a:prstGeom prst="corner">
            <a:avLst/>
          </a:prstGeom>
          <a:solidFill>
            <a:srgbClr val="FF0000">
              <a:alpha val="64000"/>
            </a:srgb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L-Shape 12"/>
          <p:cNvSpPr/>
          <p:nvPr/>
        </p:nvSpPr>
        <p:spPr>
          <a:xfrm>
            <a:off x="7772400" y="4724400"/>
            <a:ext cx="533400" cy="914400"/>
          </a:xfrm>
          <a:prstGeom prst="corner">
            <a:avLst/>
          </a:prstGeom>
          <a:solidFill>
            <a:srgbClr val="FF0000">
              <a:alpha val="64000"/>
            </a:srgb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itle 1"/>
          <p:cNvSpPr txBox="1">
            <a:spLocks/>
          </p:cNvSpPr>
          <p:nvPr/>
        </p:nvSpPr>
        <p:spPr>
          <a:xfrm>
            <a:off x="0" y="4343400"/>
            <a:ext cx="37338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APRIL 4, 2009 -</a:t>
            </a:r>
          </a:p>
          <a:p>
            <a:pPr lvl="0" algn="ctr">
              <a:spcBef>
                <a:spcPct val="0"/>
              </a:spcBef>
            </a:pP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SOUTH CENTRAL NEBRASKA</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5257800" y="381000"/>
            <a:ext cx="2362200" cy="4572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2202</a:t>
            </a:r>
            <a:r>
              <a:rPr kumimoji="0" lang="en-US" sz="3600" b="1" i="1" u="none" strike="noStrike" kern="1200" cap="all"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GMT</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4" name="Title 1"/>
          <p:cNvSpPr txBox="1">
            <a:spLocks/>
          </p:cNvSpPr>
          <p:nvPr/>
        </p:nvSpPr>
        <p:spPr>
          <a:xfrm>
            <a:off x="0" y="3962400"/>
            <a:ext cx="3200400" cy="457200"/>
          </a:xfrm>
          <a:prstGeom prst="rect">
            <a:avLst/>
          </a:prstGeom>
        </p:spPr>
        <p:txBody>
          <a:bodyPr vert="horz" lIns="91440" tIns="45720" rIns="91440" bIns="45720" rtlCol="0" anchor="ctr">
            <a:noAutofit/>
          </a:bodyPr>
          <a:lstStyle/>
          <a:p>
            <a:pPr lvl="0" algn="ctr">
              <a:spcBef>
                <a:spcPct val="0"/>
              </a:spcBef>
            </a:pPr>
            <a:r>
              <a:rPr lang="en-US" sz="3600" b="1" i="1" cap="all" noProof="0" dirty="0" err="1"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Supercell</a:t>
            </a:r>
            <a:endParaRPr lang="en-US" sz="3600" b="1" i="1" cap="all" noProof="0"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pPr>
            <a:r>
              <a:rPr kumimoji="0" lang="en-US" sz="3600" b="1" i="1" u="none" strike="noStrike" kern="1200" cap="all" spc="0" normalizeH="0" baseline="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Phase after </a:t>
            </a:r>
            <a:r>
              <a:rPr kumimoji="0" lang="en-US" sz="3600" b="1" i="1" u="none" strike="noStrike" kern="1200" cap="all" spc="0" normalizeH="0" baseline="0" dirty="0" err="1"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nmt</a:t>
            </a:r>
            <a:r>
              <a:rPr kumimoji="0" lang="en-US" sz="3600" b="1" i="1" u="none" strike="noStrike" kern="1200" cap="all" spc="0" normalizeH="0" baseline="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rPr>
              <a:t> phase?</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9" name="Picture 18" descr="Refl_2202.png"/>
          <p:cNvPicPr>
            <a:picLocks noChangeAspect="1"/>
          </p:cNvPicPr>
          <p:nvPr/>
        </p:nvPicPr>
        <p:blipFill>
          <a:blip r:embed="rId2" cstate="print"/>
          <a:stretch>
            <a:fillRect/>
          </a:stretch>
        </p:blipFill>
        <p:spPr>
          <a:xfrm>
            <a:off x="3200400" y="978568"/>
            <a:ext cx="5943600" cy="5422232"/>
          </a:xfrm>
          <a:prstGeom prst="rect">
            <a:avLst/>
          </a:prstGeom>
        </p:spPr>
      </p:pic>
      <p:cxnSp>
        <p:nvCxnSpPr>
          <p:cNvPr id="23" name="Straight Arrow Connector 22"/>
          <p:cNvCxnSpPr/>
          <p:nvPr/>
        </p:nvCxnSpPr>
        <p:spPr>
          <a:xfrm flipV="1">
            <a:off x="2590800" y="3200400"/>
            <a:ext cx="4267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3048000"/>
            <a:ext cx="9144000" cy="1524000"/>
          </a:xfrm>
          <a:prstGeom prst="rect">
            <a:avLst/>
          </a:prstGeom>
        </p:spPr>
        <p:txBody>
          <a:bodyPr vert="horz" lIns="91440" tIns="45720" rIns="91440" bIns="45720" rtlCol="0" anchor="ctr">
            <a:noAutofit/>
          </a:bodyPr>
          <a:lstStyle/>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remain </a:t>
            </a:r>
            <a:r>
              <a:rPr lang="en-US" sz="2000" i="1" cap="all"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situationally</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aware of synoptic/mesoscale 	environment</a:t>
            </a:r>
            <a:r>
              <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compared to </a:t>
            </a:r>
            <a:r>
              <a:rPr lang="en-US" sz="2000" i="1" cap="all" noProof="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conceptual models</a:t>
            </a: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endParaRPr lang="en-US" sz="2000" i="1" cap="all" noProof="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endParaRPr lang="en-US" sz="2000" i="1" cap="all" noProof="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defRPr/>
            </a:pPr>
            <a:endPar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monitor low level lapse rate trends in relation to 	boundary position for possible enhancement of low 	level stretching</a:t>
            </a: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defRPr/>
            </a:pP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endPar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adjust velocity color curve for enhancement near  	zero </a:t>
            </a:r>
            <a:r>
              <a:rPr lang="en-US" sz="2000" i="1" cap="all" dirty="0" err="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isodop</a:t>
            </a:r>
            <a:r>
              <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because…</a:t>
            </a:r>
            <a:endParaRPr kumimoji="0" lang="en-US" sz="2000" b="0" i="1" u="none" strike="noStrike" kern="1200" cap="all"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defRPr/>
            </a:pPr>
            <a:endParaRPr lang="en-US" sz="2000" i="1" cap="all"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defRPr/>
            </a:pPr>
            <a:endParaRPr lang="en-US" sz="2000" i="1" cap="all" baseline="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1" name="Title 1"/>
          <p:cNvSpPr txBox="1">
            <a:spLocks/>
          </p:cNvSpPr>
          <p:nvPr/>
        </p:nvSpPr>
        <p:spPr>
          <a:xfrm>
            <a:off x="0" y="-152400"/>
            <a:ext cx="9144000" cy="7620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recommendations</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752600" y="1905000"/>
            <a:ext cx="5843251"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3048000"/>
            <a:ext cx="9144000" cy="1524000"/>
          </a:xfrm>
          <a:prstGeom prst="rect">
            <a:avLst/>
          </a:prstGeom>
        </p:spPr>
        <p:txBody>
          <a:bodyPr vert="horz" lIns="91440" tIns="45720" rIns="91440" bIns="45720" rtlCol="0" anchor="ctr">
            <a:noAutofit/>
          </a:bodyPr>
          <a:lstStyle/>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lang="en-US" sz="2000" i="1" cap="all" baseline="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1" name="Title 1"/>
          <p:cNvSpPr txBox="1">
            <a:spLocks/>
          </p:cNvSpPr>
          <p:nvPr/>
        </p:nvSpPr>
        <p:spPr>
          <a:xfrm>
            <a:off x="0" y="-152400"/>
            <a:ext cx="9144000" cy="7620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recommendations</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Picture 4" descr="Compare1.png"/>
          <p:cNvPicPr>
            <a:picLocks noChangeAspect="1"/>
          </p:cNvPicPr>
          <p:nvPr/>
        </p:nvPicPr>
        <p:blipFill>
          <a:blip r:embed="rId2" cstate="print"/>
          <a:stretch>
            <a:fillRect/>
          </a:stretch>
        </p:blipFill>
        <p:spPr>
          <a:xfrm>
            <a:off x="0" y="533400"/>
            <a:ext cx="9144000" cy="63246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3048000"/>
            <a:ext cx="9144000" cy="1524000"/>
          </a:xfrm>
          <a:prstGeom prst="rect">
            <a:avLst/>
          </a:prstGeom>
        </p:spPr>
        <p:txBody>
          <a:bodyPr vert="horz" lIns="91440" tIns="45720" rIns="91440" bIns="45720" rtlCol="0" anchor="ctr">
            <a:noAutofit/>
          </a:bodyPr>
          <a:lstStyle/>
          <a:p>
            <a:pPr lvl="0">
              <a:spcBef>
                <a:spcPct val="0"/>
              </a:spcBef>
              <a:buFont typeface="Arial" pitchFamily="34" charset="0"/>
              <a:buChar char="•"/>
              <a:defRPr/>
            </a:pPr>
            <a:r>
              <a:rPr kumimoji="0" lang="en-US" sz="2000" b="0" i="1" u="none" strike="noStrike" kern="1200" cap="all"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lang="en-US" sz="2000" i="1" cap="all" baseline="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1" name="Title 1"/>
          <p:cNvSpPr txBox="1">
            <a:spLocks/>
          </p:cNvSpPr>
          <p:nvPr/>
        </p:nvSpPr>
        <p:spPr>
          <a:xfrm>
            <a:off x="0" y="-152400"/>
            <a:ext cx="9144000" cy="762000"/>
          </a:xfrm>
          <a:prstGeom prst="rect">
            <a:avLst/>
          </a:prstGeom>
        </p:spPr>
        <p:txBody>
          <a:bodyPr vert="horz" lIns="91440" tIns="45720" rIns="91440" bIns="45720" rtlCol="0" anchor="ctr">
            <a:noAutofit/>
          </a:bodyPr>
          <a:lstStyle/>
          <a:p>
            <a:pPr lvl="0" algn="ctr">
              <a:spcBef>
                <a:spcPct val="0"/>
              </a:spcBef>
            </a:pPr>
            <a:r>
              <a:rPr lang="en-US" sz="3600" b="1" i="1" cap="all" dirty="0" smtClean="0">
                <a:solidFill>
                  <a:srgbClr val="FFFF00"/>
                </a:solidFill>
                <a:effectLst>
                  <a:outerShdw blurRad="38100" dist="38100" dir="2700000" algn="tl">
                    <a:srgbClr val="000000">
                      <a:alpha val="43137"/>
                    </a:srgbClr>
                  </a:outerShdw>
                </a:effectLst>
                <a:latin typeface="Arial" pitchFamily="34" charset="0"/>
                <a:ea typeface="+mj-ea"/>
                <a:cs typeface="Arial" pitchFamily="34" charset="0"/>
              </a:rPr>
              <a:t>recommendations</a:t>
            </a: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 name="Picture 5" descr="Compare2.png"/>
          <p:cNvPicPr>
            <a:picLocks/>
          </p:cNvPicPr>
          <p:nvPr/>
        </p:nvPicPr>
        <p:blipFill>
          <a:blip r:embed="rId2" cstate="print"/>
          <a:stretch>
            <a:fillRect/>
          </a:stretch>
        </p:blipFill>
        <p:spPr>
          <a:xfrm>
            <a:off x="0" y="530352"/>
            <a:ext cx="9144000" cy="6327648"/>
          </a:xfrm>
          <a:prstGeom prst="rect">
            <a:avLst/>
          </a:prstGeom>
        </p:spPr>
      </p:pic>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amage_Photo_3.bmp"/>
          <p:cNvPicPr>
            <a:picLocks noChangeAspect="1"/>
          </p:cNvPicPr>
          <p:nvPr/>
        </p:nvPicPr>
        <p:blipFill>
          <a:blip r:embed="rId2" cstate="print"/>
          <a:stretch>
            <a:fillRect/>
          </a:stretch>
        </p:blipFill>
        <p:spPr>
          <a:xfrm>
            <a:off x="0" y="533400"/>
            <a:ext cx="9144000" cy="6858000"/>
          </a:xfrm>
          <a:prstGeom prst="rect">
            <a:avLst/>
          </a:prstGeom>
        </p:spPr>
      </p:pic>
      <p:sp>
        <p:nvSpPr>
          <p:cNvPr id="2" name="Title 1"/>
          <p:cNvSpPr>
            <a:spLocks noGrp="1"/>
          </p:cNvSpPr>
          <p:nvPr>
            <p:ph type="ctrTitle"/>
          </p:nvPr>
        </p:nvSpPr>
        <p:spPr>
          <a:xfrm>
            <a:off x="762000" y="2286000"/>
            <a:ext cx="7772400" cy="1470025"/>
          </a:xfrm>
        </p:spPr>
        <p:txBody>
          <a:bodyPr>
            <a:normAutofit/>
          </a:bodyPr>
          <a:lstStyle/>
          <a:p>
            <a:r>
              <a:rPr lang="en-US" b="1" i="1" dirty="0" smtClean="0">
                <a:solidFill>
                  <a:srgbClr val="FFC000"/>
                </a:solidFill>
                <a:effectLst>
                  <a:outerShdw blurRad="38100" dist="38100" dir="2700000" algn="tl">
                    <a:srgbClr val="000000">
                      <a:alpha val="43137"/>
                    </a:srgbClr>
                  </a:outerShdw>
                </a:effectLst>
              </a:rPr>
              <a:t>QUESTIONS???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3048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Literature Review</a:t>
            </a:r>
          </a:p>
          <a:p>
            <a:pPr lvl="0" algn="ctr">
              <a:spcBef>
                <a:spcPct val="0"/>
              </a:spcBef>
            </a:pPr>
            <a:r>
              <a:rPr lang="en-US" sz="2800" i="1" u="sng"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Miller (1972) </a:t>
            </a:r>
            <a:r>
              <a:rPr lang="en-US" sz="2800"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 Type D Synoptic pattern</a:t>
            </a:r>
            <a:endParaRPr kumimoji="0" lang="en-US" sz="2000" b="0" i="1" u="none" strike="noStrike" kern="1200" cap="all"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a:t>
            </a:r>
          </a:p>
        </p:txBody>
      </p:sp>
      <p:pic>
        <p:nvPicPr>
          <p:cNvPr id="38914"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16002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Literature Review</a:t>
            </a:r>
          </a:p>
          <a:p>
            <a:pPr lvl="0" algn="ctr">
              <a:spcBef>
                <a:spcPct val="0"/>
              </a:spcBef>
            </a:pPr>
            <a:r>
              <a:rPr lang="en-US" sz="2800" i="1" u="sng" cap="all" dirty="0" err="1"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Goetsch</a:t>
            </a:r>
            <a:r>
              <a:rPr lang="en-US" sz="2800" i="1" u="sng"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 (1988) </a:t>
            </a:r>
          </a:p>
          <a:p>
            <a:pPr lvl="0" algn="ctr">
              <a:spcBef>
                <a:spcPct val="0"/>
              </a:spcBef>
            </a:pPr>
            <a:endParaRPr lang="en-US" sz="2800"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Found similar synoptic patterns with a closed mid level low and a nearly vertically stacked 	system resulting in destabilization through mid level cold pool and any diurnal heating.</a:t>
            </a: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Low level moisture axis is usually found protruding toward the surface low center from the 	southeast.</a:t>
            </a: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Defined “threat area”  in a zone of strong low level convergence along a trough of secondary 	cold front.</a:t>
            </a: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p:txBody>
      </p:sp>
      <p:pic>
        <p:nvPicPr>
          <p:cNvPr id="67586" name="Picture 2"/>
          <p:cNvPicPr>
            <a:picLocks noChangeAspect="1" noChangeArrowheads="1"/>
          </p:cNvPicPr>
          <p:nvPr/>
        </p:nvPicPr>
        <p:blipFill>
          <a:blip r:embed="rId2" cstate="print"/>
          <a:srcRect/>
          <a:stretch>
            <a:fillRect/>
          </a:stretch>
        </p:blipFill>
        <p:spPr bwMode="auto">
          <a:xfrm>
            <a:off x="595212" y="2971800"/>
            <a:ext cx="3710088" cy="3886200"/>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4800600" y="2971800"/>
            <a:ext cx="3725439" cy="3886200"/>
          </a:xfrm>
          <a:prstGeom prst="rect">
            <a:avLst/>
          </a:prstGeom>
          <a:noFill/>
          <a:ln w="9525">
            <a:noFill/>
            <a:miter lim="800000"/>
            <a:headEnd/>
            <a:tailEnd/>
          </a:ln>
        </p:spPr>
      </p:pic>
      <p:sp>
        <p:nvSpPr>
          <p:cNvPr id="10" name="Oval 9"/>
          <p:cNvSpPr/>
          <p:nvPr/>
        </p:nvSpPr>
        <p:spPr>
          <a:xfrm>
            <a:off x="5791200" y="3810000"/>
            <a:ext cx="1371600" cy="762000"/>
          </a:xfrm>
          <a:prstGeom prst="ellipse">
            <a:avLst/>
          </a:prstGeom>
          <a:solidFill>
            <a:srgbClr val="FFC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17526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Literature Review</a:t>
            </a:r>
          </a:p>
          <a:p>
            <a:pPr lvl="0" algn="ctr">
              <a:spcBef>
                <a:spcPct val="0"/>
              </a:spcBef>
            </a:pPr>
            <a:r>
              <a:rPr lang="en-US" sz="2800" i="1" u="sng"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Johns and </a:t>
            </a:r>
            <a:r>
              <a:rPr lang="en-US" sz="2800" i="1" u="sng" cap="all" dirty="0" err="1"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Doswell</a:t>
            </a:r>
            <a:r>
              <a:rPr lang="en-US" sz="2800" i="1" u="sng"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 (1992)</a:t>
            </a:r>
          </a:p>
          <a:p>
            <a:pPr lvl="0" algn="ctr">
              <a:spcBef>
                <a:spcPct val="0"/>
              </a:spcBef>
            </a:pPr>
            <a:endParaRPr lang="en-US" sz="2800"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Briefly mention Miller (1972) Type D patterns for tornadoes.</a:t>
            </a:r>
          </a:p>
          <a:p>
            <a:pPr lvl="0">
              <a:spcBef>
                <a:spcPct val="0"/>
              </a:spcBef>
              <a:buFont typeface="Arial" pitchFamily="34" charset="0"/>
              <a:buChar char="•"/>
            </a:pPr>
            <a:endParaRPr lang="en-US" sz="24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24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400" b="1" i="1" dirty="0" smtClean="0">
                <a:solidFill>
                  <a:srgbClr val="FFFF00"/>
                </a:solidFill>
                <a:effectLst>
                  <a:outerShdw blurRad="38100" dist="38100" dir="2700000" algn="tl">
                    <a:srgbClr val="000000">
                      <a:alpha val="43137"/>
                    </a:srgbClr>
                  </a:outerShdw>
                </a:effectLst>
              </a:rPr>
              <a:t> 	However…they do state that these events come from relatively 	low-topped convection that is </a:t>
            </a:r>
            <a:r>
              <a:rPr lang="en-US" sz="2400" b="1" i="1" u="sng" dirty="0" smtClean="0">
                <a:solidFill>
                  <a:srgbClr val="FFFF00"/>
                </a:solidFill>
                <a:effectLst>
                  <a:outerShdw blurRad="38100" dist="38100" dir="2700000" algn="tl">
                    <a:srgbClr val="000000">
                      <a:alpha val="43137"/>
                    </a:srgbClr>
                  </a:outerShdw>
                </a:effectLst>
              </a:rPr>
              <a:t>usually non-</a:t>
            </a:r>
            <a:r>
              <a:rPr lang="en-US" sz="2400" b="1" i="1" u="sng" dirty="0" err="1" smtClean="0">
                <a:solidFill>
                  <a:srgbClr val="FFFF00"/>
                </a:solidFill>
                <a:effectLst>
                  <a:outerShdw blurRad="38100" dist="38100" dir="2700000" algn="tl">
                    <a:srgbClr val="000000">
                      <a:alpha val="43137"/>
                    </a:srgbClr>
                  </a:outerShdw>
                </a:effectLst>
              </a:rPr>
              <a:t>supercellular</a:t>
            </a:r>
            <a:r>
              <a:rPr lang="en-US" sz="2400" b="1" i="1" dirty="0" smtClean="0">
                <a:solidFill>
                  <a:srgbClr val="FFFF00"/>
                </a:solidFill>
                <a:effectLst>
                  <a:outerShdw blurRad="38100" dist="38100" dir="2700000" algn="tl">
                    <a:srgbClr val="000000">
                      <a:alpha val="43137"/>
                    </a:srgbClr>
                  </a:outerShdw>
                </a:effectLst>
              </a:rPr>
              <a:t> in 	nature.</a:t>
            </a: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0" y="4876800"/>
            <a:ext cx="9144000" cy="457200"/>
          </a:xfrm>
          <a:prstGeom prst="rect">
            <a:avLst/>
          </a:prstGeom>
        </p:spPr>
        <p:txBody>
          <a:bodyPr vert="horz" lIns="91440" tIns="45720" rIns="91440" bIns="45720" rtlCol="0" anchor="ctr">
            <a:noAutofit/>
          </a:bodyPr>
          <a:lstStyle/>
          <a:p>
            <a:pPr lvl="0" algn="ctr">
              <a:spcBef>
                <a:spcPct val="0"/>
              </a:spcBef>
            </a:pPr>
            <a:r>
              <a:rPr lang="en-US" sz="2800" i="1" u="sng" cap="all"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Mcdonald</a:t>
            </a:r>
            <a:r>
              <a:rPr lang="en-US" sz="2800" i="1" u="sng" cap="all"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(2000)</a:t>
            </a:r>
          </a:p>
          <a:p>
            <a:pPr lvl="0" algn="ctr">
              <a:spcBef>
                <a:spcPct val="0"/>
              </a:spcBef>
            </a:pPr>
            <a:endParaRPr lang="en-US" sz="2800"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Similar synoptic pattern as previous literature.</a:t>
            </a:r>
          </a:p>
          <a:p>
            <a:pPr lvl="0">
              <a:spcBef>
                <a:spcPct val="0"/>
              </a:spcBef>
              <a:buFont typeface="Arial" pitchFamily="34" charset="0"/>
              <a:buChar char="•"/>
            </a:pPr>
            <a:endParaRPr lang="en-US" sz="24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400" b="1" i="1" dirty="0" smtClean="0">
                <a:solidFill>
                  <a:srgbClr val="FFFF00"/>
                </a:solidFill>
                <a:effectLst>
                  <a:outerShdw blurRad="38100" dist="38100" dir="2700000" algn="tl">
                    <a:srgbClr val="000000">
                      <a:alpha val="43137"/>
                    </a:srgbClr>
                  </a:outerShdw>
                </a:effectLst>
              </a:rPr>
              <a:t> 	Suggests NMT processes similar to a </a:t>
            </a:r>
            <a:r>
              <a:rPr lang="en-US" sz="2400" b="1" i="1" dirty="0" err="1" smtClean="0">
                <a:solidFill>
                  <a:srgbClr val="FFFF00"/>
                </a:solidFill>
                <a:effectLst>
                  <a:outerShdw blurRad="38100" dist="38100" dir="2700000" algn="tl">
                    <a:srgbClr val="000000">
                      <a:alpha val="43137"/>
                    </a:srgbClr>
                  </a:outerShdw>
                </a:effectLst>
              </a:rPr>
              <a:t>Landspout</a:t>
            </a:r>
            <a:r>
              <a:rPr lang="en-US" sz="2400" b="1" i="1" dirty="0" smtClean="0">
                <a:solidFill>
                  <a:srgbClr val="FFFF00"/>
                </a:solidFill>
                <a:effectLst>
                  <a:outerShdw blurRad="38100" dist="38100" dir="2700000" algn="tl">
                    <a:srgbClr val="000000">
                      <a:alpha val="43137"/>
                    </a:srgbClr>
                  </a:outerShdw>
                </a:effectLst>
              </a:rPr>
              <a:t> but </a:t>
            </a:r>
          </a:p>
          <a:p>
            <a:pPr lvl="0">
              <a:spcBef>
                <a:spcPct val="0"/>
              </a:spcBef>
            </a:pPr>
            <a:r>
              <a:rPr lang="en-US" sz="2400" b="1" i="1" dirty="0" smtClean="0">
                <a:solidFill>
                  <a:srgbClr val="FFFF00"/>
                </a:solidFill>
                <a:effectLst>
                  <a:outerShdw blurRad="38100" dist="38100" dir="2700000" algn="tl">
                    <a:srgbClr val="000000">
                      <a:alpha val="43137"/>
                    </a:srgbClr>
                  </a:outerShdw>
                </a:effectLst>
              </a:rPr>
              <a:t>	provides no empirical evidence.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28600" y="1600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8382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Literature Review</a:t>
            </a:r>
          </a:p>
          <a:p>
            <a:pPr lvl="0" algn="ctr">
              <a:spcBef>
                <a:spcPct val="0"/>
              </a:spcBef>
            </a:pPr>
            <a:r>
              <a:rPr lang="en-US" sz="2800" i="1" u="sng" cap="all"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Davies/guyer (2004) and Davies (2006)</a:t>
            </a:r>
          </a:p>
          <a:p>
            <a:pPr lvl="0" algn="ctr">
              <a:spcBef>
                <a:spcPct val="0"/>
              </a:spcBef>
            </a:pPr>
            <a:endParaRPr lang="en-US" sz="2800" i="1" cap="all"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endParaRPr lang="en-US" sz="1600" b="1" i="1" dirty="0" smtClean="0">
              <a:solidFill>
                <a:srgbClr val="FFFF00"/>
              </a:solidFill>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a:blip r:embed="rId2" cstate="print"/>
          <a:srcRect/>
          <a:stretch>
            <a:fillRect/>
          </a:stretch>
        </p:blipFill>
        <p:spPr bwMode="auto">
          <a:xfrm>
            <a:off x="2895600" y="4038600"/>
            <a:ext cx="6248400" cy="2802466"/>
          </a:xfrm>
          <a:prstGeom prst="rect">
            <a:avLst/>
          </a:prstGeom>
          <a:noFill/>
          <a:ln w="9525">
            <a:noFill/>
            <a:miter lim="800000"/>
            <a:headEnd/>
            <a:tailEnd/>
          </a:ln>
        </p:spPr>
      </p:pic>
      <p:sp>
        <p:nvSpPr>
          <p:cNvPr id="10" name="Rectangle 9"/>
          <p:cNvSpPr/>
          <p:nvPr/>
        </p:nvSpPr>
        <p:spPr>
          <a:xfrm>
            <a:off x="0" y="3352800"/>
            <a:ext cx="3124200" cy="1200329"/>
          </a:xfrm>
          <a:prstGeom prst="rect">
            <a:avLst/>
          </a:prstGeom>
        </p:spPr>
        <p:txBody>
          <a:bodyPr wrap="square">
            <a:spAutoFit/>
          </a:bodyPr>
          <a:lstStyle/>
          <a:p>
            <a:r>
              <a:rPr lang="en-US" b="1" dirty="0" smtClean="0">
                <a:solidFill>
                  <a:srgbClr val="FFFF00"/>
                </a:solidFill>
                <a:effectLst>
                  <a:outerShdw blurRad="38100" dist="38100" dir="2700000" algn="tl">
                    <a:srgbClr val="000000">
                      <a:alpha val="43137"/>
                    </a:srgbClr>
                  </a:outerShdw>
                </a:effectLst>
              </a:rPr>
              <a:t>Composite diagrams showing common features associated with tornado producing CC500L systems.</a:t>
            </a:r>
            <a:endParaRPr lang="en-US" b="1" dirty="0">
              <a:solidFill>
                <a:srgbClr val="FFFF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2895599" y="990600"/>
            <a:ext cx="6248401" cy="30480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447800" y="2743200"/>
            <a:ext cx="3810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1"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1" name="Title 1"/>
          <p:cNvSpPr txBox="1">
            <a:spLocks/>
          </p:cNvSpPr>
          <p:nvPr/>
        </p:nvSpPr>
        <p:spPr>
          <a:xfrm>
            <a:off x="381000" y="152400"/>
            <a:ext cx="8534400" cy="457200"/>
          </a:xfrm>
          <a:prstGeom prst="rect">
            <a:avLst/>
          </a:prstGeom>
        </p:spPr>
        <p:txBody>
          <a:bodyPr vert="horz" lIns="91440" tIns="45720" rIns="91440" bIns="45720" rtlCol="0" anchor="ctr">
            <a:noAutofit/>
          </a:bodyPr>
          <a:lstStyle/>
          <a:p>
            <a:pPr lvl="0" algn="ctr">
              <a:spcBef>
                <a:spcPct val="0"/>
              </a:spcBef>
            </a:pPr>
            <a:endParaRPr kumimoji="0" lang="en-US" sz="3600" b="1" i="1" u="none" strike="noStrike" kern="1200" cap="all"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Title 1"/>
          <p:cNvSpPr txBox="1">
            <a:spLocks/>
          </p:cNvSpPr>
          <p:nvPr/>
        </p:nvSpPr>
        <p:spPr>
          <a:xfrm>
            <a:off x="0" y="2743200"/>
            <a:ext cx="9144000" cy="457200"/>
          </a:xfrm>
          <a:prstGeom prst="rect">
            <a:avLst/>
          </a:prstGeom>
        </p:spPr>
        <p:txBody>
          <a:bodyPr vert="horz" lIns="91440" tIns="45720" rIns="91440" bIns="45720" rtlCol="0" anchor="ctr">
            <a:noAutofit/>
          </a:bodyPr>
          <a:lstStyle/>
          <a:p>
            <a:pPr lvl="0" algn="ctr">
              <a:spcBef>
                <a:spcPct val="0"/>
              </a:spcBef>
            </a:pPr>
            <a:r>
              <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Closed Low Tornado event Literature </a:t>
            </a:r>
          </a:p>
          <a:p>
            <a:pPr lvl="0" algn="ctr">
              <a:spcBef>
                <a:spcPct val="0"/>
              </a:spcBef>
            </a:pPr>
            <a:endParaRPr lang="en-US" sz="2800" i="1" cap="all"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endParaRPr>
          </a:p>
          <a:p>
            <a:pPr lvl="0">
              <a:spcBef>
                <a:spcPct val="0"/>
              </a:spcBef>
              <a:buFont typeface="Arial" pitchFamily="34" charset="0"/>
              <a:buChar char="•"/>
            </a:pPr>
            <a:r>
              <a:rPr lang="en-US" sz="1600" b="1" i="1" dirty="0" smtClean="0">
                <a:solidFill>
                  <a:srgbClr val="FFFF00"/>
                </a:solidFill>
                <a:effectLst>
                  <a:outerShdw blurRad="38100" dist="38100" dir="2700000" algn="tl">
                    <a:srgbClr val="000000">
                      <a:alpha val="43137"/>
                    </a:srgbClr>
                  </a:outerShdw>
                </a:effectLst>
              </a:rPr>
              <a:t>	</a:t>
            </a:r>
            <a:r>
              <a:rPr lang="en-US" sz="2000" b="1" i="1" dirty="0" smtClean="0">
                <a:solidFill>
                  <a:srgbClr val="FFFF00"/>
                </a:solidFill>
                <a:effectLst>
                  <a:outerShdw blurRad="38100" dist="38100" dir="2700000" algn="tl">
                    <a:srgbClr val="000000">
                      <a:alpha val="43137"/>
                    </a:srgbClr>
                  </a:outerShdw>
                </a:effectLst>
              </a:rPr>
              <a:t>Research/Literature lacking in comparison to other severe convective areas 	of interest. </a:t>
            </a:r>
          </a:p>
          <a:p>
            <a:pPr lvl="0">
              <a:spcBef>
                <a:spcPct val="0"/>
              </a:spcBef>
              <a:buFont typeface="Arial" pitchFamily="34" charset="0"/>
              <a:buChar char="•"/>
            </a:pPr>
            <a:endParaRPr lang="en-US" sz="20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000" b="1" i="1" dirty="0" smtClean="0">
                <a:solidFill>
                  <a:srgbClr val="FFFF00"/>
                </a:solidFill>
                <a:effectLst>
                  <a:outerShdw blurRad="38100" dist="38100" dir="2700000" algn="tl">
                    <a:srgbClr val="000000">
                      <a:alpha val="43137"/>
                    </a:srgbClr>
                  </a:outerShdw>
                </a:effectLst>
              </a:rPr>
              <a:t> 	Historically…research done by one or two individuals/research groups, with 	a decade or more between meaningful research at times.</a:t>
            </a:r>
          </a:p>
          <a:p>
            <a:pPr lvl="0">
              <a:spcBef>
                <a:spcPct val="0"/>
              </a:spcBef>
              <a:buFont typeface="Arial" pitchFamily="34" charset="0"/>
              <a:buChar char="•"/>
            </a:pPr>
            <a:endParaRPr lang="en-US" sz="20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000" b="1" i="1" dirty="0" smtClean="0">
                <a:solidFill>
                  <a:srgbClr val="FFFF00"/>
                </a:solidFill>
                <a:effectLst>
                  <a:outerShdw blurRad="38100" dist="38100" dir="2700000" algn="tl">
                    <a:srgbClr val="000000">
                      <a:alpha val="43137"/>
                    </a:srgbClr>
                  </a:outerShdw>
                </a:effectLst>
              </a:rPr>
              <a:t> 	Composite model on the synoptic scale very similar among research and 	utilized heavily in forecasting. </a:t>
            </a:r>
          </a:p>
          <a:p>
            <a:pPr lvl="0">
              <a:spcBef>
                <a:spcPct val="0"/>
              </a:spcBef>
              <a:buFont typeface="Arial" pitchFamily="34" charset="0"/>
              <a:buChar char="•"/>
            </a:pPr>
            <a:endParaRPr lang="en-US" sz="20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000" b="1" i="1" dirty="0" smtClean="0">
                <a:solidFill>
                  <a:srgbClr val="FFFF00"/>
                </a:solidFill>
                <a:effectLst>
                  <a:outerShdw blurRad="38100" dist="38100" dir="2700000" algn="tl">
                    <a:srgbClr val="000000">
                      <a:alpha val="43137"/>
                    </a:srgbClr>
                  </a:outerShdw>
                </a:effectLst>
              </a:rPr>
              <a:t> 	</a:t>
            </a:r>
            <a:r>
              <a:rPr lang="en-US" sz="2000" b="1" i="1" dirty="0" smtClean="0">
                <a:solidFill>
                  <a:srgbClr val="FFC000"/>
                </a:solidFill>
                <a:effectLst>
                  <a:outerShdw blurRad="38100" dist="38100" dir="2700000" algn="tl">
                    <a:srgbClr val="000000">
                      <a:alpha val="43137"/>
                    </a:srgbClr>
                  </a:outerShdw>
                </a:effectLst>
              </a:rPr>
              <a:t>Little if any empirical evidence to support “cookie cutter “ </a:t>
            </a:r>
            <a:r>
              <a:rPr lang="en-US" sz="2000" b="1" i="1" dirty="0" err="1" smtClean="0">
                <a:solidFill>
                  <a:srgbClr val="FFC000"/>
                </a:solidFill>
                <a:effectLst>
                  <a:outerShdw blurRad="38100" dist="38100" dir="2700000" algn="tl">
                    <a:srgbClr val="000000">
                      <a:alpha val="43137"/>
                    </a:srgbClr>
                  </a:outerShdw>
                </a:effectLst>
              </a:rPr>
              <a:t>tornadogenesis</a:t>
            </a:r>
            <a:r>
              <a:rPr lang="en-US" sz="2000" b="1" i="1" dirty="0" smtClean="0">
                <a:solidFill>
                  <a:srgbClr val="FFC000"/>
                </a:solidFill>
                <a:effectLst>
                  <a:outerShdw blurRad="38100" dist="38100" dir="2700000" algn="tl">
                    <a:srgbClr val="000000">
                      <a:alpha val="43137"/>
                    </a:srgbClr>
                  </a:outerShdw>
                </a:effectLst>
              </a:rPr>
              <a:t> 	model via mini </a:t>
            </a:r>
            <a:r>
              <a:rPr lang="en-US" sz="2000" b="1" i="1" dirty="0" err="1" smtClean="0">
                <a:solidFill>
                  <a:srgbClr val="FFC000"/>
                </a:solidFill>
                <a:effectLst>
                  <a:outerShdw blurRad="38100" dist="38100" dir="2700000" algn="tl">
                    <a:srgbClr val="000000">
                      <a:alpha val="43137"/>
                    </a:srgbClr>
                  </a:outerShdw>
                </a:effectLst>
              </a:rPr>
              <a:t>supercell</a:t>
            </a:r>
            <a:r>
              <a:rPr lang="en-US" sz="2000" b="1" i="1" dirty="0" smtClean="0">
                <a:solidFill>
                  <a:srgbClr val="FFC000"/>
                </a:solidFill>
                <a:effectLst>
                  <a:outerShdw blurRad="38100" dist="38100" dir="2700000" algn="tl">
                    <a:srgbClr val="000000">
                      <a:alpha val="43137"/>
                    </a:srgbClr>
                  </a:outerShdw>
                </a:effectLst>
              </a:rPr>
              <a:t> events stemming from tight spin/vorticity from the 	nearby mid-level low or surface low.</a:t>
            </a:r>
          </a:p>
          <a:p>
            <a:pPr lvl="0">
              <a:spcBef>
                <a:spcPct val="0"/>
              </a:spcBef>
              <a:buFont typeface="Arial" pitchFamily="34" charset="0"/>
              <a:buChar char="•"/>
            </a:pPr>
            <a:endParaRPr lang="en-US" sz="2000" b="1" i="1" dirty="0" smtClean="0">
              <a:solidFill>
                <a:srgbClr val="FFFF00"/>
              </a:solidFill>
              <a:effectLst>
                <a:outerShdw blurRad="38100" dist="38100" dir="2700000" algn="tl">
                  <a:srgbClr val="000000">
                    <a:alpha val="43137"/>
                  </a:srgbClr>
                </a:outerShdw>
              </a:effectLst>
            </a:endParaRPr>
          </a:p>
          <a:p>
            <a:pPr lvl="0">
              <a:spcBef>
                <a:spcPct val="0"/>
              </a:spcBef>
              <a:buFont typeface="Arial" pitchFamily="34" charset="0"/>
              <a:buChar char="•"/>
            </a:pPr>
            <a:r>
              <a:rPr lang="en-US" sz="2000" b="1" i="1" dirty="0" smtClean="0">
                <a:solidFill>
                  <a:srgbClr val="FFFF00"/>
                </a:solidFill>
                <a:effectLst>
                  <a:outerShdw blurRad="38100" dist="38100" dir="2700000" algn="tl">
                    <a:srgbClr val="000000">
                      <a:alpha val="43137"/>
                    </a:srgbClr>
                  </a:outerShdw>
                </a:effectLst>
              </a:rPr>
              <a:t>  	</a:t>
            </a:r>
            <a:r>
              <a:rPr lang="en-US" sz="2000" b="1" i="1" dirty="0" smtClean="0">
                <a:solidFill>
                  <a:srgbClr val="FFC000"/>
                </a:solidFill>
                <a:effectLst>
                  <a:outerShdw blurRad="38100" dist="38100" dir="2700000" algn="tl">
                    <a:srgbClr val="000000">
                      <a:alpha val="43137"/>
                    </a:srgbClr>
                  </a:outerShdw>
                </a:effectLst>
              </a:rPr>
              <a:t>Some theorize NMT processes but little, if any empirical evidence has been 	provided in literature up to this point.</a:t>
            </a:r>
          </a:p>
          <a:p>
            <a:pPr lvl="0">
              <a:spcBef>
                <a:spcPct val="0"/>
              </a:spcBef>
              <a:buFont typeface="Arial" pitchFamily="34" charset="0"/>
              <a:buChar char="•"/>
            </a:pPr>
            <a:endParaRPr lang="en-US" sz="2000" b="1" i="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5784</TotalTime>
  <Words>434</Words>
  <Application>Microsoft Office PowerPoint</Application>
  <PresentationFormat>On-screen Show (4:3)</PresentationFormat>
  <Paragraphs>206</Paragraphs>
  <Slides>45</Slides>
  <Notes>0</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NON-MESOCYLONE TORNADOGENESIS IN THE 26 OCTOBER 2006 CLOSED MID LEVEL LOW SEVERE CONVECTIVE EVENT </vt:lpstr>
      <vt:lpstr>Slide 2</vt:lpstr>
      <vt:lpstr>Slide 3</vt:lpstr>
      <vt:lpstr>Slide 4</vt:lpstr>
      <vt:lpstr>Slide 5</vt:lpstr>
      <vt:lpstr>Slide 6</vt:lpstr>
      <vt:lpstr>Slide 7</vt:lpstr>
      <vt:lpstr>Slide 8</vt:lpstr>
      <vt:lpstr>Slide 9</vt:lpstr>
      <vt:lpstr>Slide 10</vt:lpstr>
      <vt:lpstr>review of october 26 2006 </vt:lpstr>
      <vt:lpstr>review of october 26 2006 </vt:lpstr>
      <vt:lpstr>review of october 26 2006 </vt:lpstr>
      <vt:lpstr>Slide 14</vt:lpstr>
      <vt:lpstr>Matches conceptual model</vt:lpstr>
      <vt:lpstr>: Davies/guyer 2004</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aaron.johnson</dc:creator>
  <cp:lastModifiedBy>mr sulu</cp:lastModifiedBy>
  <cp:revision>726</cp:revision>
  <dcterms:created xsi:type="dcterms:W3CDTF">2009-07-08T18:48:25Z</dcterms:created>
  <dcterms:modified xsi:type="dcterms:W3CDTF">2010-08-12T12:11:57Z</dcterms:modified>
</cp:coreProperties>
</file>