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61" r:id="rId6"/>
    <p:sldId id="259" r:id="rId7"/>
    <p:sldId id="283" r:id="rId8"/>
    <p:sldId id="260" r:id="rId9"/>
    <p:sldId id="275" r:id="rId10"/>
    <p:sldId id="262" r:id="rId11"/>
    <p:sldId id="263" r:id="rId12"/>
    <p:sldId id="276" r:id="rId13"/>
    <p:sldId id="264" r:id="rId14"/>
    <p:sldId id="284" r:id="rId15"/>
    <p:sldId id="291" r:id="rId16"/>
    <p:sldId id="285" r:id="rId17"/>
    <p:sldId id="265" r:id="rId18"/>
    <p:sldId id="277" r:id="rId19"/>
    <p:sldId id="295" r:id="rId20"/>
    <p:sldId id="293" r:id="rId21"/>
    <p:sldId id="296" r:id="rId22"/>
    <p:sldId id="267" r:id="rId23"/>
    <p:sldId id="274" r:id="rId24"/>
    <p:sldId id="299" r:id="rId25"/>
    <p:sldId id="266" r:id="rId26"/>
    <p:sldId id="268" r:id="rId27"/>
    <p:sldId id="269" r:id="rId28"/>
    <p:sldId id="270" r:id="rId29"/>
    <p:sldId id="271" r:id="rId30"/>
    <p:sldId id="272" r:id="rId31"/>
    <p:sldId id="278" r:id="rId32"/>
    <p:sldId id="290" r:id="rId33"/>
    <p:sldId id="273" r:id="rId34"/>
    <p:sldId id="280" r:id="rId35"/>
    <p:sldId id="297" r:id="rId36"/>
    <p:sldId id="298" r:id="rId37"/>
    <p:sldId id="289" r:id="rId38"/>
    <p:sldId id="286" r:id="rId39"/>
    <p:sldId id="287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FF"/>
    <a:srgbClr val="008000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8" autoAdjust="0"/>
    <p:restoredTop sz="94629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D15CB-A81F-4976-92C2-272EEA5B1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7B238-E701-4CD3-82AE-1398EA1060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B770E-FCF8-47BA-9192-F7DE842425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C0EC96-6705-4385-AE83-E70FD47CFE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DC2F9-2897-4BAC-BB3B-5C657F2D12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4B05-E5C3-4B74-B2A6-10C146325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D1B66-3227-475E-8E71-255AA70C4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685E34-E89E-4DC3-B0A5-F69D26A205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A03FA-0308-4BB6-8201-B2B4ED96C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66D6D-9539-444F-94C8-2319DD1ACD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5F6CD-1F56-4022-A454-CB28F7E3FC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3026E2-E5E4-4D31-B7ED-F98A1833B5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7002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19 July 2006 </a:t>
            </a:r>
            <a:r>
              <a:rPr lang="en-US" dirty="0" err="1" smtClean="0">
                <a:solidFill>
                  <a:srgbClr val="FFFF00"/>
                </a:solidFill>
              </a:rPr>
              <a:t>Derecho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4000" i="1" dirty="0">
                <a:solidFill>
                  <a:srgbClr val="FFFF00"/>
                </a:solidFill>
              </a:rPr>
              <a:t>A Meteorological </a:t>
            </a:r>
            <a:r>
              <a:rPr lang="en-US" sz="4000" i="1" dirty="0" smtClean="0">
                <a:solidFill>
                  <a:srgbClr val="FFFF00"/>
                </a:solidFill>
              </a:rPr>
              <a:t>Perspective and </a:t>
            </a:r>
            <a:br>
              <a:rPr lang="en-US" sz="4000" i="1" dirty="0" smtClean="0">
                <a:solidFill>
                  <a:srgbClr val="FFFF00"/>
                </a:solidFill>
              </a:rPr>
            </a:br>
            <a:r>
              <a:rPr lang="en-US" sz="4000" i="1" dirty="0" smtClean="0">
                <a:solidFill>
                  <a:srgbClr val="FFFF00"/>
                </a:solidFill>
              </a:rPr>
              <a:t>Lessons Learned from this Event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038600"/>
            <a:ext cx="64008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Ron W. Przybylinski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SOO / WFO St. Louis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James Sieveking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Forecaster WFO St. Louis </a:t>
            </a:r>
          </a:p>
        </p:txBody>
      </p:sp>
      <p:pic>
        <p:nvPicPr>
          <p:cNvPr id="2057" name="Picture 9" descr="noaa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8200" cy="847725"/>
          </a:xfrm>
          <a:prstGeom prst="rect">
            <a:avLst/>
          </a:prstGeom>
          <a:noFill/>
        </p:spPr>
      </p:pic>
      <p:pic>
        <p:nvPicPr>
          <p:cNvPr id="2058" name="Picture 10" descr="nws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2950" y="0"/>
            <a:ext cx="781050" cy="78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19Jul06rgnlrad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762375"/>
            <a:ext cx="4038600" cy="2962275"/>
          </a:xfrm>
          <a:prstGeom prst="rect">
            <a:avLst/>
          </a:prstGeom>
          <a:noFill/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267200" y="457200"/>
            <a:ext cx="39814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SPC Mesoscale analysis for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3:00 PM CDT.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ML CAPE / CIN.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Axis of </a:t>
            </a:r>
            <a:r>
              <a:rPr lang="en-US" i="1">
                <a:solidFill>
                  <a:srgbClr val="FF0000"/>
                </a:solidFill>
              </a:rPr>
              <a:t>strongest Instability</a:t>
            </a: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extended from central Iowa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through eastern half of Missouri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ML CAPE values &gt; 6000 J/kg.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3399FF"/>
                </a:solidFill>
              </a:rPr>
              <a:t>Light blue </a:t>
            </a:r>
            <a:r>
              <a:rPr lang="en-US">
                <a:solidFill>
                  <a:schemeClr val="bg1"/>
                </a:solidFill>
              </a:rPr>
              <a:t>suggest stable region.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91000" y="4543425"/>
            <a:ext cx="37655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Severe convective complex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moving SSE along and east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of the axis of highest instability. 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9224" name="Picture 8" descr="jl1906mlcp2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038600" cy="331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29Jul06rgnlwarn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343400" cy="3257550"/>
          </a:xfrm>
          <a:prstGeom prst="rect">
            <a:avLst/>
          </a:prstGeom>
          <a:noFill/>
        </p:spPr>
      </p:pic>
      <p:pic>
        <p:nvPicPr>
          <p:cNvPr id="10245" name="Picture 5" descr="19Jul06rgnlrad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81400"/>
            <a:ext cx="4343400" cy="3184525"/>
          </a:xfrm>
          <a:prstGeom prst="rect">
            <a:avLst/>
          </a:prstGeom>
          <a:noFill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572000" y="409575"/>
            <a:ext cx="433863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Storm Prediction Center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perspective for 5:00 PM CDT.</a:t>
            </a:r>
            <a:r>
              <a:rPr lang="en-US">
                <a:solidFill>
                  <a:srgbClr val="FFFF00"/>
                </a:solidFill>
              </a:rPr>
              <a:t> 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A new severe thunderstorm watch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was issued for much of Central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Illinois.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WFO LSX Issued </a:t>
            </a:r>
            <a:r>
              <a:rPr lang="en-US">
                <a:solidFill>
                  <a:srgbClr val="FFFF00"/>
                </a:solidFill>
              </a:rPr>
              <a:t>SVR TSTM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Warnings</a:t>
            </a:r>
            <a:r>
              <a:rPr lang="en-US">
                <a:solidFill>
                  <a:schemeClr val="bg1"/>
                </a:solidFill>
              </a:rPr>
              <a:t> for a few isolated storms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over central Missouri at this time. 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rgbClr val="FFFF00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288925" y="39735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572000" y="4495800"/>
            <a:ext cx="44259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Mosaic radar imagery for 5:00 PM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(right) continued to show the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complex of thunderstorms moving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nearly south at this time (</a:t>
            </a:r>
            <a:r>
              <a:rPr lang="en-US" i="1">
                <a:solidFill>
                  <a:srgbClr val="FFFF00"/>
                </a:solidFill>
              </a:rPr>
              <a:t>Along and </a:t>
            </a:r>
            <a:br>
              <a:rPr lang="en-US" i="1">
                <a:solidFill>
                  <a:srgbClr val="FFFF00"/>
                </a:solidFill>
              </a:rPr>
            </a:br>
            <a:r>
              <a:rPr lang="en-US" i="1">
                <a:solidFill>
                  <a:srgbClr val="FFFF00"/>
                </a:solidFill>
              </a:rPr>
              <a:t>east of the axis of greatest instability).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R220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533400"/>
            <a:ext cx="5410200" cy="5259388"/>
          </a:xfrm>
          <a:prstGeom prst="rect">
            <a:avLst/>
          </a:prstGeom>
          <a:noFill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46125" y="5878513"/>
            <a:ext cx="792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IR Imagery for 5:02 PM CDT. Coldest cloud tops have moved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toward the leading edge of the convective system and further cooled.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19Jul06rgnlrad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673475"/>
            <a:ext cx="4114800" cy="3016250"/>
          </a:xfrm>
          <a:prstGeom prst="rect">
            <a:avLst/>
          </a:prstGeom>
          <a:noFill/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105400" y="4572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013325" y="239713"/>
            <a:ext cx="320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343400" y="304800"/>
            <a:ext cx="4656138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SPC Mesoscale analysis for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5:00 PM CDT.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Axis of highest </a:t>
            </a:r>
            <a:r>
              <a:rPr lang="en-US">
                <a:solidFill>
                  <a:srgbClr val="FF0000"/>
                </a:solidFill>
              </a:rPr>
              <a:t>instability</a:t>
            </a:r>
            <a:r>
              <a:rPr lang="en-US">
                <a:solidFill>
                  <a:schemeClr val="bg1"/>
                </a:solidFill>
              </a:rPr>
              <a:t> (CAPE)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continued to stretch from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central Iowa through eastern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Missouri.  </a:t>
            </a:r>
            <a:r>
              <a:rPr lang="en-US" i="1">
                <a:solidFill>
                  <a:srgbClr val="FFFF00"/>
                </a:solidFill>
              </a:rPr>
              <a:t>The location of the instability</a:t>
            </a:r>
            <a:br>
              <a:rPr lang="en-US" i="1">
                <a:solidFill>
                  <a:srgbClr val="FFFF00"/>
                </a:solidFill>
              </a:rPr>
            </a:br>
            <a:r>
              <a:rPr lang="en-US" i="1">
                <a:solidFill>
                  <a:srgbClr val="FFFF00"/>
                </a:solidFill>
              </a:rPr>
              <a:t>axis moved to the east over eastern </a:t>
            </a:r>
            <a:br>
              <a:rPr lang="en-US" i="1">
                <a:solidFill>
                  <a:srgbClr val="FFFF00"/>
                </a:solidFill>
              </a:rPr>
            </a:br>
            <a:r>
              <a:rPr lang="en-US" i="1">
                <a:solidFill>
                  <a:srgbClr val="FFFF00"/>
                </a:solidFill>
              </a:rPr>
              <a:t>Missouri. </a:t>
            </a:r>
            <a:br>
              <a:rPr lang="en-US" i="1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Note the </a:t>
            </a:r>
            <a:r>
              <a:rPr lang="en-US">
                <a:solidFill>
                  <a:srgbClr val="3399FF"/>
                </a:solidFill>
              </a:rPr>
              <a:t>blue </a:t>
            </a:r>
            <a:r>
              <a:rPr lang="en-US">
                <a:solidFill>
                  <a:schemeClr val="bg1"/>
                </a:solidFill>
              </a:rPr>
              <a:t>area south-central Illinois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suggesting some stability.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343400" y="4772025"/>
            <a:ext cx="3171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Mosaic Radar Imagery for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5:00 PM CDT. </a:t>
            </a:r>
          </a:p>
        </p:txBody>
      </p:sp>
      <p:pic>
        <p:nvPicPr>
          <p:cNvPr id="11274" name="Picture 10" descr="jl1906mlcp2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4114800" cy="3376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RUCSNDG21ST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343400" cy="3406775"/>
          </a:xfrm>
          <a:prstGeom prst="rect">
            <a:avLst/>
          </a:prstGeom>
          <a:noFill/>
        </p:spPr>
      </p:pic>
      <p:pic>
        <p:nvPicPr>
          <p:cNvPr id="32774" name="Picture 6" descr="RUCSNDG22ST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38500"/>
            <a:ext cx="4419600" cy="3619500"/>
          </a:xfrm>
          <a:prstGeom prst="rect">
            <a:avLst/>
          </a:prstGeom>
          <a:noFill/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724400" y="914400"/>
            <a:ext cx="41941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RUC model sounding for 2100 UTC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at STL.  </a:t>
            </a:r>
            <a:r>
              <a:rPr lang="en-US" dirty="0">
                <a:solidFill>
                  <a:schemeClr val="bg1"/>
                </a:solidFill>
              </a:rPr>
              <a:t>Most Unstable Parcel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CAPE 3733 J/Kg.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3399FF"/>
                </a:solidFill>
              </a:rPr>
              <a:t>CIN -19 J/kg;</a:t>
            </a:r>
            <a:br>
              <a:rPr lang="en-US" dirty="0">
                <a:solidFill>
                  <a:srgbClr val="3399FF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Bulk Shear for 0 – 3 km</a:t>
            </a:r>
            <a:r>
              <a:rPr lang="en-US" dirty="0">
                <a:solidFill>
                  <a:srgbClr val="3399FF"/>
                </a:solidFill>
              </a:rPr>
              <a:t>    10 m s-1,</a:t>
            </a:r>
            <a:br>
              <a:rPr lang="en-US" dirty="0">
                <a:solidFill>
                  <a:srgbClr val="3399FF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0  - </a:t>
            </a:r>
            <a:r>
              <a:rPr lang="en-US" dirty="0" smtClean="0">
                <a:solidFill>
                  <a:schemeClr val="bg1"/>
                </a:solidFill>
              </a:rPr>
              <a:t>6 </a:t>
            </a:r>
            <a:r>
              <a:rPr lang="en-US" dirty="0">
                <a:solidFill>
                  <a:schemeClr val="bg1"/>
                </a:solidFill>
              </a:rPr>
              <a:t>km</a:t>
            </a:r>
            <a:r>
              <a:rPr lang="en-US" dirty="0">
                <a:solidFill>
                  <a:srgbClr val="3399FF"/>
                </a:solidFill>
              </a:rPr>
              <a:t>   </a:t>
            </a:r>
            <a:r>
              <a:rPr lang="en-US" dirty="0" smtClean="0">
                <a:solidFill>
                  <a:srgbClr val="3399FF"/>
                </a:solidFill>
              </a:rPr>
              <a:t>14 </a:t>
            </a:r>
            <a:r>
              <a:rPr lang="en-US" dirty="0">
                <a:solidFill>
                  <a:srgbClr val="3399FF"/>
                </a:solidFill>
              </a:rPr>
              <a:t>m s-1.</a:t>
            </a:r>
            <a:br>
              <a:rPr lang="en-US" dirty="0">
                <a:solidFill>
                  <a:srgbClr val="3399FF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(Weak Shear category –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unorganized convection)</a:t>
            </a:r>
            <a:endParaRPr lang="en-US" dirty="0">
              <a:solidFill>
                <a:srgbClr val="3399FF"/>
              </a:solidFill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04800" y="4800600"/>
            <a:ext cx="41941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RUC model sounding for 2200 UTC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at STL. </a:t>
            </a:r>
            <a:r>
              <a:rPr lang="en-US">
                <a:solidFill>
                  <a:schemeClr val="bg1"/>
                </a:solidFill>
              </a:rPr>
              <a:t>Most Unstable Parcel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CAPE 3629 J/Kg </a:t>
            </a:r>
            <a:r>
              <a:rPr lang="en-US">
                <a:solidFill>
                  <a:srgbClr val="3399FF"/>
                </a:solidFill>
              </a:rPr>
              <a:t>CIN -7 J/kg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THTE_STL_060719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343400" cy="3543300"/>
          </a:xfrm>
          <a:prstGeom prst="rect">
            <a:avLst/>
          </a:prstGeom>
          <a:noFill/>
        </p:spPr>
      </p:pic>
      <p:pic>
        <p:nvPicPr>
          <p:cNvPr id="39942" name="Picture 6" descr="THTE_SLO_060719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124200"/>
            <a:ext cx="4343400" cy="3544888"/>
          </a:xfrm>
          <a:prstGeom prst="rect">
            <a:avLst/>
          </a:prstGeom>
          <a:noFill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860925" y="468313"/>
            <a:ext cx="3302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Theta-e plots from RUC for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STL and SLO at 2100 UTC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/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rgbClr val="FFFF00"/>
                </a:solidFill>
              </a:rPr>
              <a:t>STL</a:t>
            </a:r>
            <a:r>
              <a:rPr lang="en-US">
                <a:solidFill>
                  <a:schemeClr val="accent1"/>
                </a:solidFill>
              </a:rPr>
              <a:t> SFC – 700 mb (left)</a:t>
            </a:r>
          </a:p>
          <a:p>
            <a:r>
              <a:rPr lang="en-US">
                <a:solidFill>
                  <a:schemeClr val="accent1"/>
                </a:solidFill>
              </a:rPr>
              <a:t>38 K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/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SLO SFC – 700 mb (below)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33 K.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RUCSNDG21S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343400" cy="3406775"/>
          </a:xfrm>
          <a:prstGeom prst="rect">
            <a:avLst/>
          </a:prstGeom>
          <a:noFill/>
        </p:spPr>
      </p:pic>
      <p:pic>
        <p:nvPicPr>
          <p:cNvPr id="33797" name="Picture 5" descr="RUCSNDG22S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138488"/>
            <a:ext cx="4362450" cy="3549650"/>
          </a:xfrm>
          <a:prstGeom prst="rect">
            <a:avLst/>
          </a:prstGeom>
          <a:noFill/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648200" y="609600"/>
            <a:ext cx="41100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RUC Model sounding at 2100 UTC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at Salem (SLO) Illinois. </a:t>
            </a:r>
            <a:r>
              <a:rPr lang="en-US" dirty="0">
                <a:solidFill>
                  <a:schemeClr val="bg1"/>
                </a:solidFill>
              </a:rPr>
              <a:t>Most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Unstable Parcel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CAPE 2476 J/Kg  </a:t>
            </a:r>
            <a:r>
              <a:rPr lang="en-US" dirty="0">
                <a:solidFill>
                  <a:srgbClr val="3399FF"/>
                </a:solidFill>
              </a:rPr>
              <a:t>CIN -51 J/kg;</a:t>
            </a:r>
            <a:br>
              <a:rPr lang="en-US" dirty="0">
                <a:solidFill>
                  <a:srgbClr val="3399FF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Bulk Shear </a:t>
            </a:r>
            <a:r>
              <a:rPr lang="en-US" dirty="0">
                <a:solidFill>
                  <a:srgbClr val="3399FF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0  -  3 km</a:t>
            </a:r>
            <a:r>
              <a:rPr lang="en-US" dirty="0">
                <a:solidFill>
                  <a:srgbClr val="3399FF"/>
                </a:solidFill>
              </a:rPr>
              <a:t>   8  m s-1   </a:t>
            </a:r>
            <a:br>
              <a:rPr lang="en-US" dirty="0">
                <a:solidFill>
                  <a:srgbClr val="3399FF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0 – </a:t>
            </a:r>
            <a:r>
              <a:rPr lang="en-US" dirty="0" smtClean="0">
                <a:solidFill>
                  <a:schemeClr val="bg1"/>
                </a:solidFill>
              </a:rPr>
              <a:t>6 </a:t>
            </a:r>
            <a:r>
              <a:rPr lang="en-US" dirty="0">
                <a:solidFill>
                  <a:schemeClr val="bg1"/>
                </a:solidFill>
              </a:rPr>
              <a:t>km</a:t>
            </a:r>
            <a:r>
              <a:rPr lang="en-US" dirty="0">
                <a:solidFill>
                  <a:srgbClr val="3399FF"/>
                </a:solidFill>
              </a:rPr>
              <a:t>  </a:t>
            </a:r>
            <a:r>
              <a:rPr lang="en-US" dirty="0" smtClean="0">
                <a:solidFill>
                  <a:srgbClr val="3399FF"/>
                </a:solidFill>
              </a:rPr>
              <a:t>13 </a:t>
            </a:r>
            <a:r>
              <a:rPr lang="en-US" dirty="0">
                <a:solidFill>
                  <a:srgbClr val="3399FF"/>
                </a:solidFill>
              </a:rPr>
              <a:t>m s-1 </a:t>
            </a:r>
            <a:br>
              <a:rPr lang="en-US" dirty="0">
                <a:solidFill>
                  <a:srgbClr val="3399FF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(Weak Shear category)</a:t>
            </a:r>
            <a:r>
              <a:rPr lang="en-US" dirty="0">
                <a:solidFill>
                  <a:srgbClr val="3399FF"/>
                </a:solidFill>
              </a:rPr>
              <a:t/>
            </a:r>
            <a:br>
              <a:rPr lang="en-US" dirty="0">
                <a:solidFill>
                  <a:srgbClr val="3399FF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88925" y="4506913"/>
            <a:ext cx="4110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RUC Model sounding at 2200 UTC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at Salem (SLO) Illinois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CAPE 2560 J/kg  </a:t>
            </a:r>
            <a:r>
              <a:rPr lang="en-US">
                <a:solidFill>
                  <a:srgbClr val="3399FF"/>
                </a:solidFill>
              </a:rPr>
              <a:t>CIN -22 J/kg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Jul205H00NA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4114800" cy="3933825"/>
          </a:xfrm>
          <a:prstGeom prst="rect">
            <a:avLst/>
          </a:prstGeom>
          <a:noFill/>
        </p:spPr>
      </p:pic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403725" y="1981200"/>
            <a:ext cx="474027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500 mb Height and Winds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(18 Kft)  for 7:00 PM 19 July 2006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convective complex moves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south-southwest along the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eastern side of the 500 mb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ridge. </a:t>
            </a:r>
            <a:r>
              <a:rPr lang="en-US">
                <a:solidFill>
                  <a:srgbClr val="FFFF00"/>
                </a:solidFill>
              </a:rPr>
              <a:t/>
            </a:r>
            <a:br>
              <a:rPr lang="en-US">
                <a:solidFill>
                  <a:srgbClr val="FFFF00"/>
                </a:solidFill>
              </a:rPr>
            </a:b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IR010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8600"/>
            <a:ext cx="5410200" cy="5232400"/>
          </a:xfrm>
          <a:prstGeom prst="rect">
            <a:avLst/>
          </a:prstGeo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990600" y="5546725"/>
            <a:ext cx="71755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IR Imagery for 8:01 PM. Note how the coldest cloud tops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have shifted to the leading edge of the convective complex.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(Gurka 1979) documented the shifting of coldest cloud tops 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leading edge with intensifying convective complexes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ulticell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914400"/>
            <a:ext cx="6610350" cy="4406900"/>
          </a:xfrm>
          <a:prstGeom prst="rect">
            <a:avLst/>
          </a:prstGeom>
          <a:noFill/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62000" y="5410200"/>
            <a:ext cx="7558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Conceptual model of a multicell cluster storm complex.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(NSSL)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3600" i="1">
                <a:solidFill>
                  <a:srgbClr val="FFFF00"/>
                </a:solidFill>
              </a:rPr>
              <a:t>Outline of this Presentation:</a:t>
            </a:r>
            <a:r>
              <a:rPr lang="en-US" sz="4000" i="1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>
                <a:solidFill>
                  <a:schemeClr val="bg1"/>
                </a:solidFill>
              </a:rPr>
              <a:t>Storm Prediction Center Perspective during the early part of the event.</a:t>
            </a:r>
          </a:p>
          <a:p>
            <a:r>
              <a:rPr lang="en-US" sz="2800">
                <a:solidFill>
                  <a:schemeClr val="bg1"/>
                </a:solidFill>
              </a:rPr>
              <a:t>Meteorological Conditions during the afternoon of 19 July 2006 </a:t>
            </a:r>
          </a:p>
          <a:p>
            <a:r>
              <a:rPr lang="en-US" sz="2800">
                <a:solidFill>
                  <a:schemeClr val="bg1"/>
                </a:solidFill>
              </a:rPr>
              <a:t>WSR-88D Doppler radar analysis of the storm complex as it moved through the Bi-State region including the immediate St. Louis metro area. 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2800">
              <a:solidFill>
                <a:schemeClr val="bg1"/>
              </a:solidFill>
            </a:endParaRPr>
          </a:p>
          <a:p>
            <a:r>
              <a:rPr lang="en-US" sz="2800">
                <a:solidFill>
                  <a:schemeClr val="bg1"/>
                </a:solidFill>
              </a:rPr>
              <a:t>Some final comments</a:t>
            </a:r>
          </a:p>
          <a:p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Ju19r23034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762000"/>
            <a:ext cx="5029200" cy="4745038"/>
          </a:xfrm>
          <a:prstGeom prst="rect">
            <a:avLst/>
          </a:prstGeom>
          <a:noFill/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990600" y="228600"/>
            <a:ext cx="7604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4-Panel Reflectivity images from KLSX at 2303 UTC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838200" y="5546725"/>
            <a:ext cx="75993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We are able to observe a mulitcellular cluster structure rather than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 solid bowing segment. </a:t>
            </a:r>
            <a:r>
              <a:rPr lang="en-US" b="1">
                <a:solidFill>
                  <a:srgbClr val="FFFF00"/>
                </a:solidFill>
              </a:rPr>
              <a:t>Why?</a:t>
            </a:r>
            <a:r>
              <a:rPr lang="en-US">
                <a:solidFill>
                  <a:schemeClr val="bg1"/>
                </a:solidFill>
              </a:rPr>
              <a:t> The vertical wind shear within the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0 – 3 km and 0 – 6 km layers fell into the </a:t>
            </a:r>
            <a:r>
              <a:rPr lang="en-US" b="1" i="1">
                <a:solidFill>
                  <a:schemeClr val="bg1"/>
                </a:solidFill>
              </a:rPr>
              <a:t>weak shear category.</a:t>
            </a:r>
            <a:r>
              <a:rPr lang="en-US">
                <a:solidFill>
                  <a:schemeClr val="bg1"/>
                </a:solidFill>
              </a:rPr>
              <a:t> </a:t>
            </a:r>
            <a:br>
              <a:rPr lang="en-US">
                <a:solidFill>
                  <a:schemeClr val="bg1"/>
                </a:solidFill>
              </a:rPr>
            </a:b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Ju19v23034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609600"/>
            <a:ext cx="5257800" cy="4975225"/>
          </a:xfrm>
          <a:prstGeom prst="rect">
            <a:avLst/>
          </a:prstGeom>
          <a:noFill/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98525" y="115888"/>
            <a:ext cx="7672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4 Panel storm-relative velocity images for 2303 UTC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28613" y="5546725"/>
            <a:ext cx="88153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Where is the </a:t>
            </a:r>
            <a:r>
              <a:rPr lang="en-US" b="1">
                <a:solidFill>
                  <a:srgbClr val="FFFF00"/>
                </a:solidFill>
              </a:rPr>
              <a:t>MARC velocity signature? </a:t>
            </a:r>
            <a:r>
              <a:rPr lang="en-US">
                <a:solidFill>
                  <a:schemeClr val="bg1"/>
                </a:solidFill>
              </a:rPr>
              <a:t>After reviewing a number of MARC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cases during the 1990s and early 2000s– the MARC signature was not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observed in </a:t>
            </a:r>
            <a:r>
              <a:rPr lang="en-US" b="1">
                <a:solidFill>
                  <a:schemeClr val="bg1"/>
                </a:solidFill>
              </a:rPr>
              <a:t>multicell cluster</a:t>
            </a:r>
            <a:r>
              <a:rPr lang="en-US">
                <a:solidFill>
                  <a:schemeClr val="bg1"/>
                </a:solidFill>
              </a:rPr>
              <a:t> or near the southwest end of an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asymmetric convective system.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Jul19r2332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81075"/>
            <a:ext cx="4419600" cy="3852863"/>
          </a:xfrm>
          <a:prstGeom prst="rect">
            <a:avLst/>
          </a:prstGeom>
          <a:noFill/>
        </p:spPr>
      </p:pic>
      <p:pic>
        <p:nvPicPr>
          <p:cNvPr id="14341" name="Picture 5" descr="Jul20v2332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990600"/>
            <a:ext cx="4419600" cy="3859213"/>
          </a:xfrm>
          <a:prstGeom prst="rect">
            <a:avLst/>
          </a:prstGeo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36525" y="5040313"/>
            <a:ext cx="85153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6:32 PM CDT Reflectivity (left), Base-velocity Image (right). The strongest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winds were detected along the leading edge and within the stronger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thunderstorm cells.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FFFF00"/>
                </a:solidFill>
              </a:rPr>
              <a:t>Several witnesses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over southern Macoupin County experience hail up 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3399FF"/>
                </a:solidFill>
              </a:rPr>
              <a:t>nickel size</a:t>
            </a:r>
            <a:r>
              <a:rPr lang="en-US">
                <a:solidFill>
                  <a:schemeClr val="bg1"/>
                </a:solidFill>
              </a:rPr>
              <a:t> with the stronger downbursts behind the leading gust front.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Jul20r0001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66800"/>
            <a:ext cx="4343400" cy="3813175"/>
          </a:xfrm>
          <a:prstGeom prst="rect">
            <a:avLst/>
          </a:prstGeom>
          <a:noFill/>
        </p:spPr>
      </p:pic>
      <p:pic>
        <p:nvPicPr>
          <p:cNvPr id="22533" name="Picture 5" descr="Jul20v0001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66800"/>
            <a:ext cx="4343400" cy="3814763"/>
          </a:xfrm>
          <a:prstGeom prst="rect">
            <a:avLst/>
          </a:prstGeom>
          <a:noFill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36525" y="5040313"/>
            <a:ext cx="84470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7:01 PM CDT Reflectivity (left), Base velocity (right). The strongest winds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were detected with the higher reflectivity cores over northwest Madison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County Illinois.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33400"/>
            <a:ext cx="6691218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791200"/>
            <a:ext cx="7106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ASOS / AWOS Surface Observation sites around the Greater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St. Louis metro area.  Bunker Hill – unofficial site.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11430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88 mph 6:35 PM  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1295400"/>
            <a:ext cx="8691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Bunker Hill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Ju19rxctn23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71600"/>
            <a:ext cx="7772400" cy="4568825"/>
          </a:xfrm>
          <a:prstGeom prst="rect">
            <a:avLst/>
          </a:prstGeom>
          <a:noFill/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81000" y="152400"/>
            <a:ext cx="838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Now lets take a look how discrete severe cells embedded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within the cluster formed…mature and weakened with time.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Within this sequence we are viewing the storm NE of KLSX 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85800" y="6019800"/>
            <a:ext cx="7858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6:56 PM CDT / Cross-section of a developing cell northeast of KLSX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using NSSL’s Warning Decision Support System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Ju19rxctn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772400" cy="4597400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57200" y="6019800"/>
            <a:ext cx="760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7:01 PM CDT - Our Cell is intensifying and growing since 6:56 PM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17525" y="268288"/>
            <a:ext cx="7947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We are using NSSL’s Warning Decision Software System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(WDSS-II).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Ju19rxctn0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620000" cy="4572000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57200" y="5867400"/>
            <a:ext cx="8174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7:06 PM CDT – a mature cell has formed at this time. Much of the high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reflectivity is still aloft.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Ju19rxctn0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95400"/>
            <a:ext cx="7696200" cy="4579938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57200" y="5867400"/>
            <a:ext cx="83550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7:11 PM CDT: The high reflectivity core is descending – damaging winds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hail and rain reaches the surface just before this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Ju19rxctn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7848600" cy="4640263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85800" y="5943600"/>
            <a:ext cx="7985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7:16 PM CDT…our cell further collapses with the high reflectivity core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descending to the surface.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9Jul06rgnlwarn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343400" cy="3257550"/>
          </a:xfrm>
          <a:prstGeom prst="rect">
            <a:avLst/>
          </a:prstGeom>
          <a:noFill/>
        </p:spPr>
      </p:pic>
      <p:pic>
        <p:nvPicPr>
          <p:cNvPr id="4101" name="Picture 5" descr="19Jul06rgnlrad18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673475"/>
            <a:ext cx="4343400" cy="3184525"/>
          </a:xfrm>
          <a:prstGeom prst="rect">
            <a:avLst/>
          </a:prstGeom>
          <a:noFill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648200" y="838200"/>
            <a:ext cx="42894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Storm Prediction Center Perspective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at 1:00 PM CDT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(Moderate Risk of SVR) </a:t>
            </a:r>
            <a:r>
              <a:rPr lang="en-US">
                <a:solidFill>
                  <a:schemeClr val="bg1"/>
                </a:solidFill>
              </a:rPr>
              <a:t>stretched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from southeast Minnesota through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far northwest Illinois. A larger area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of </a:t>
            </a:r>
            <a:r>
              <a:rPr lang="en-US">
                <a:solidFill>
                  <a:srgbClr val="FFFF00"/>
                </a:solidFill>
              </a:rPr>
              <a:t>Slight Risk</a:t>
            </a:r>
            <a:r>
              <a:rPr lang="en-US">
                <a:solidFill>
                  <a:schemeClr val="bg1"/>
                </a:solidFill>
              </a:rPr>
              <a:t> covered much of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Upper-Mississippi Valley region.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572000" y="4800600"/>
            <a:ext cx="41894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Moasic radar imagery at 1:29 PM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showing the thunderstorm complex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entering northwest Illinois.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Ju19rxctn00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8077200" cy="4678363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57200" y="6019800"/>
            <a:ext cx="85248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7:21 PM CDT…our original cell has weakened considerably. A very strong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new cell near the KLSX radar is descending at this time.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loop19th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838200"/>
            <a:ext cx="7620000" cy="4505325"/>
          </a:xfrm>
          <a:prstGeom prst="rect">
            <a:avLst/>
          </a:prstGeo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17525" y="5649913"/>
            <a:ext cx="798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Loop of the evolution of a single severe cell within the storm complex.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Mis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2574925" cy="3581400"/>
          </a:xfrm>
          <a:prstGeom prst="rect">
            <a:avLst/>
          </a:prstGeom>
          <a:noFill/>
        </p:spPr>
      </p:pic>
      <p:pic>
        <p:nvPicPr>
          <p:cNvPr id="38917" name="Picture 5" descr="Mis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990600"/>
            <a:ext cx="2624138" cy="3581400"/>
          </a:xfrm>
          <a:prstGeom prst="rect">
            <a:avLst/>
          </a:prstGeom>
          <a:noFill/>
        </p:spPr>
      </p:pic>
      <p:pic>
        <p:nvPicPr>
          <p:cNvPr id="38918" name="Picture 6" descr="Mis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990600"/>
            <a:ext cx="2474913" cy="3581400"/>
          </a:xfrm>
          <a:prstGeom prst="rect">
            <a:avLst/>
          </a:prstGeom>
          <a:noFill/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143000" y="228600"/>
            <a:ext cx="61610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Microburst and Severe Thunderstorm Project (MIST)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– Huntsville AL  (1986).  Wakimoto (18</a:t>
            </a:r>
            <a:r>
              <a:rPr lang="en-US" baseline="30000">
                <a:solidFill>
                  <a:srgbClr val="FFFF00"/>
                </a:solidFill>
              </a:rPr>
              <a:t>th</a:t>
            </a:r>
            <a:r>
              <a:rPr lang="en-US">
                <a:solidFill>
                  <a:srgbClr val="FFFF00"/>
                </a:solidFill>
              </a:rPr>
              <a:t> Conf. SLS) 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12713" y="4632325"/>
            <a:ext cx="90312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Sequence of cloud photogrammetry and radar reflectivity data from NCAR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CP-2 Doppler radar. Time sequence 1307 LST, 1311, and 1324 LST. </a:t>
            </a:r>
            <a:r>
              <a:rPr lang="en-US">
                <a:solidFill>
                  <a:srgbClr val="FF0000"/>
                </a:solidFill>
              </a:rPr>
              <a:t>1307 L</a:t>
            </a: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– distinct growing tower with 60 dBZ (8 km) (Differential reflectivities (ZDR)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values are low (3 – 5 db) suggesting the presence of ice with the 60dBZ core.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FF0000"/>
                </a:solidFill>
              </a:rPr>
              <a:t>1311 L</a:t>
            </a:r>
            <a:r>
              <a:rPr lang="en-US">
                <a:solidFill>
                  <a:schemeClr val="bg1"/>
                </a:solidFill>
              </a:rPr>
              <a:t>: 60 dBZ core is mostly ice (ZDR values remain low (3 – 4 db). </a:t>
            </a:r>
            <a:r>
              <a:rPr lang="en-US">
                <a:solidFill>
                  <a:srgbClr val="FF0000"/>
                </a:solidFill>
              </a:rPr>
              <a:t>1324L</a:t>
            </a:r>
            <a:r>
              <a:rPr lang="en-US">
                <a:solidFill>
                  <a:schemeClr val="bg1"/>
                </a:solidFill>
              </a:rPr>
              <a:t>: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60 dBZ core has descended – microburst occurs with small hail. ZDR hole was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present. (</a:t>
            </a:r>
            <a:r>
              <a:rPr lang="en-US" i="1">
                <a:solidFill>
                  <a:srgbClr val="FFFF00"/>
                </a:solidFill>
              </a:rPr>
              <a:t>Evaporation of pcpn and melting of ice drives intense downdrafts)</a:t>
            </a:r>
            <a:r>
              <a:rPr lang="en-US">
                <a:solidFill>
                  <a:srgbClr val="FFFF00"/>
                </a:solidFill>
              </a:rPr>
              <a:t>.  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127125" y="1077913"/>
            <a:ext cx="735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1307 L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4098925" y="1077913"/>
            <a:ext cx="735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1311 L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7680325" y="1382713"/>
            <a:ext cx="735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</a:rPr>
              <a:t>1324 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Jul20r0129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572000" cy="3997325"/>
          </a:xfrm>
          <a:prstGeom prst="rect">
            <a:avLst/>
          </a:prstGeom>
          <a:noFill/>
        </p:spPr>
      </p:pic>
      <p:pic>
        <p:nvPicPr>
          <p:cNvPr id="21509" name="Picture 5" descr="Jul20v0129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8200"/>
            <a:ext cx="4572000" cy="4010025"/>
          </a:xfrm>
          <a:prstGeom prst="rect">
            <a:avLst/>
          </a:prstGeo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0325" y="4964113"/>
            <a:ext cx="80375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8:29 PM CDT Reflectivity (Left); Base velocity (right)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Some of the strongest velocities observed at this time were located in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southern Jefferson county MO (75 – 85 kts). Also note the divergent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velocity signature over Monroe county Illinois suggesting damaging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wind area.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Au1092r23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4191000" cy="3419475"/>
          </a:xfrm>
          <a:prstGeom prst="rect">
            <a:avLst/>
          </a:prstGeom>
          <a:noFill/>
        </p:spPr>
      </p:pic>
      <p:pic>
        <p:nvPicPr>
          <p:cNvPr id="28677" name="Picture 5" descr="Au1092v23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71600"/>
            <a:ext cx="4191000" cy="3368675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609600" y="381000"/>
            <a:ext cx="76755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When was the last time we documented as case similar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to the July 19, 2006 Derecho?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85800" y="4953000"/>
            <a:ext cx="80962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Aug 10, 1992</a:t>
            </a:r>
            <a:r>
              <a:rPr lang="en-US">
                <a:solidFill>
                  <a:schemeClr val="bg1"/>
                </a:solidFill>
              </a:rPr>
              <a:t>. The convective complex formed just southwest of KLSX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and moved south-southward through west-central Arkansas.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Widespread wind damage occurred across parts of southern Franklin,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Crawford, western Iron and points to the south-southwest.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</a:t>
            </a:r>
            <a:r>
              <a:rPr lang="en-US">
                <a:solidFill>
                  <a:srgbClr val="FFFF00"/>
                </a:solidFill>
              </a:rPr>
              <a:t>www.crh.noaa.gov/lsx/?n=damagingwnd)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JL1906DMGM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685800"/>
            <a:ext cx="6248400" cy="4832350"/>
          </a:xfrm>
          <a:prstGeom prst="rect">
            <a:avLst/>
          </a:prstGeom>
          <a:noFill/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0" y="5546725"/>
            <a:ext cx="88122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July 19 2006 damage map reveals that much of the downbursts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was oriented from north-northeast to south-southwest – an unusual direction.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This direction of damaging winds future intensified the degree of damage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over the greater St. Louis metro area.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 descr="JL1906pix28STL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28600"/>
            <a:ext cx="3733800" cy="2800350"/>
          </a:xfrm>
          <a:prstGeom prst="rect">
            <a:avLst/>
          </a:prstGeom>
          <a:noFill/>
        </p:spPr>
      </p:pic>
      <p:pic>
        <p:nvPicPr>
          <p:cNvPr id="47113" name="Picture 9" descr="JL1906pix21STL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3810000" cy="2857500"/>
          </a:xfrm>
          <a:prstGeom prst="rect">
            <a:avLst/>
          </a:prstGeom>
          <a:noFill/>
        </p:spPr>
      </p:pic>
      <p:pic>
        <p:nvPicPr>
          <p:cNvPr id="47115" name="Picture 11" descr="JL1906pix4STL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352800"/>
            <a:ext cx="4191000" cy="3136900"/>
          </a:xfrm>
          <a:prstGeom prst="rect">
            <a:avLst/>
          </a:prstGeom>
          <a:noFill/>
        </p:spPr>
      </p:pic>
      <p:pic>
        <p:nvPicPr>
          <p:cNvPr id="47117" name="Picture 13" descr="JL1906pix9STL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2766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09600" y="533400"/>
            <a:ext cx="1792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Summary</a:t>
            </a:r>
            <a:r>
              <a:rPr 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838200" y="1371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9058275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 convective complex of severe storms caused severe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wind damage and destruction over much of the greater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St. Louis metro area and surrounding counties during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the late afternoon and evening of 19 July 2006</a:t>
            </a:r>
          </a:p>
          <a:p>
            <a:pPr>
              <a:buFontTx/>
              <a:buChar char="-"/>
            </a:pPr>
            <a:endParaRPr lang="en-US" sz="280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800">
                <a:solidFill>
                  <a:schemeClr val="bg1"/>
                </a:solidFill>
              </a:rPr>
              <a:t> Over 500,000 people were without power for several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days and suffering from the heat and humidity after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event. 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- The atmosphere over the Mid-Mississippi Valley region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was characterized and extremely unstable with ML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CAPE values reaching 6000 J/Kg while a deep dry layer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of air was present aloft over the region.  </a:t>
            </a:r>
          </a:p>
          <a:p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09550" y="1338263"/>
            <a:ext cx="8934450" cy="551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NAM forecast of Corfidi vectors for 1800 UTC (00 HR)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and 0000 UTC (06 HR) suggested that if the convective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complex survived through the early evening hours the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system would travel south across central Illinois then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south-southwest into parts of extreme east-central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through southeast Missouri</a:t>
            </a:r>
            <a:r>
              <a:rPr lang="en-US" sz="2800">
                <a:solidFill>
                  <a:srgbClr val="FFFF00"/>
                </a:solidFill>
              </a:rPr>
              <a:t>.</a:t>
            </a:r>
            <a:br>
              <a:rPr lang="en-US" sz="2800">
                <a:solidFill>
                  <a:srgbClr val="FFFF00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/>
            </a:r>
            <a:br>
              <a:rPr lang="en-US" sz="2800">
                <a:solidFill>
                  <a:srgbClr val="FFFF00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- RUC soundings at 2100 and 2200 UTC over STL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showed a very weak cap at this time.  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/>
            </a:r>
            <a:br>
              <a:rPr lang="en-US" sz="2800">
                <a:solidFill>
                  <a:srgbClr val="FFFF00"/>
                </a:solidFill>
              </a:rPr>
            </a:br>
            <a:r>
              <a:rPr lang="en-US" sz="2800">
                <a:solidFill>
                  <a:srgbClr val="FFFF00"/>
                </a:solidFill>
              </a:rPr>
              <a:t/>
            </a:r>
            <a:br>
              <a:rPr lang="en-US" sz="28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- </a:t>
            </a:r>
          </a:p>
          <a:p>
            <a:pPr>
              <a:buFontTx/>
              <a:buChar char="-"/>
            </a:pPr>
            <a:endParaRPr 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65125" y="293688"/>
            <a:ext cx="86582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2800">
                <a:solidFill>
                  <a:schemeClr val="bg1"/>
                </a:solidFill>
              </a:rPr>
              <a:t> Surface winds along the leading edge of the gust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front varied between 20 to 25 m s-1.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- The stronger surface winds were associated with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the isolated convective towers and smaller convective</a:t>
            </a:r>
          </a:p>
          <a:p>
            <a:r>
              <a:rPr lang="en-US" sz="2800">
                <a:solidFill>
                  <a:schemeClr val="bg1"/>
                </a:solidFill>
              </a:rPr>
              <a:t>clusters trailing the gust front. Wind speeds were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estimated as high as 40 m s-1.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/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- This event was one of the more challenging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cases, from both a national and local WFO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perspective.    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surfaceana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8001000" cy="6000750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438400" y="6324600"/>
            <a:ext cx="460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1:00 PM Surface Analysis 19 July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u19065H1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3429000" cy="3279775"/>
          </a:xfrm>
          <a:prstGeom prst="rect">
            <a:avLst/>
          </a:prstGeom>
          <a:noFill/>
        </p:spPr>
      </p:pic>
      <p:pic>
        <p:nvPicPr>
          <p:cNvPr id="8197" name="Picture 5" descr="Ju1906RUCskewtILX1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556000"/>
            <a:ext cx="3429000" cy="3302000"/>
          </a:xfrm>
          <a:prstGeom prst="rect">
            <a:avLst/>
          </a:prstGeo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962400" y="990600"/>
            <a:ext cx="45720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500 mb height and wind fields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 sz="2400">
                <a:solidFill>
                  <a:srgbClr val="FFFF00"/>
                </a:solidFill>
              </a:rPr>
              <a:t>at 1:00 PM CDT. </a:t>
            </a:r>
            <a:r>
              <a:rPr lang="en-US">
                <a:solidFill>
                  <a:schemeClr val="bg1"/>
                </a:solidFill>
              </a:rPr>
              <a:t>Upper-level Ridge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extended across the region through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central plains. 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962400" y="4191000"/>
            <a:ext cx="4174541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RUC Skew-t at 1:00 PM CDT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over Lincoln IL (ILX). 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SBCAPE  7116 J/Kg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0 – 6 km Shear  14 m s-1</a:t>
            </a:r>
            <a:r>
              <a:rPr lang="en-US" sz="2400" dirty="0">
                <a:solidFill>
                  <a:srgbClr val="FFFF00"/>
                </a:solidFill>
              </a:rPr>
              <a:t/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Note the presence of very dry air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aloft over central Illinois suggesting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strong downdraft potential.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Jul1906shr06180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0" cy="3175000"/>
          </a:xfrm>
          <a:prstGeom prst="rect">
            <a:avLst/>
          </a:prstGeom>
          <a:noFill/>
        </p:spPr>
      </p:pic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267200" y="685800"/>
            <a:ext cx="452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SPC Meso Analysis for 1:00 PM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Strength of the vertical wind shear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(0 – 6 km deep layer).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Strongest shear was confined 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 Upper Mississippi Valley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Region. 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65125" y="41259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12725" y="397351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267200" y="4114800"/>
            <a:ext cx="4062413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ML CAPE for 1800 UTC. Axis of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FF0000"/>
                </a:solidFill>
              </a:rPr>
              <a:t>greatest instability</a:t>
            </a:r>
            <a:r>
              <a:rPr lang="en-US">
                <a:solidFill>
                  <a:schemeClr val="bg1"/>
                </a:solidFill>
              </a:rPr>
              <a:t> extended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from southern Wisconsin through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central Illinois and from southeast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Iowa through east-central Missouri</a:t>
            </a:r>
          </a:p>
        </p:txBody>
      </p:sp>
      <p:pic>
        <p:nvPicPr>
          <p:cNvPr id="6160" name="Picture 16" descr="jl1906mlcp1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52800"/>
            <a:ext cx="3810000" cy="317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Jl1906cv00h1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4191000" cy="3968750"/>
          </a:xfrm>
          <a:prstGeom prst="rect">
            <a:avLst/>
          </a:prstGeom>
          <a:noFill/>
        </p:spPr>
      </p:pic>
      <p:pic>
        <p:nvPicPr>
          <p:cNvPr id="31749" name="Picture 5" descr="jl1906cv06h0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667000"/>
            <a:ext cx="4267200" cy="4027488"/>
          </a:xfrm>
          <a:prstGeom prst="rect">
            <a:avLst/>
          </a:prstGeom>
          <a:noFill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479925" y="192088"/>
            <a:ext cx="341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NAM 00HR Forecast 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(VT 1800 UTC 19 July 2006)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Corfidi Vectors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914400" y="4876800"/>
            <a:ext cx="341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NAM 06 HR Forecast</a:t>
            </a:r>
            <a:br>
              <a:rPr lang="en-US" sz="2400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(VT 0000 UTC 20 July 2006)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chemeClr val="bg1"/>
                </a:solidFill>
              </a:rPr>
              <a:t>Corfidi Vectors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19Jul06rgnlwarn19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81000"/>
            <a:ext cx="4114800" cy="3086100"/>
          </a:xfrm>
          <a:prstGeom prst="rect">
            <a:avLst/>
          </a:prstGeom>
          <a:noFill/>
        </p:spPr>
      </p:pic>
      <p:pic>
        <p:nvPicPr>
          <p:cNvPr id="7175" name="Picture 7" descr="19Jul06rgnlrad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81400"/>
            <a:ext cx="4114800" cy="3017838"/>
          </a:xfrm>
          <a:prstGeom prst="rect">
            <a:avLst/>
          </a:prstGeom>
          <a:noFill/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419600" y="685800"/>
            <a:ext cx="365601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Storm Prediction Center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Perspective for 3:00 PM CDT.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Moderate Risk </a:t>
            </a:r>
            <a:r>
              <a:rPr lang="en-US">
                <a:solidFill>
                  <a:schemeClr val="bg1"/>
                </a:solidFill>
              </a:rPr>
              <a:t>continued to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stretched from northern Iowa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through Northern Illinois. </a:t>
            </a:r>
            <a:r>
              <a:rPr lang="en-US">
                <a:solidFill>
                  <a:srgbClr val="FFFF00"/>
                </a:solidFill>
              </a:rPr>
              <a:t>Slight</a:t>
            </a:r>
            <a:r>
              <a:rPr lang="en-US">
                <a:solidFill>
                  <a:schemeClr val="bg1"/>
                </a:solidFill>
              </a:rPr>
              <a:t/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rgbClr val="FFFF00"/>
                </a:solidFill>
              </a:rPr>
              <a:t>Risk</a:t>
            </a:r>
            <a:r>
              <a:rPr lang="en-US">
                <a:solidFill>
                  <a:schemeClr val="bg1"/>
                </a:solidFill>
              </a:rPr>
              <a:t> surrounded the moderate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risk area.  </a:t>
            </a:r>
            <a:r>
              <a:rPr lang="en-US">
                <a:solidFill>
                  <a:srgbClr val="FFFF00"/>
                </a:solidFill>
              </a:rPr>
              <a:t> </a:t>
            </a:r>
            <a:br>
              <a:rPr lang="en-US">
                <a:solidFill>
                  <a:srgbClr val="FFFF00"/>
                </a:solidFill>
              </a:rPr>
            </a:br>
            <a:endParaRPr lang="en-US">
              <a:solidFill>
                <a:srgbClr val="FFFF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343400" y="4648200"/>
            <a:ext cx="39893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Mosaic radar imagery at 2:45 PM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CDT showing the thunderstorm </a:t>
            </a:r>
            <a:br>
              <a:rPr lang="en-US">
                <a:solidFill>
                  <a:srgbClr val="FFFF00"/>
                </a:solidFill>
              </a:rPr>
            </a:br>
            <a:r>
              <a:rPr lang="en-US">
                <a:solidFill>
                  <a:srgbClr val="FFFF00"/>
                </a:solidFill>
              </a:rPr>
              <a:t>complex moving south-southeast.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974725" y="5802313"/>
            <a:ext cx="68532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IR Imagery taken at 3:02 PM CDT. Coldest cloud tops were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located between Quad Cities and Peoria Illinois. </a:t>
            </a:r>
          </a:p>
        </p:txBody>
      </p:sp>
      <p:pic>
        <p:nvPicPr>
          <p:cNvPr id="23558" name="Picture 6" descr="IR2002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457200"/>
            <a:ext cx="5524500" cy="535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520</Words>
  <Application>Microsoft Office PowerPoint</Application>
  <PresentationFormat>On-screen Show (4:3)</PresentationFormat>
  <Paragraphs>70</Paragraphs>
  <Slides>39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Arial</vt:lpstr>
      <vt:lpstr>Default Design</vt:lpstr>
      <vt:lpstr>19 July 2006 Derecho: A Meteorological Perspective and  Lessons Learned from this Event</vt:lpstr>
      <vt:lpstr>Outline of this Presentation: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NWS St. Louis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 July 2006 Derecho A Meteorological Perspective</dc:title>
  <dc:creator>Ron Przybylinski</dc:creator>
  <cp:lastModifiedBy>ron.przybylinski</cp:lastModifiedBy>
  <cp:revision>112</cp:revision>
  <dcterms:created xsi:type="dcterms:W3CDTF">2007-02-04T03:49:25Z</dcterms:created>
  <dcterms:modified xsi:type="dcterms:W3CDTF">2007-08-16T06:05:53Z</dcterms:modified>
</cp:coreProperties>
</file>