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3" r:id="rId4"/>
    <p:sldId id="258" r:id="rId5"/>
    <p:sldId id="264" r:id="rId6"/>
    <p:sldId id="265" r:id="rId7"/>
    <p:sldId id="266" r:id="rId8"/>
    <p:sldId id="277" r:id="rId9"/>
    <p:sldId id="278" r:id="rId10"/>
    <p:sldId id="279" r:id="rId11"/>
    <p:sldId id="261" r:id="rId12"/>
    <p:sldId id="267" r:id="rId13"/>
    <p:sldId id="283" r:id="rId14"/>
    <p:sldId id="281" r:id="rId15"/>
    <p:sldId id="269" r:id="rId16"/>
    <p:sldId id="270" r:id="rId17"/>
    <p:sldId id="271" r:id="rId18"/>
    <p:sldId id="272" r:id="rId19"/>
    <p:sldId id="273" r:id="rId20"/>
    <p:sldId id="285" r:id="rId21"/>
    <p:sldId id="286" r:id="rId22"/>
    <p:sldId id="274" r:id="rId23"/>
    <p:sldId id="282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898B2"/>
    <a:srgbClr val="7CC3D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672" autoAdjust="0"/>
    <p:restoredTop sz="94721" autoAdjust="0"/>
  </p:normalViewPr>
  <p:slideViewPr>
    <p:cSldViewPr>
      <p:cViewPr varScale="1">
        <p:scale>
          <a:sx n="70" d="100"/>
          <a:sy n="70" d="100"/>
        </p:scale>
        <p:origin x="-4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lbf-10\Sharedocs\masek\AA_non_Intranet\Projects-Presentations\2006-07%20Winter%20Talk\Snow%20Events\SEB4_Winter_w_Charts_20yr.xlsx" TargetMode="External"/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lbf-10\Sharedocs\masek\AA_non_Intranet\Projects-Presentations\Temp%20Talk\20plusDay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400"/>
              <a:t>December to February</a:t>
            </a:r>
            <a:r>
              <a:rPr lang="en-US" sz="2400" baseline="0"/>
              <a:t> </a:t>
            </a:r>
            <a:r>
              <a:rPr lang="en-US" sz="2400"/>
              <a:t>Daily Snowfall "Events"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6.6834460804738427E-2"/>
          <c:y val="8.4907465107359595E-2"/>
          <c:w val="0.90679558184399589"/>
          <c:h val="0.7866239659953852"/>
        </c:manualLayout>
      </c:layout>
      <c:barChart>
        <c:barDir val="col"/>
        <c:grouping val="clustered"/>
        <c:ser>
          <c:idx val="0"/>
          <c:order val="0"/>
          <c:tx>
            <c:v>Trace or More</c:v>
          </c:tx>
          <c:spPr>
            <a:solidFill>
              <a:schemeClr val="accent5">
                <a:lumMod val="75000"/>
              </a:schemeClr>
            </a:solidFill>
          </c:spPr>
          <c:cat>
            <c:strRef>
              <c:f>'Winter Data'!$B$125:$B$134</c:f>
              <c:strCache>
                <c:ptCount val="10"/>
                <c:pt idx="0">
                  <c:v>1997-1998</c:v>
                </c:pt>
                <c:pt idx="1">
                  <c:v>1998-1999</c:v>
                </c:pt>
                <c:pt idx="2">
                  <c:v>1999-2000</c:v>
                </c:pt>
                <c:pt idx="3">
                  <c:v>2000-2001</c:v>
                </c:pt>
                <c:pt idx="4">
                  <c:v>2001-2002</c:v>
                </c:pt>
                <c:pt idx="5">
                  <c:v>2002-2003</c:v>
                </c:pt>
                <c:pt idx="6">
                  <c:v>2003-2004</c:v>
                </c:pt>
                <c:pt idx="7">
                  <c:v>2004-2005</c:v>
                </c:pt>
                <c:pt idx="8">
                  <c:v>2005-2006</c:v>
                </c:pt>
                <c:pt idx="9">
                  <c:v>2006-2007</c:v>
                </c:pt>
              </c:strCache>
            </c:strRef>
          </c:cat>
          <c:val>
            <c:numRef>
              <c:f>'Winter Data'!$A$125:$A$134</c:f>
              <c:numCache>
                <c:formatCode>General</c:formatCode>
                <c:ptCount val="10"/>
                <c:pt idx="0">
                  <c:v>28</c:v>
                </c:pt>
                <c:pt idx="1">
                  <c:v>20</c:v>
                </c:pt>
                <c:pt idx="2">
                  <c:v>19</c:v>
                </c:pt>
                <c:pt idx="3">
                  <c:v>33</c:v>
                </c:pt>
                <c:pt idx="4">
                  <c:v>13</c:v>
                </c:pt>
                <c:pt idx="5">
                  <c:v>26</c:v>
                </c:pt>
                <c:pt idx="6">
                  <c:v>17</c:v>
                </c:pt>
                <c:pt idx="7">
                  <c:v>12</c:v>
                </c:pt>
                <c:pt idx="8">
                  <c:v>18</c:v>
                </c:pt>
                <c:pt idx="9">
                  <c:v>27</c:v>
                </c:pt>
              </c:numCache>
            </c:numRef>
          </c:val>
        </c:ser>
        <c:ser>
          <c:idx val="1"/>
          <c:order val="1"/>
          <c:tx>
            <c:v>More than Trace</c:v>
          </c:tx>
          <c:spPr>
            <a:solidFill>
              <a:schemeClr val="accent1">
                <a:lumMod val="60000"/>
                <a:lumOff val="40000"/>
              </a:schemeClr>
            </a:solidFill>
          </c:spPr>
          <c:cat>
            <c:strRef>
              <c:f>'Winter Data'!$B$125:$B$134</c:f>
              <c:strCache>
                <c:ptCount val="10"/>
                <c:pt idx="0">
                  <c:v>1997-1998</c:v>
                </c:pt>
                <c:pt idx="1">
                  <c:v>1998-1999</c:v>
                </c:pt>
                <c:pt idx="2">
                  <c:v>1999-2000</c:v>
                </c:pt>
                <c:pt idx="3">
                  <c:v>2000-2001</c:v>
                </c:pt>
                <c:pt idx="4">
                  <c:v>2001-2002</c:v>
                </c:pt>
                <c:pt idx="5">
                  <c:v>2002-2003</c:v>
                </c:pt>
                <c:pt idx="6">
                  <c:v>2003-2004</c:v>
                </c:pt>
                <c:pt idx="7">
                  <c:v>2004-2005</c:v>
                </c:pt>
                <c:pt idx="8">
                  <c:v>2005-2006</c:v>
                </c:pt>
                <c:pt idx="9">
                  <c:v>2006-2007</c:v>
                </c:pt>
              </c:strCache>
            </c:strRef>
          </c:cat>
          <c:val>
            <c:numRef>
              <c:f>'Winter Data'!$E$125:$E$134</c:f>
              <c:numCache>
                <c:formatCode>General</c:formatCode>
                <c:ptCount val="10"/>
                <c:pt idx="0">
                  <c:v>12</c:v>
                </c:pt>
                <c:pt idx="1">
                  <c:v>9</c:v>
                </c:pt>
                <c:pt idx="2">
                  <c:v>14</c:v>
                </c:pt>
                <c:pt idx="3">
                  <c:v>11</c:v>
                </c:pt>
                <c:pt idx="4">
                  <c:v>5</c:v>
                </c:pt>
                <c:pt idx="5">
                  <c:v>9</c:v>
                </c:pt>
                <c:pt idx="6">
                  <c:v>12</c:v>
                </c:pt>
                <c:pt idx="7">
                  <c:v>8</c:v>
                </c:pt>
                <c:pt idx="8">
                  <c:v>7</c:v>
                </c:pt>
                <c:pt idx="9">
                  <c:v>17</c:v>
                </c:pt>
              </c:numCache>
            </c:numRef>
          </c:val>
        </c:ser>
        <c:ser>
          <c:idx val="2"/>
          <c:order val="2"/>
          <c:tx>
            <c:v>1" or More</c:v>
          </c:tx>
          <c:spPr>
            <a:solidFill>
              <a:schemeClr val="tx2">
                <a:lumMod val="60000"/>
                <a:lumOff val="40000"/>
              </a:schemeClr>
            </a:solidFill>
          </c:spPr>
          <c:cat>
            <c:strRef>
              <c:f>'Winter Data'!$B$125:$B$134</c:f>
              <c:strCache>
                <c:ptCount val="10"/>
                <c:pt idx="0">
                  <c:v>1997-1998</c:v>
                </c:pt>
                <c:pt idx="1">
                  <c:v>1998-1999</c:v>
                </c:pt>
                <c:pt idx="2">
                  <c:v>1999-2000</c:v>
                </c:pt>
                <c:pt idx="3">
                  <c:v>2000-2001</c:v>
                </c:pt>
                <c:pt idx="4">
                  <c:v>2001-2002</c:v>
                </c:pt>
                <c:pt idx="5">
                  <c:v>2002-2003</c:v>
                </c:pt>
                <c:pt idx="6">
                  <c:v>2003-2004</c:v>
                </c:pt>
                <c:pt idx="7">
                  <c:v>2004-2005</c:v>
                </c:pt>
                <c:pt idx="8">
                  <c:v>2005-2006</c:v>
                </c:pt>
                <c:pt idx="9">
                  <c:v>2006-2007</c:v>
                </c:pt>
              </c:strCache>
            </c:strRef>
          </c:cat>
          <c:val>
            <c:numRef>
              <c:f>'Winter Data'!$I$125:$I$134</c:f>
              <c:numCache>
                <c:formatCode>General</c:formatCode>
                <c:ptCount val="10"/>
                <c:pt idx="0">
                  <c:v>3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2</c:v>
                </c:pt>
                <c:pt idx="5">
                  <c:v>6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9</c:v>
                </c:pt>
              </c:numCache>
            </c:numRef>
          </c:val>
        </c:ser>
        <c:ser>
          <c:idx val="3"/>
          <c:order val="3"/>
          <c:tx>
            <c:v>2" or More</c:v>
          </c:tx>
          <c:spPr>
            <a:solidFill>
              <a:schemeClr val="accent1">
                <a:lumMod val="75000"/>
              </a:schemeClr>
            </a:solidFill>
          </c:spPr>
          <c:cat>
            <c:strRef>
              <c:f>'Winter Data'!$B$125:$B$134</c:f>
              <c:strCache>
                <c:ptCount val="10"/>
                <c:pt idx="0">
                  <c:v>1997-1998</c:v>
                </c:pt>
                <c:pt idx="1">
                  <c:v>1998-1999</c:v>
                </c:pt>
                <c:pt idx="2">
                  <c:v>1999-2000</c:v>
                </c:pt>
                <c:pt idx="3">
                  <c:v>2000-2001</c:v>
                </c:pt>
                <c:pt idx="4">
                  <c:v>2001-2002</c:v>
                </c:pt>
                <c:pt idx="5">
                  <c:v>2002-2003</c:v>
                </c:pt>
                <c:pt idx="6">
                  <c:v>2003-2004</c:v>
                </c:pt>
                <c:pt idx="7">
                  <c:v>2004-2005</c:v>
                </c:pt>
                <c:pt idx="8">
                  <c:v>2005-2006</c:v>
                </c:pt>
                <c:pt idx="9">
                  <c:v>2006-2007</c:v>
                </c:pt>
              </c:strCache>
            </c:strRef>
          </c:cat>
          <c:val>
            <c:numRef>
              <c:f>'Winter Data'!$Q$125:$Q$134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0</c:v>
                </c:pt>
                <c:pt idx="9">
                  <c:v>8</c:v>
                </c:pt>
              </c:numCache>
            </c:numRef>
          </c:val>
        </c:ser>
        <c:gapWidth val="40"/>
        <c:axId val="51176192"/>
        <c:axId val="51178112"/>
      </c:barChart>
      <c:catAx>
        <c:axId val="511761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Year</a:t>
                </a:r>
              </a:p>
            </c:rich>
          </c:tx>
          <c:layout>
            <c:manualLayout>
              <c:xMode val="edge"/>
              <c:yMode val="edge"/>
              <c:x val="0.49892386118928411"/>
              <c:y val="0.90878165489675922"/>
            </c:manualLayout>
          </c:layout>
        </c:title>
        <c:numFmt formatCode="General" sourceLinked="0"/>
        <c:tickLblPos val="nextTo"/>
        <c:txPr>
          <a:bodyPr rot="0"/>
          <a:lstStyle/>
          <a:p>
            <a:pPr>
              <a:defRPr/>
            </a:pPr>
            <a:endParaRPr lang="en-US"/>
          </a:p>
        </c:txPr>
        <c:crossAx val="51178112"/>
        <c:crosses val="autoZero"/>
        <c:auto val="1"/>
        <c:lblAlgn val="ctr"/>
        <c:lblOffset val="1"/>
        <c:tickMarkSkip val="1"/>
      </c:catAx>
      <c:valAx>
        <c:axId val="5117811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Days</a:t>
                </a:r>
              </a:p>
            </c:rich>
          </c:tx>
          <c:layout/>
        </c:title>
        <c:numFmt formatCode="General" sourceLinked="1"/>
        <c:tickLblPos val="nextTo"/>
        <c:crossAx val="51176192"/>
        <c:crosses val="autoZero"/>
        <c:crossBetween val="between"/>
      </c:valAx>
      <c:spPr>
        <a:blipFill>
          <a:blip xmlns:r="http://schemas.openxmlformats.org/officeDocument/2006/relationships" r:embed="rId1"/>
          <a:tile tx="0" ty="0" sx="100000" sy="100000" flip="none" algn="tl"/>
        </a:blipFill>
        <a:ln>
          <a:solidFill>
            <a:sysClr val="windowText" lastClr="000000"/>
          </a:solidFill>
        </a:ln>
      </c:spPr>
    </c:plotArea>
    <c:legend>
      <c:legendPos val="b"/>
      <c:layout>
        <c:manualLayout>
          <c:xMode val="edge"/>
          <c:yMode val="edge"/>
          <c:x val="0.20498639051807427"/>
          <c:y val="0.93526053055308755"/>
          <c:w val="0.59442221185572941"/>
          <c:h val="6.2721589441180794E-2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spPr>
    <a:blipFill>
      <a:blip xmlns:r="http://schemas.openxmlformats.org/officeDocument/2006/relationships" r:embed="rId2"/>
      <a:tile tx="0" ty="0" sx="100000" sy="100000" flip="none" algn="tl"/>
    </a:blipFill>
    <a:ln>
      <a:solidFill>
        <a:sysClr val="windowText" lastClr="000000"/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30+ Consecutive Days Above/Below Average T</a:t>
            </a:r>
          </a:p>
        </c:rich>
      </c:tx>
      <c:layout>
        <c:manualLayout>
          <c:xMode val="edge"/>
          <c:yMode val="edge"/>
          <c:x val="0.31368186874304854"/>
          <c:y val="1.963993453355155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7.1190211345939933E-2"/>
          <c:y val="0.11620294599018022"/>
          <c:w val="0.90878754171301446"/>
          <c:h val="0.77905073649754653"/>
        </c:manualLayout>
      </c:layout>
      <c:barChart>
        <c:barDir val="col"/>
        <c:grouping val="stacked"/>
        <c:ser>
          <c:idx val="2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Sheet2!$A$145:$A$280</c:f>
              <c:numCache>
                <c:formatCode>General</c:formatCode>
                <c:ptCount val="136"/>
                <c:pt idx="0">
                  <c:v>1875</c:v>
                </c:pt>
                <c:pt idx="1">
                  <c:v>1876</c:v>
                </c:pt>
                <c:pt idx="2">
                  <c:v>1877</c:v>
                </c:pt>
                <c:pt idx="3">
                  <c:v>1878</c:v>
                </c:pt>
                <c:pt idx="4">
                  <c:v>1879</c:v>
                </c:pt>
                <c:pt idx="5">
                  <c:v>1880</c:v>
                </c:pt>
                <c:pt idx="6">
                  <c:v>1881</c:v>
                </c:pt>
                <c:pt idx="7">
                  <c:v>1882</c:v>
                </c:pt>
                <c:pt idx="8">
                  <c:v>1883</c:v>
                </c:pt>
                <c:pt idx="9">
                  <c:v>1884</c:v>
                </c:pt>
                <c:pt idx="10">
                  <c:v>1885</c:v>
                </c:pt>
                <c:pt idx="11">
                  <c:v>1886</c:v>
                </c:pt>
                <c:pt idx="12">
                  <c:v>1887</c:v>
                </c:pt>
                <c:pt idx="13">
                  <c:v>1888</c:v>
                </c:pt>
                <c:pt idx="14">
                  <c:v>1889</c:v>
                </c:pt>
                <c:pt idx="15">
                  <c:v>1890</c:v>
                </c:pt>
                <c:pt idx="16">
                  <c:v>1891</c:v>
                </c:pt>
                <c:pt idx="17">
                  <c:v>1892</c:v>
                </c:pt>
                <c:pt idx="18">
                  <c:v>1893</c:v>
                </c:pt>
                <c:pt idx="19">
                  <c:v>1894</c:v>
                </c:pt>
                <c:pt idx="20">
                  <c:v>1895</c:v>
                </c:pt>
                <c:pt idx="21">
                  <c:v>1896</c:v>
                </c:pt>
                <c:pt idx="22">
                  <c:v>1897</c:v>
                </c:pt>
                <c:pt idx="23">
                  <c:v>1898</c:v>
                </c:pt>
                <c:pt idx="24">
                  <c:v>1899</c:v>
                </c:pt>
                <c:pt idx="25">
                  <c:v>1900</c:v>
                </c:pt>
                <c:pt idx="26">
                  <c:v>1901</c:v>
                </c:pt>
                <c:pt idx="27">
                  <c:v>1902</c:v>
                </c:pt>
                <c:pt idx="28">
                  <c:v>1903</c:v>
                </c:pt>
                <c:pt idx="29">
                  <c:v>1904</c:v>
                </c:pt>
                <c:pt idx="30">
                  <c:v>1905</c:v>
                </c:pt>
                <c:pt idx="31">
                  <c:v>1906</c:v>
                </c:pt>
                <c:pt idx="32">
                  <c:v>1907</c:v>
                </c:pt>
                <c:pt idx="33">
                  <c:v>1908</c:v>
                </c:pt>
                <c:pt idx="34">
                  <c:v>1909</c:v>
                </c:pt>
                <c:pt idx="35">
                  <c:v>1910</c:v>
                </c:pt>
                <c:pt idx="36">
                  <c:v>1911</c:v>
                </c:pt>
                <c:pt idx="37">
                  <c:v>1912</c:v>
                </c:pt>
                <c:pt idx="38">
                  <c:v>1913</c:v>
                </c:pt>
                <c:pt idx="39">
                  <c:v>1914</c:v>
                </c:pt>
                <c:pt idx="40">
                  <c:v>1915</c:v>
                </c:pt>
                <c:pt idx="41">
                  <c:v>1916</c:v>
                </c:pt>
                <c:pt idx="42">
                  <c:v>1917</c:v>
                </c:pt>
                <c:pt idx="43">
                  <c:v>1918</c:v>
                </c:pt>
                <c:pt idx="44">
                  <c:v>1919</c:v>
                </c:pt>
                <c:pt idx="45">
                  <c:v>1920</c:v>
                </c:pt>
                <c:pt idx="46">
                  <c:v>1921</c:v>
                </c:pt>
                <c:pt idx="47">
                  <c:v>1922</c:v>
                </c:pt>
                <c:pt idx="48">
                  <c:v>1923</c:v>
                </c:pt>
                <c:pt idx="49">
                  <c:v>1924</c:v>
                </c:pt>
                <c:pt idx="50">
                  <c:v>1925</c:v>
                </c:pt>
                <c:pt idx="51">
                  <c:v>1926</c:v>
                </c:pt>
                <c:pt idx="52">
                  <c:v>1927</c:v>
                </c:pt>
                <c:pt idx="53">
                  <c:v>1928</c:v>
                </c:pt>
                <c:pt idx="54">
                  <c:v>1929</c:v>
                </c:pt>
                <c:pt idx="55">
                  <c:v>1930</c:v>
                </c:pt>
                <c:pt idx="56">
                  <c:v>1931</c:v>
                </c:pt>
                <c:pt idx="57">
                  <c:v>1932</c:v>
                </c:pt>
                <c:pt idx="58">
                  <c:v>1933</c:v>
                </c:pt>
                <c:pt idx="59">
                  <c:v>1934</c:v>
                </c:pt>
                <c:pt idx="60">
                  <c:v>1935</c:v>
                </c:pt>
                <c:pt idx="61">
                  <c:v>1936</c:v>
                </c:pt>
                <c:pt idx="62">
                  <c:v>1937</c:v>
                </c:pt>
                <c:pt idx="63">
                  <c:v>1938</c:v>
                </c:pt>
                <c:pt idx="64">
                  <c:v>1939</c:v>
                </c:pt>
                <c:pt idx="65">
                  <c:v>1940</c:v>
                </c:pt>
                <c:pt idx="66">
                  <c:v>1941</c:v>
                </c:pt>
                <c:pt idx="67">
                  <c:v>1942</c:v>
                </c:pt>
                <c:pt idx="68">
                  <c:v>1943</c:v>
                </c:pt>
                <c:pt idx="69">
                  <c:v>1944</c:v>
                </c:pt>
                <c:pt idx="70">
                  <c:v>1945</c:v>
                </c:pt>
                <c:pt idx="71">
                  <c:v>1946</c:v>
                </c:pt>
                <c:pt idx="72">
                  <c:v>1947</c:v>
                </c:pt>
                <c:pt idx="73">
                  <c:v>1948</c:v>
                </c:pt>
                <c:pt idx="74">
                  <c:v>1949</c:v>
                </c:pt>
                <c:pt idx="75">
                  <c:v>1950</c:v>
                </c:pt>
                <c:pt idx="76">
                  <c:v>1951</c:v>
                </c:pt>
                <c:pt idx="77">
                  <c:v>1952</c:v>
                </c:pt>
                <c:pt idx="78">
                  <c:v>1953</c:v>
                </c:pt>
                <c:pt idx="79">
                  <c:v>1954</c:v>
                </c:pt>
                <c:pt idx="80">
                  <c:v>1955</c:v>
                </c:pt>
                <c:pt idx="81">
                  <c:v>1956</c:v>
                </c:pt>
                <c:pt idx="82">
                  <c:v>1957</c:v>
                </c:pt>
                <c:pt idx="83">
                  <c:v>1958</c:v>
                </c:pt>
                <c:pt idx="84">
                  <c:v>1959</c:v>
                </c:pt>
                <c:pt idx="85">
                  <c:v>1960</c:v>
                </c:pt>
                <c:pt idx="86">
                  <c:v>1961</c:v>
                </c:pt>
                <c:pt idx="87">
                  <c:v>1962</c:v>
                </c:pt>
                <c:pt idx="88">
                  <c:v>1963</c:v>
                </c:pt>
                <c:pt idx="89">
                  <c:v>1964</c:v>
                </c:pt>
                <c:pt idx="90">
                  <c:v>1965</c:v>
                </c:pt>
                <c:pt idx="91">
                  <c:v>1966</c:v>
                </c:pt>
                <c:pt idx="92">
                  <c:v>1967</c:v>
                </c:pt>
                <c:pt idx="93">
                  <c:v>1968</c:v>
                </c:pt>
                <c:pt idx="94">
                  <c:v>1969</c:v>
                </c:pt>
                <c:pt idx="95">
                  <c:v>1970</c:v>
                </c:pt>
                <c:pt idx="96">
                  <c:v>1971</c:v>
                </c:pt>
                <c:pt idx="97">
                  <c:v>1972</c:v>
                </c:pt>
                <c:pt idx="98">
                  <c:v>1973</c:v>
                </c:pt>
                <c:pt idx="99">
                  <c:v>1974</c:v>
                </c:pt>
                <c:pt idx="100">
                  <c:v>1975</c:v>
                </c:pt>
                <c:pt idx="101">
                  <c:v>1976</c:v>
                </c:pt>
                <c:pt idx="102">
                  <c:v>1977</c:v>
                </c:pt>
                <c:pt idx="103">
                  <c:v>1978</c:v>
                </c:pt>
                <c:pt idx="104">
                  <c:v>1979</c:v>
                </c:pt>
                <c:pt idx="105">
                  <c:v>1980</c:v>
                </c:pt>
                <c:pt idx="106">
                  <c:v>1981</c:v>
                </c:pt>
                <c:pt idx="107">
                  <c:v>1982</c:v>
                </c:pt>
                <c:pt idx="108">
                  <c:v>1983</c:v>
                </c:pt>
                <c:pt idx="109">
                  <c:v>1984</c:v>
                </c:pt>
                <c:pt idx="110">
                  <c:v>1985</c:v>
                </c:pt>
                <c:pt idx="111">
                  <c:v>1986</c:v>
                </c:pt>
                <c:pt idx="112">
                  <c:v>1987</c:v>
                </c:pt>
                <c:pt idx="113">
                  <c:v>1988</c:v>
                </c:pt>
                <c:pt idx="114">
                  <c:v>1989</c:v>
                </c:pt>
                <c:pt idx="115">
                  <c:v>1990</c:v>
                </c:pt>
                <c:pt idx="116">
                  <c:v>1991</c:v>
                </c:pt>
                <c:pt idx="117">
                  <c:v>1992</c:v>
                </c:pt>
                <c:pt idx="118">
                  <c:v>1993</c:v>
                </c:pt>
                <c:pt idx="119">
                  <c:v>1994</c:v>
                </c:pt>
                <c:pt idx="120">
                  <c:v>1995</c:v>
                </c:pt>
                <c:pt idx="121">
                  <c:v>1996</c:v>
                </c:pt>
                <c:pt idx="122">
                  <c:v>1997</c:v>
                </c:pt>
                <c:pt idx="123">
                  <c:v>1998</c:v>
                </c:pt>
                <c:pt idx="124">
                  <c:v>1999</c:v>
                </c:pt>
                <c:pt idx="125">
                  <c:v>2000</c:v>
                </c:pt>
                <c:pt idx="126">
                  <c:v>2001</c:v>
                </c:pt>
                <c:pt idx="127">
                  <c:v>2002</c:v>
                </c:pt>
                <c:pt idx="128">
                  <c:v>2003</c:v>
                </c:pt>
                <c:pt idx="129">
                  <c:v>2004</c:v>
                </c:pt>
                <c:pt idx="130">
                  <c:v>2005</c:v>
                </c:pt>
                <c:pt idx="131">
                  <c:v>2006</c:v>
                </c:pt>
                <c:pt idx="132">
                  <c:v>2007</c:v>
                </c:pt>
                <c:pt idx="133">
                  <c:v>2008</c:v>
                </c:pt>
                <c:pt idx="134">
                  <c:v>2009</c:v>
                </c:pt>
                <c:pt idx="135">
                  <c:v>2010</c:v>
                </c:pt>
              </c:numCache>
            </c:numRef>
          </c:cat>
          <c:val>
            <c:numRef>
              <c:f>Sheet2!$I$145:$I$280</c:f>
              <c:numCache>
                <c:formatCode>General</c:formatCode>
                <c:ptCount val="136"/>
                <c:pt idx="4">
                  <c:v>-31</c:v>
                </c:pt>
                <c:pt idx="74">
                  <c:v>-33</c:v>
                </c:pt>
                <c:pt idx="83">
                  <c:v>-33</c:v>
                </c:pt>
                <c:pt idx="85">
                  <c:v>-33</c:v>
                </c:pt>
                <c:pt idx="103">
                  <c:v>-40</c:v>
                </c:pt>
                <c:pt idx="104">
                  <c:v>-32</c:v>
                </c:pt>
                <c:pt idx="108">
                  <c:v>-35</c:v>
                </c:pt>
              </c:numCache>
            </c:numRef>
          </c:val>
        </c:ser>
        <c:ser>
          <c:idx val="0"/>
          <c:order val="1"/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Sheet2!$A$145:$A$280</c:f>
              <c:numCache>
                <c:formatCode>General</c:formatCode>
                <c:ptCount val="136"/>
                <c:pt idx="0">
                  <c:v>1875</c:v>
                </c:pt>
                <c:pt idx="1">
                  <c:v>1876</c:v>
                </c:pt>
                <c:pt idx="2">
                  <c:v>1877</c:v>
                </c:pt>
                <c:pt idx="3">
                  <c:v>1878</c:v>
                </c:pt>
                <c:pt idx="4">
                  <c:v>1879</c:v>
                </c:pt>
                <c:pt idx="5">
                  <c:v>1880</c:v>
                </c:pt>
                <c:pt idx="6">
                  <c:v>1881</c:v>
                </c:pt>
                <c:pt idx="7">
                  <c:v>1882</c:v>
                </c:pt>
                <c:pt idx="8">
                  <c:v>1883</c:v>
                </c:pt>
                <c:pt idx="9">
                  <c:v>1884</c:v>
                </c:pt>
                <c:pt idx="10">
                  <c:v>1885</c:v>
                </c:pt>
                <c:pt idx="11">
                  <c:v>1886</c:v>
                </c:pt>
                <c:pt idx="12">
                  <c:v>1887</c:v>
                </c:pt>
                <c:pt idx="13">
                  <c:v>1888</c:v>
                </c:pt>
                <c:pt idx="14">
                  <c:v>1889</c:v>
                </c:pt>
                <c:pt idx="15">
                  <c:v>1890</c:v>
                </c:pt>
                <c:pt idx="16">
                  <c:v>1891</c:v>
                </c:pt>
                <c:pt idx="17">
                  <c:v>1892</c:v>
                </c:pt>
                <c:pt idx="18">
                  <c:v>1893</c:v>
                </c:pt>
                <c:pt idx="19">
                  <c:v>1894</c:v>
                </c:pt>
                <c:pt idx="20">
                  <c:v>1895</c:v>
                </c:pt>
                <c:pt idx="21">
                  <c:v>1896</c:v>
                </c:pt>
                <c:pt idx="22">
                  <c:v>1897</c:v>
                </c:pt>
                <c:pt idx="23">
                  <c:v>1898</c:v>
                </c:pt>
                <c:pt idx="24">
                  <c:v>1899</c:v>
                </c:pt>
                <c:pt idx="25">
                  <c:v>1900</c:v>
                </c:pt>
                <c:pt idx="26">
                  <c:v>1901</c:v>
                </c:pt>
                <c:pt idx="27">
                  <c:v>1902</c:v>
                </c:pt>
                <c:pt idx="28">
                  <c:v>1903</c:v>
                </c:pt>
                <c:pt idx="29">
                  <c:v>1904</c:v>
                </c:pt>
                <c:pt idx="30">
                  <c:v>1905</c:v>
                </c:pt>
                <c:pt idx="31">
                  <c:v>1906</c:v>
                </c:pt>
                <c:pt idx="32">
                  <c:v>1907</c:v>
                </c:pt>
                <c:pt idx="33">
                  <c:v>1908</c:v>
                </c:pt>
                <c:pt idx="34">
                  <c:v>1909</c:v>
                </c:pt>
                <c:pt idx="35">
                  <c:v>1910</c:v>
                </c:pt>
                <c:pt idx="36">
                  <c:v>1911</c:v>
                </c:pt>
                <c:pt idx="37">
                  <c:v>1912</c:v>
                </c:pt>
                <c:pt idx="38">
                  <c:v>1913</c:v>
                </c:pt>
                <c:pt idx="39">
                  <c:v>1914</c:v>
                </c:pt>
                <c:pt idx="40">
                  <c:v>1915</c:v>
                </c:pt>
                <c:pt idx="41">
                  <c:v>1916</c:v>
                </c:pt>
                <c:pt idx="42">
                  <c:v>1917</c:v>
                </c:pt>
                <c:pt idx="43">
                  <c:v>1918</c:v>
                </c:pt>
                <c:pt idx="44">
                  <c:v>1919</c:v>
                </c:pt>
                <c:pt idx="45">
                  <c:v>1920</c:v>
                </c:pt>
                <c:pt idx="46">
                  <c:v>1921</c:v>
                </c:pt>
                <c:pt idx="47">
                  <c:v>1922</c:v>
                </c:pt>
                <c:pt idx="48">
                  <c:v>1923</c:v>
                </c:pt>
                <c:pt idx="49">
                  <c:v>1924</c:v>
                </c:pt>
                <c:pt idx="50">
                  <c:v>1925</c:v>
                </c:pt>
                <c:pt idx="51">
                  <c:v>1926</c:v>
                </c:pt>
                <c:pt idx="52">
                  <c:v>1927</c:v>
                </c:pt>
                <c:pt idx="53">
                  <c:v>1928</c:v>
                </c:pt>
                <c:pt idx="54">
                  <c:v>1929</c:v>
                </c:pt>
                <c:pt idx="55">
                  <c:v>1930</c:v>
                </c:pt>
                <c:pt idx="56">
                  <c:v>1931</c:v>
                </c:pt>
                <c:pt idx="57">
                  <c:v>1932</c:v>
                </c:pt>
                <c:pt idx="58">
                  <c:v>1933</c:v>
                </c:pt>
                <c:pt idx="59">
                  <c:v>1934</c:v>
                </c:pt>
                <c:pt idx="60">
                  <c:v>1935</c:v>
                </c:pt>
                <c:pt idx="61">
                  <c:v>1936</c:v>
                </c:pt>
                <c:pt idx="62">
                  <c:v>1937</c:v>
                </c:pt>
                <c:pt idx="63">
                  <c:v>1938</c:v>
                </c:pt>
                <c:pt idx="64">
                  <c:v>1939</c:v>
                </c:pt>
                <c:pt idx="65">
                  <c:v>1940</c:v>
                </c:pt>
                <c:pt idx="66">
                  <c:v>1941</c:v>
                </c:pt>
                <c:pt idx="67">
                  <c:v>1942</c:v>
                </c:pt>
                <c:pt idx="68">
                  <c:v>1943</c:v>
                </c:pt>
                <c:pt idx="69">
                  <c:v>1944</c:v>
                </c:pt>
                <c:pt idx="70">
                  <c:v>1945</c:v>
                </c:pt>
                <c:pt idx="71">
                  <c:v>1946</c:v>
                </c:pt>
                <c:pt idx="72">
                  <c:v>1947</c:v>
                </c:pt>
                <c:pt idx="73">
                  <c:v>1948</c:v>
                </c:pt>
                <c:pt idx="74">
                  <c:v>1949</c:v>
                </c:pt>
                <c:pt idx="75">
                  <c:v>1950</c:v>
                </c:pt>
                <c:pt idx="76">
                  <c:v>1951</c:v>
                </c:pt>
                <c:pt idx="77">
                  <c:v>1952</c:v>
                </c:pt>
                <c:pt idx="78">
                  <c:v>1953</c:v>
                </c:pt>
                <c:pt idx="79">
                  <c:v>1954</c:v>
                </c:pt>
                <c:pt idx="80">
                  <c:v>1955</c:v>
                </c:pt>
                <c:pt idx="81">
                  <c:v>1956</c:v>
                </c:pt>
                <c:pt idx="82">
                  <c:v>1957</c:v>
                </c:pt>
                <c:pt idx="83">
                  <c:v>1958</c:v>
                </c:pt>
                <c:pt idx="84">
                  <c:v>1959</c:v>
                </c:pt>
                <c:pt idx="85">
                  <c:v>1960</c:v>
                </c:pt>
                <c:pt idx="86">
                  <c:v>1961</c:v>
                </c:pt>
                <c:pt idx="87">
                  <c:v>1962</c:v>
                </c:pt>
                <c:pt idx="88">
                  <c:v>1963</c:v>
                </c:pt>
                <c:pt idx="89">
                  <c:v>1964</c:v>
                </c:pt>
                <c:pt idx="90">
                  <c:v>1965</c:v>
                </c:pt>
                <c:pt idx="91">
                  <c:v>1966</c:v>
                </c:pt>
                <c:pt idx="92">
                  <c:v>1967</c:v>
                </c:pt>
                <c:pt idx="93">
                  <c:v>1968</c:v>
                </c:pt>
                <c:pt idx="94">
                  <c:v>1969</c:v>
                </c:pt>
                <c:pt idx="95">
                  <c:v>1970</c:v>
                </c:pt>
                <c:pt idx="96">
                  <c:v>1971</c:v>
                </c:pt>
                <c:pt idx="97">
                  <c:v>1972</c:v>
                </c:pt>
                <c:pt idx="98">
                  <c:v>1973</c:v>
                </c:pt>
                <c:pt idx="99">
                  <c:v>1974</c:v>
                </c:pt>
                <c:pt idx="100">
                  <c:v>1975</c:v>
                </c:pt>
                <c:pt idx="101">
                  <c:v>1976</c:v>
                </c:pt>
                <c:pt idx="102">
                  <c:v>1977</c:v>
                </c:pt>
                <c:pt idx="103">
                  <c:v>1978</c:v>
                </c:pt>
                <c:pt idx="104">
                  <c:v>1979</c:v>
                </c:pt>
                <c:pt idx="105">
                  <c:v>1980</c:v>
                </c:pt>
                <c:pt idx="106">
                  <c:v>1981</c:v>
                </c:pt>
                <c:pt idx="107">
                  <c:v>1982</c:v>
                </c:pt>
                <c:pt idx="108">
                  <c:v>1983</c:v>
                </c:pt>
                <c:pt idx="109">
                  <c:v>1984</c:v>
                </c:pt>
                <c:pt idx="110">
                  <c:v>1985</c:v>
                </c:pt>
                <c:pt idx="111">
                  <c:v>1986</c:v>
                </c:pt>
                <c:pt idx="112">
                  <c:v>1987</c:v>
                </c:pt>
                <c:pt idx="113">
                  <c:v>1988</c:v>
                </c:pt>
                <c:pt idx="114">
                  <c:v>1989</c:v>
                </c:pt>
                <c:pt idx="115">
                  <c:v>1990</c:v>
                </c:pt>
                <c:pt idx="116">
                  <c:v>1991</c:v>
                </c:pt>
                <c:pt idx="117">
                  <c:v>1992</c:v>
                </c:pt>
                <c:pt idx="118">
                  <c:v>1993</c:v>
                </c:pt>
                <c:pt idx="119">
                  <c:v>1994</c:v>
                </c:pt>
                <c:pt idx="120">
                  <c:v>1995</c:v>
                </c:pt>
                <c:pt idx="121">
                  <c:v>1996</c:v>
                </c:pt>
                <c:pt idx="122">
                  <c:v>1997</c:v>
                </c:pt>
                <c:pt idx="123">
                  <c:v>1998</c:v>
                </c:pt>
                <c:pt idx="124">
                  <c:v>1999</c:v>
                </c:pt>
                <c:pt idx="125">
                  <c:v>2000</c:v>
                </c:pt>
                <c:pt idx="126">
                  <c:v>2001</c:v>
                </c:pt>
                <c:pt idx="127">
                  <c:v>2002</c:v>
                </c:pt>
                <c:pt idx="128">
                  <c:v>2003</c:v>
                </c:pt>
                <c:pt idx="129">
                  <c:v>2004</c:v>
                </c:pt>
                <c:pt idx="130">
                  <c:v>2005</c:v>
                </c:pt>
                <c:pt idx="131">
                  <c:v>2006</c:v>
                </c:pt>
                <c:pt idx="132">
                  <c:v>2007</c:v>
                </c:pt>
                <c:pt idx="133">
                  <c:v>2008</c:v>
                </c:pt>
                <c:pt idx="134">
                  <c:v>2009</c:v>
                </c:pt>
                <c:pt idx="135">
                  <c:v>2010</c:v>
                </c:pt>
              </c:numCache>
            </c:numRef>
          </c:cat>
          <c:val>
            <c:numRef>
              <c:f>Sheet2!$G$145:$G$280</c:f>
              <c:numCache>
                <c:formatCode>General</c:formatCode>
                <c:ptCount val="136"/>
                <c:pt idx="24">
                  <c:v>30</c:v>
                </c:pt>
                <c:pt idx="33">
                  <c:v>32</c:v>
                </c:pt>
                <c:pt idx="40">
                  <c:v>31</c:v>
                </c:pt>
                <c:pt idx="42">
                  <c:v>34</c:v>
                </c:pt>
                <c:pt idx="49">
                  <c:v>30</c:v>
                </c:pt>
                <c:pt idx="50">
                  <c:v>40</c:v>
                </c:pt>
                <c:pt idx="58">
                  <c:v>33</c:v>
                </c:pt>
                <c:pt idx="60">
                  <c:v>31</c:v>
                </c:pt>
                <c:pt idx="63">
                  <c:v>31</c:v>
                </c:pt>
                <c:pt idx="64">
                  <c:v>46</c:v>
                </c:pt>
                <c:pt idx="112">
                  <c:v>35</c:v>
                </c:pt>
                <c:pt idx="117">
                  <c:v>35</c:v>
                </c:pt>
                <c:pt idx="120">
                  <c:v>30</c:v>
                </c:pt>
                <c:pt idx="124">
                  <c:v>32</c:v>
                </c:pt>
                <c:pt idx="131">
                  <c:v>49</c:v>
                </c:pt>
                <c:pt idx="132">
                  <c:v>30</c:v>
                </c:pt>
              </c:numCache>
            </c:numRef>
          </c:val>
        </c:ser>
        <c:ser>
          <c:idx val="1"/>
          <c:order val="2"/>
          <c:spPr>
            <a:solidFill>
              <a:srgbClr val="FF99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Sheet2!$A$145:$A$280</c:f>
              <c:numCache>
                <c:formatCode>General</c:formatCode>
                <c:ptCount val="136"/>
                <c:pt idx="0">
                  <c:v>1875</c:v>
                </c:pt>
                <c:pt idx="1">
                  <c:v>1876</c:v>
                </c:pt>
                <c:pt idx="2">
                  <c:v>1877</c:v>
                </c:pt>
                <c:pt idx="3">
                  <c:v>1878</c:v>
                </c:pt>
                <c:pt idx="4">
                  <c:v>1879</c:v>
                </c:pt>
                <c:pt idx="5">
                  <c:v>1880</c:v>
                </c:pt>
                <c:pt idx="6">
                  <c:v>1881</c:v>
                </c:pt>
                <c:pt idx="7">
                  <c:v>1882</c:v>
                </c:pt>
                <c:pt idx="8">
                  <c:v>1883</c:v>
                </c:pt>
                <c:pt idx="9">
                  <c:v>1884</c:v>
                </c:pt>
                <c:pt idx="10">
                  <c:v>1885</c:v>
                </c:pt>
                <c:pt idx="11">
                  <c:v>1886</c:v>
                </c:pt>
                <c:pt idx="12">
                  <c:v>1887</c:v>
                </c:pt>
                <c:pt idx="13">
                  <c:v>1888</c:v>
                </c:pt>
                <c:pt idx="14">
                  <c:v>1889</c:v>
                </c:pt>
                <c:pt idx="15">
                  <c:v>1890</c:v>
                </c:pt>
                <c:pt idx="16">
                  <c:v>1891</c:v>
                </c:pt>
                <c:pt idx="17">
                  <c:v>1892</c:v>
                </c:pt>
                <c:pt idx="18">
                  <c:v>1893</c:v>
                </c:pt>
                <c:pt idx="19">
                  <c:v>1894</c:v>
                </c:pt>
                <c:pt idx="20">
                  <c:v>1895</c:v>
                </c:pt>
                <c:pt idx="21">
                  <c:v>1896</c:v>
                </c:pt>
                <c:pt idx="22">
                  <c:v>1897</c:v>
                </c:pt>
                <c:pt idx="23">
                  <c:v>1898</c:v>
                </c:pt>
                <c:pt idx="24">
                  <c:v>1899</c:v>
                </c:pt>
                <c:pt idx="25">
                  <c:v>1900</c:v>
                </c:pt>
                <c:pt idx="26">
                  <c:v>1901</c:v>
                </c:pt>
                <c:pt idx="27">
                  <c:v>1902</c:v>
                </c:pt>
                <c:pt idx="28">
                  <c:v>1903</c:v>
                </c:pt>
                <c:pt idx="29">
                  <c:v>1904</c:v>
                </c:pt>
                <c:pt idx="30">
                  <c:v>1905</c:v>
                </c:pt>
                <c:pt idx="31">
                  <c:v>1906</c:v>
                </c:pt>
                <c:pt idx="32">
                  <c:v>1907</c:v>
                </c:pt>
                <c:pt idx="33">
                  <c:v>1908</c:v>
                </c:pt>
                <c:pt idx="34">
                  <c:v>1909</c:v>
                </c:pt>
                <c:pt idx="35">
                  <c:v>1910</c:v>
                </c:pt>
                <c:pt idx="36">
                  <c:v>1911</c:v>
                </c:pt>
                <c:pt idx="37">
                  <c:v>1912</c:v>
                </c:pt>
                <c:pt idx="38">
                  <c:v>1913</c:v>
                </c:pt>
                <c:pt idx="39">
                  <c:v>1914</c:v>
                </c:pt>
                <c:pt idx="40">
                  <c:v>1915</c:v>
                </c:pt>
                <c:pt idx="41">
                  <c:v>1916</c:v>
                </c:pt>
                <c:pt idx="42">
                  <c:v>1917</c:v>
                </c:pt>
                <c:pt idx="43">
                  <c:v>1918</c:v>
                </c:pt>
                <c:pt idx="44">
                  <c:v>1919</c:v>
                </c:pt>
                <c:pt idx="45">
                  <c:v>1920</c:v>
                </c:pt>
                <c:pt idx="46">
                  <c:v>1921</c:v>
                </c:pt>
                <c:pt idx="47">
                  <c:v>1922</c:v>
                </c:pt>
                <c:pt idx="48">
                  <c:v>1923</c:v>
                </c:pt>
                <c:pt idx="49">
                  <c:v>1924</c:v>
                </c:pt>
                <c:pt idx="50">
                  <c:v>1925</c:v>
                </c:pt>
                <c:pt idx="51">
                  <c:v>1926</c:v>
                </c:pt>
                <c:pt idx="52">
                  <c:v>1927</c:v>
                </c:pt>
                <c:pt idx="53">
                  <c:v>1928</c:v>
                </c:pt>
                <c:pt idx="54">
                  <c:v>1929</c:v>
                </c:pt>
                <c:pt idx="55">
                  <c:v>1930</c:v>
                </c:pt>
                <c:pt idx="56">
                  <c:v>1931</c:v>
                </c:pt>
                <c:pt idx="57">
                  <c:v>1932</c:v>
                </c:pt>
                <c:pt idx="58">
                  <c:v>1933</c:v>
                </c:pt>
                <c:pt idx="59">
                  <c:v>1934</c:v>
                </c:pt>
                <c:pt idx="60">
                  <c:v>1935</c:v>
                </c:pt>
                <c:pt idx="61">
                  <c:v>1936</c:v>
                </c:pt>
                <c:pt idx="62">
                  <c:v>1937</c:v>
                </c:pt>
                <c:pt idx="63">
                  <c:v>1938</c:v>
                </c:pt>
                <c:pt idx="64">
                  <c:v>1939</c:v>
                </c:pt>
                <c:pt idx="65">
                  <c:v>1940</c:v>
                </c:pt>
                <c:pt idx="66">
                  <c:v>1941</c:v>
                </c:pt>
                <c:pt idx="67">
                  <c:v>1942</c:v>
                </c:pt>
                <c:pt idx="68">
                  <c:v>1943</c:v>
                </c:pt>
                <c:pt idx="69">
                  <c:v>1944</c:v>
                </c:pt>
                <c:pt idx="70">
                  <c:v>1945</c:v>
                </c:pt>
                <c:pt idx="71">
                  <c:v>1946</c:v>
                </c:pt>
                <c:pt idx="72">
                  <c:v>1947</c:v>
                </c:pt>
                <c:pt idx="73">
                  <c:v>1948</c:v>
                </c:pt>
                <c:pt idx="74">
                  <c:v>1949</c:v>
                </c:pt>
                <c:pt idx="75">
                  <c:v>1950</c:v>
                </c:pt>
                <c:pt idx="76">
                  <c:v>1951</c:v>
                </c:pt>
                <c:pt idx="77">
                  <c:v>1952</c:v>
                </c:pt>
                <c:pt idx="78">
                  <c:v>1953</c:v>
                </c:pt>
                <c:pt idx="79">
                  <c:v>1954</c:v>
                </c:pt>
                <c:pt idx="80">
                  <c:v>1955</c:v>
                </c:pt>
                <c:pt idx="81">
                  <c:v>1956</c:v>
                </c:pt>
                <c:pt idx="82">
                  <c:v>1957</c:v>
                </c:pt>
                <c:pt idx="83">
                  <c:v>1958</c:v>
                </c:pt>
                <c:pt idx="84">
                  <c:v>1959</c:v>
                </c:pt>
                <c:pt idx="85">
                  <c:v>1960</c:v>
                </c:pt>
                <c:pt idx="86">
                  <c:v>1961</c:v>
                </c:pt>
                <c:pt idx="87">
                  <c:v>1962</c:v>
                </c:pt>
                <c:pt idx="88">
                  <c:v>1963</c:v>
                </c:pt>
                <c:pt idx="89">
                  <c:v>1964</c:v>
                </c:pt>
                <c:pt idx="90">
                  <c:v>1965</c:v>
                </c:pt>
                <c:pt idx="91">
                  <c:v>1966</c:v>
                </c:pt>
                <c:pt idx="92">
                  <c:v>1967</c:v>
                </c:pt>
                <c:pt idx="93">
                  <c:v>1968</c:v>
                </c:pt>
                <c:pt idx="94">
                  <c:v>1969</c:v>
                </c:pt>
                <c:pt idx="95">
                  <c:v>1970</c:v>
                </c:pt>
                <c:pt idx="96">
                  <c:v>1971</c:v>
                </c:pt>
                <c:pt idx="97">
                  <c:v>1972</c:v>
                </c:pt>
                <c:pt idx="98">
                  <c:v>1973</c:v>
                </c:pt>
                <c:pt idx="99">
                  <c:v>1974</c:v>
                </c:pt>
                <c:pt idx="100">
                  <c:v>1975</c:v>
                </c:pt>
                <c:pt idx="101">
                  <c:v>1976</c:v>
                </c:pt>
                <c:pt idx="102">
                  <c:v>1977</c:v>
                </c:pt>
                <c:pt idx="103">
                  <c:v>1978</c:v>
                </c:pt>
                <c:pt idx="104">
                  <c:v>1979</c:v>
                </c:pt>
                <c:pt idx="105">
                  <c:v>1980</c:v>
                </c:pt>
                <c:pt idx="106">
                  <c:v>1981</c:v>
                </c:pt>
                <c:pt idx="107">
                  <c:v>1982</c:v>
                </c:pt>
                <c:pt idx="108">
                  <c:v>1983</c:v>
                </c:pt>
                <c:pt idx="109">
                  <c:v>1984</c:v>
                </c:pt>
                <c:pt idx="110">
                  <c:v>1985</c:v>
                </c:pt>
                <c:pt idx="111">
                  <c:v>1986</c:v>
                </c:pt>
                <c:pt idx="112">
                  <c:v>1987</c:v>
                </c:pt>
                <c:pt idx="113">
                  <c:v>1988</c:v>
                </c:pt>
                <c:pt idx="114">
                  <c:v>1989</c:v>
                </c:pt>
                <c:pt idx="115">
                  <c:v>1990</c:v>
                </c:pt>
                <c:pt idx="116">
                  <c:v>1991</c:v>
                </c:pt>
                <c:pt idx="117">
                  <c:v>1992</c:v>
                </c:pt>
                <c:pt idx="118">
                  <c:v>1993</c:v>
                </c:pt>
                <c:pt idx="119">
                  <c:v>1994</c:v>
                </c:pt>
                <c:pt idx="120">
                  <c:v>1995</c:v>
                </c:pt>
                <c:pt idx="121">
                  <c:v>1996</c:v>
                </c:pt>
                <c:pt idx="122">
                  <c:v>1997</c:v>
                </c:pt>
                <c:pt idx="123">
                  <c:v>1998</c:v>
                </c:pt>
                <c:pt idx="124">
                  <c:v>1999</c:v>
                </c:pt>
                <c:pt idx="125">
                  <c:v>2000</c:v>
                </c:pt>
                <c:pt idx="126">
                  <c:v>2001</c:v>
                </c:pt>
                <c:pt idx="127">
                  <c:v>2002</c:v>
                </c:pt>
                <c:pt idx="128">
                  <c:v>2003</c:v>
                </c:pt>
                <c:pt idx="129">
                  <c:v>2004</c:v>
                </c:pt>
                <c:pt idx="130">
                  <c:v>2005</c:v>
                </c:pt>
                <c:pt idx="131">
                  <c:v>2006</c:v>
                </c:pt>
                <c:pt idx="132">
                  <c:v>2007</c:v>
                </c:pt>
                <c:pt idx="133">
                  <c:v>2008</c:v>
                </c:pt>
                <c:pt idx="134">
                  <c:v>2009</c:v>
                </c:pt>
                <c:pt idx="135">
                  <c:v>2010</c:v>
                </c:pt>
              </c:numCache>
            </c:numRef>
          </c:cat>
          <c:val>
            <c:numRef>
              <c:f>Sheet2!$H$145:$H$280</c:f>
              <c:numCache>
                <c:formatCode>General</c:formatCode>
                <c:ptCount val="136"/>
                <c:pt idx="58">
                  <c:v>31</c:v>
                </c:pt>
              </c:numCache>
            </c:numRef>
          </c:val>
        </c:ser>
        <c:gapWidth val="0"/>
        <c:overlap val="100"/>
        <c:axId val="51626752"/>
        <c:axId val="51628672"/>
      </c:barChart>
      <c:catAx>
        <c:axId val="51626752"/>
        <c:scaling>
          <c:orientation val="minMax"/>
        </c:scaling>
        <c:axPos val="b"/>
        <c:majorGridlines>
          <c:spPr>
            <a:ln w="3175">
              <a:solidFill>
                <a:srgbClr val="80808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9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0723025583982206"/>
              <c:y val="0.9459901800327332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28672"/>
        <c:crossesAt val="-60"/>
        <c:auto val="1"/>
        <c:lblAlgn val="ctr"/>
        <c:lblOffset val="100"/>
        <c:tickLblSkip val="10"/>
        <c:tickMarkSkip val="10"/>
      </c:catAx>
      <c:valAx>
        <c:axId val="5162867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Days</a:t>
                </a:r>
              </a:p>
            </c:rich>
          </c:tx>
          <c:layout>
            <c:manualLayout>
              <c:xMode val="edge"/>
              <c:yMode val="edge"/>
              <c:x val="1.2235817575083418E-2"/>
              <c:y val="0.4779050736497552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26752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0.03448</cdr:x>
      <cdr:y>0.10667</cdr:y>
    </cdr:from>
    <cdr:to>
      <cdr:x>0.06897</cdr:x>
      <cdr:y>0.90667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04800" y="609600"/>
          <a:ext cx="304800" cy="4572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800" dirty="0" smtClean="0">
              <a:latin typeface="Times New Roman" pitchFamily="18" charset="0"/>
              <a:cs typeface="Times New Roman" pitchFamily="18" charset="0"/>
            </a:rPr>
            <a:t>80</a:t>
          </a: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en-US" sz="800" dirty="0" smtClean="0">
              <a:latin typeface="Times New Roman" pitchFamily="18" charset="0"/>
              <a:cs typeface="Times New Roman" pitchFamily="18" charset="0"/>
            </a:rPr>
            <a:t>60</a:t>
          </a: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en-US" sz="800" dirty="0" smtClean="0">
              <a:latin typeface="Times New Roman" pitchFamily="18" charset="0"/>
              <a:cs typeface="Times New Roman" pitchFamily="18" charset="0"/>
            </a:rPr>
            <a:t>40</a:t>
          </a: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en-US" sz="800" dirty="0" smtClean="0">
              <a:latin typeface="Times New Roman" pitchFamily="18" charset="0"/>
              <a:cs typeface="Times New Roman" pitchFamily="18" charset="0"/>
            </a:rPr>
            <a:t>20</a:t>
          </a: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en-US" sz="800" dirty="0" smtClean="0">
              <a:latin typeface="Times New Roman" pitchFamily="18" charset="0"/>
              <a:cs typeface="Times New Roman" pitchFamily="18" charset="0"/>
            </a:rPr>
            <a:t>0</a:t>
          </a: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en-US" sz="800" dirty="0" smtClean="0">
              <a:latin typeface="Times New Roman" pitchFamily="18" charset="0"/>
              <a:cs typeface="Times New Roman" pitchFamily="18" charset="0"/>
            </a:rPr>
            <a:t>20</a:t>
          </a: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en-US" sz="800" dirty="0" smtClean="0">
              <a:latin typeface="Times New Roman" pitchFamily="18" charset="0"/>
              <a:cs typeface="Times New Roman" pitchFamily="18" charset="0"/>
            </a:rPr>
            <a:t>40</a:t>
          </a:r>
        </a:p>
        <a:p xmlns:a="http://schemas.openxmlformats.org/drawingml/2006/main">
          <a:endParaRPr lang="en-US" sz="80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en-US" sz="800" dirty="0" smtClean="0">
              <a:latin typeface="Times New Roman" pitchFamily="18" charset="0"/>
              <a:cs typeface="Times New Roman" pitchFamily="18" charset="0"/>
            </a:rPr>
            <a:t>60</a:t>
          </a:r>
          <a:endParaRPr lang="en-US" sz="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D6219-BBF6-4EF0-A42E-67203412618D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E27EC-FC8D-4938-9E69-447F0B58C2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9D630-7DA2-4F11-822E-6CE3FA3B6A2A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B8E94-2C1D-4753-8E49-B16B0485D4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B8E94-2C1D-4753-8E49-B16B0485D4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77999-379E-4BC1-A239-7185D5917E21}" type="datetimeFigureOut">
              <a:rPr lang="en-US" smtClean="0"/>
              <a:pPr/>
              <a:t>8/8/2007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34B69-7CDF-45B1-97E3-00AE69A65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48000" b="-4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4724399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2006 – 2007 </a:t>
            </a:r>
            <a:b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</a:br>
            <a: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Winter Wonder? Land</a:t>
            </a:r>
            <a:b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</a:br>
            <a: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North Platte, NE</a:t>
            </a:r>
            <a:b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</a:br>
            <a:r>
              <a:rPr lang="en-US" sz="20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Matt </a:t>
            </a:r>
            <a:r>
              <a:rPr lang="en-US" sz="20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Masek</a:t>
            </a:r>
            <a:endParaRPr lang="en-US" sz="2000" b="1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WINTER SNOWFALL / PRECIPITATION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600200"/>
          <a:ext cx="80010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667000"/>
                <a:gridCol w="2667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SNOWFALL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PRECIPITATION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AVERAGE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13.3”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1.34”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2002-03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13.0”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0.84”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2003-04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11.2”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1.06”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2004-05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8.1”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0.64”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2005-06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6.2”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0.56”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2006-07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34.3”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3.98”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ontent Placeholder 3"/>
          <p:cNvGraphicFramePr>
            <a:graphicFrameLocks/>
          </p:cNvGraphicFramePr>
          <p:nvPr/>
        </p:nvGraphicFramePr>
        <p:xfrm>
          <a:off x="457200" y="1600200"/>
          <a:ext cx="81534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270000"/>
                <a:gridCol w="1358900"/>
                <a:gridCol w="1358900"/>
                <a:gridCol w="1358900"/>
                <a:gridCol w="13589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</a:t>
                      </a:r>
                      <a:r>
                        <a:rPr lang="en-US" baseline="0" dirty="0" smtClean="0"/>
                        <a:t>E </a:t>
                      </a:r>
                    </a:p>
                    <a:p>
                      <a:pPr algn="ctr"/>
                      <a:r>
                        <a:rPr lang="en-US" baseline="0" dirty="0" smtClean="0"/>
                        <a:t>TEMP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AVERAGE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26.1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MAX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34.2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YEAR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1991-92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MIN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  <a:cs typeface="Times New Roman"/>
                        </a:rPr>
                        <a:t>12.4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YEAR</a:t>
                      </a:r>
                    </a:p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2002-03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28.0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2003-04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27.0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2004-05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29.4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2005-06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30.3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2006-07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22.7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Content Placeholder 3"/>
          <p:cNvGraphicFramePr>
            <a:graphicFrameLocks/>
          </p:cNvGraphicFramePr>
          <p:nvPr/>
        </p:nvGraphicFramePr>
        <p:xfrm>
          <a:off x="457200" y="1600200"/>
          <a:ext cx="81534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270000"/>
                <a:gridCol w="1358900"/>
                <a:gridCol w="1358900"/>
                <a:gridCol w="1358900"/>
                <a:gridCol w="13589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</a:t>
                      </a:r>
                      <a:r>
                        <a:rPr lang="en-US" baseline="0" dirty="0" smtClean="0"/>
                        <a:t>E </a:t>
                      </a:r>
                    </a:p>
                    <a:p>
                      <a:pPr algn="ctr"/>
                      <a:r>
                        <a:rPr lang="en-US" baseline="0" dirty="0" smtClean="0"/>
                        <a:t>TEMP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 </a:t>
                      </a:r>
                    </a:p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 </a:t>
                      </a:r>
                    </a:p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AVERAGE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26.1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38.8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13.5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MAX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34.2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47.2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22.9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YEAR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1991-92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1991-92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1930-31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MIN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  <a:cs typeface="Times New Roman"/>
                        </a:rPr>
                        <a:t>12.4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23.7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YEAR</a:t>
                      </a:r>
                    </a:p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2002-03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28.0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2003-04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27.0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40.9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2004-05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29.4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15.7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2005-06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30.3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45.9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14.6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2006-07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22.7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35.1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10.3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Content Placeholder 3"/>
          <p:cNvGraphicFramePr>
            <a:graphicFrameLocks/>
          </p:cNvGraphicFramePr>
          <p:nvPr/>
        </p:nvGraphicFramePr>
        <p:xfrm>
          <a:off x="457200" y="1600200"/>
          <a:ext cx="81534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270000"/>
                <a:gridCol w="1358900"/>
                <a:gridCol w="1358900"/>
                <a:gridCol w="1358900"/>
                <a:gridCol w="13589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</a:t>
                      </a:r>
                      <a:r>
                        <a:rPr lang="en-US" baseline="0" dirty="0" smtClean="0"/>
                        <a:t>E </a:t>
                      </a:r>
                    </a:p>
                    <a:p>
                      <a:pPr algn="ctr"/>
                      <a:r>
                        <a:rPr lang="en-US" baseline="0" dirty="0" smtClean="0"/>
                        <a:t>TEMP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 </a:t>
                      </a:r>
                    </a:p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 </a:t>
                      </a:r>
                    </a:p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DAYS </a:t>
                      </a:r>
                    </a:p>
                    <a:p>
                      <a:pPr algn="ctr"/>
                      <a:r>
                        <a:rPr lang="en-US" dirty="0" smtClean="0"/>
                        <a:t>LOWS &lt;0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AVERAGE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26.1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38.8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13.5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12.5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MAX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34.2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47.2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22.9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42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YEAR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1991-92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1991-92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1930-31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MIN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  <a:cs typeface="Times New Roman"/>
                        </a:rPr>
                        <a:t>12.4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23.7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0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YEAR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1930-31</a:t>
                      </a:r>
                    </a:p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1991-92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2002-03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28.0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7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2003-04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27.0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40.9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11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2004-05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29.4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15.7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6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2005-06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30.3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45.9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14.6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9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2006-07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22.7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35.1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10.3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457200" y="1600200"/>
          <a:ext cx="81534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270000"/>
                <a:gridCol w="1358900"/>
                <a:gridCol w="1358900"/>
                <a:gridCol w="1358900"/>
                <a:gridCol w="13589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</a:t>
                      </a:r>
                      <a:r>
                        <a:rPr lang="en-US" baseline="0" dirty="0" smtClean="0"/>
                        <a:t>E </a:t>
                      </a:r>
                    </a:p>
                    <a:p>
                      <a:pPr algn="ctr"/>
                      <a:r>
                        <a:rPr lang="en-US" baseline="0" dirty="0" smtClean="0"/>
                        <a:t>TEMP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 </a:t>
                      </a:r>
                    </a:p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 </a:t>
                      </a:r>
                    </a:p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DAYS </a:t>
                      </a:r>
                    </a:p>
                    <a:p>
                      <a:pPr algn="ctr"/>
                      <a:r>
                        <a:rPr lang="en-US" dirty="0" smtClean="0"/>
                        <a:t>LOWS &lt;0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DAYS </a:t>
                      </a:r>
                    </a:p>
                    <a:p>
                      <a:pPr algn="ctr"/>
                      <a:r>
                        <a:rPr lang="en-US" dirty="0" smtClean="0"/>
                        <a:t>HIGHS 50+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AVERAGE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26.1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38.8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13.5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12.5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22.7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MAX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34.2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47.2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22.9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42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46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YEAR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1991-92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1991-92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1930-31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2005-06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MIN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+mn-lt"/>
                          <a:cs typeface="Times New Roman"/>
                        </a:rPr>
                        <a:t>12.4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23.7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0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0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YEAR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1930-31</a:t>
                      </a:r>
                    </a:p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1991-92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1978-79</a:t>
                      </a:r>
                      <a:endParaRPr lang="en-US" dirty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2002-03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28.0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7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32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2003-04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27.0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40.9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11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28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2004-05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29.4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43.0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15.7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6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34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2005-06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30.3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45.9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14.6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9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46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2006-07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22.7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35.1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  <a:cs typeface="Times New Roman"/>
                        </a:rPr>
                        <a:t>10.3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11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WINTER TEMPERATURE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7-Point Star 16"/>
          <p:cNvSpPr/>
          <p:nvPr/>
        </p:nvSpPr>
        <p:spPr>
          <a:xfrm>
            <a:off x="7620000" y="5791200"/>
            <a:ext cx="609600" cy="457200"/>
          </a:xfrm>
          <a:prstGeom prst="star7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DIFFERENCE A YEAR MAKES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Jan ‘06 to Jan ‘07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Ave High – 54.5</a:t>
            </a:r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  <a:r>
              <a:rPr lang="en-US" dirty="0" smtClean="0">
                <a:solidFill>
                  <a:schemeClr val="bg1"/>
                </a:solidFill>
              </a:rPr>
              <a:t> to 29.9</a:t>
            </a:r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Ave Low – 19.5</a:t>
            </a:r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  <a:r>
              <a:rPr lang="en-US" dirty="0" smtClean="0">
                <a:solidFill>
                  <a:schemeClr val="bg1"/>
                </a:solidFill>
              </a:rPr>
              <a:t> to 4.5</a:t>
            </a:r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Ave Temp – 37.0</a:t>
            </a:r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(+13.8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  <a:r>
              <a:rPr lang="en-US" sz="2400" dirty="0" smtClean="0">
                <a:solidFill>
                  <a:schemeClr val="bg1"/>
                </a:solidFill>
              </a:rPr>
              <a:t>) </a:t>
            </a:r>
            <a:r>
              <a:rPr lang="en-US" dirty="0" smtClean="0">
                <a:solidFill>
                  <a:schemeClr val="bg1"/>
                </a:solidFill>
              </a:rPr>
              <a:t>to 17.6</a:t>
            </a:r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(-6.0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Precipitation – 0.21” to 0.61”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Snowfall – Trace to 10.2”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505200" y="3276600"/>
            <a:ext cx="1752600" cy="228600"/>
          </a:xfrm>
          <a:prstGeom prst="straightConnector1">
            <a:avLst/>
          </a:prstGeom>
          <a:ln w="25400" cmpd="sng">
            <a:solidFill>
              <a:srgbClr val="FFFF00"/>
            </a:solidFill>
            <a:headEnd type="triangle" w="lg" len="med"/>
            <a:tailEnd type="triangle"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2819400" y="3429000"/>
            <a:ext cx="914400" cy="457200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SNOW COVER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White Christmas finally (2006 - 3 inches)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Last White Christmas (1997 - 2 inches)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 out of last 20 years were white </a:t>
            </a:r>
            <a:r>
              <a:rPr lang="en-US" sz="2000" dirty="0" smtClean="0">
                <a:solidFill>
                  <a:schemeClr val="bg1"/>
                </a:solidFill>
              </a:rPr>
              <a:t>(1997 &amp; 2006)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838200" y="3276600"/>
            <a:ext cx="304800" cy="1588"/>
          </a:xfrm>
          <a:prstGeom prst="line">
            <a:avLst/>
          </a:prstGeom>
          <a:ln w="635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SNOW COVER </a:t>
            </a:r>
            <a:r>
              <a:rPr lang="en-US" sz="3600" dirty="0" smtClean="0">
                <a:solidFill>
                  <a:schemeClr val="bg1"/>
                </a:solidFill>
              </a:rPr>
              <a:t>(consecutive days)</a:t>
            </a: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Rank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 Inch</a:t>
                      </a:r>
                    </a:p>
                    <a:p>
                      <a:pPr algn="ctr"/>
                      <a:r>
                        <a:rPr lang="en-US" sz="2400" dirty="0" smtClean="0"/>
                        <a:t>or More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End</a:t>
                      </a:r>
                      <a:endParaRPr lang="en-US" sz="2400" baseline="0" dirty="0" smtClean="0"/>
                    </a:p>
                    <a:p>
                      <a:pPr algn="ctr"/>
                      <a:r>
                        <a:rPr lang="en-US" sz="2400" baseline="0" dirty="0" smtClean="0"/>
                        <a:t>Date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88 Days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2/21/1979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71 Days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2/27/1969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61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2/19/2007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61 Days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2/21/1949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58 Days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1/29/1925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 rot="5400000">
            <a:off x="3163094" y="3009106"/>
            <a:ext cx="28194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457200" y="1600200"/>
          <a:ext cx="82296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Rank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 Inch</a:t>
                      </a:r>
                    </a:p>
                    <a:p>
                      <a:pPr algn="ctr"/>
                      <a:r>
                        <a:rPr lang="en-US" sz="2400" dirty="0" smtClean="0"/>
                        <a:t>or More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End</a:t>
                      </a:r>
                      <a:endParaRPr lang="en-US" sz="2400" baseline="0" dirty="0" smtClean="0"/>
                    </a:p>
                    <a:p>
                      <a:pPr algn="ctr"/>
                      <a:r>
                        <a:rPr lang="en-US" sz="2400" baseline="0" dirty="0" smtClean="0"/>
                        <a:t>Date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Rank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 Inches</a:t>
                      </a:r>
                    </a:p>
                    <a:p>
                      <a:pPr algn="ctr"/>
                      <a:r>
                        <a:rPr lang="en-US" sz="2400" dirty="0" smtClean="0"/>
                        <a:t>or More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End</a:t>
                      </a:r>
                    </a:p>
                    <a:p>
                      <a:pPr algn="ctr"/>
                      <a:r>
                        <a:rPr lang="en-US" sz="2400" dirty="0" smtClean="0"/>
                        <a:t>Date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88 Days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2/21/1979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54</a:t>
                      </a:r>
                      <a:r>
                        <a:rPr lang="en-US" sz="2000" baseline="0" dirty="0" smtClean="0"/>
                        <a:t> Days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2/15/1949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71 Days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2/27/1969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53 Days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2/11/2007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61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2/19/2007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42 Days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2/15/1979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61 Days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2/21/1949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37 Days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1/28/1940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58 Days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1/29/1925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33 Days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1/18/1925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1600200"/>
            <a:ext cx="4114800" cy="2819400"/>
          </a:xfrm>
          <a:prstGeom prst="rect">
            <a:avLst/>
          </a:prstGeom>
          <a:solidFill>
            <a:schemeClr val="accent1">
              <a:lumMod val="75000"/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Then Came March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Precipitation Continued –  1.56” </a:t>
            </a:r>
            <a:r>
              <a:rPr lang="en-US" sz="2000" dirty="0" smtClean="0">
                <a:solidFill>
                  <a:schemeClr val="bg1"/>
                </a:solidFill>
              </a:rPr>
              <a:t>(+0.32”)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However Snowfall did not – Only a Trace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Tied for lowest March snowfall total            with 4 other years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30yr Normal Snowfall 4.8”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Record Snowfall 27.8” (1912)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Why – Temperatures soared upward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Above Normal Temperatures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Every day in March after the 3</a:t>
            </a:r>
            <a:r>
              <a:rPr lang="en-US" baseline="30000" dirty="0" smtClean="0">
                <a:solidFill>
                  <a:schemeClr val="bg1"/>
                </a:solidFill>
              </a:rPr>
              <a:t>rd</a:t>
            </a:r>
            <a:r>
              <a:rPr lang="en-US" dirty="0" smtClean="0">
                <a:solidFill>
                  <a:schemeClr val="bg1"/>
                </a:solidFill>
              </a:rPr>
              <a:t> was above normal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Reached 30 consecutive days with average temperature above normal (on April 2)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Last year presentation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52400" y="533400"/>
          <a:ext cx="88392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Spring arrives Early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Trees budding out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Flowers blooming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Grass turning green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Trof</a:t>
            </a:r>
            <a:r>
              <a:rPr lang="en-US" dirty="0" smtClean="0">
                <a:solidFill>
                  <a:schemeClr val="bg1"/>
                </a:solidFill>
              </a:rPr>
              <a:t> returns for April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Record cold temperatures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April 6</a:t>
            </a:r>
            <a:r>
              <a:rPr lang="en-US" baseline="30000" dirty="0" smtClean="0">
                <a:solidFill>
                  <a:schemeClr val="bg1"/>
                </a:solidFill>
              </a:rPr>
              <a:t>th</a:t>
            </a:r>
            <a:r>
              <a:rPr lang="en-US" dirty="0" smtClean="0">
                <a:solidFill>
                  <a:schemeClr val="bg1"/>
                </a:solidFill>
              </a:rPr>
              <a:t> reached 13</a:t>
            </a:r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cs typeface="Times New Roman"/>
              </a:rPr>
              <a:t>April 7</a:t>
            </a:r>
            <a:r>
              <a:rPr lang="en-US" baseline="30000" dirty="0" smtClean="0">
                <a:solidFill>
                  <a:schemeClr val="bg1"/>
                </a:solidFill>
                <a:cs typeface="Times New Roman"/>
              </a:rPr>
              <a:t>th</a:t>
            </a:r>
            <a:r>
              <a:rPr lang="en-US" dirty="0" smtClean="0">
                <a:solidFill>
                  <a:schemeClr val="bg1"/>
                </a:solidFill>
                <a:cs typeface="Times New Roman"/>
              </a:rPr>
              <a:t> reached 8</a:t>
            </a:r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º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Consecutive hours below Freezing (32</a:t>
            </a:r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º)</a:t>
            </a:r>
            <a:endParaRPr lang="en-US" dirty="0" smtClean="0">
              <a:solidFill>
                <a:schemeClr val="bg1"/>
              </a:solidFill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66 hours (10</a:t>
            </a:r>
            <a:r>
              <a:rPr lang="en-US" sz="2000" dirty="0" smtClean="0">
                <a:solidFill>
                  <a:schemeClr val="bg1"/>
                </a:solidFill>
              </a:rPr>
              <a:t>pm</a:t>
            </a:r>
            <a:r>
              <a:rPr lang="en-US" dirty="0" smtClean="0">
                <a:solidFill>
                  <a:schemeClr val="bg1"/>
                </a:solidFill>
              </a:rPr>
              <a:t> 4</a:t>
            </a:r>
            <a:r>
              <a:rPr lang="en-US" baseline="30000" dirty="0" smtClean="0">
                <a:solidFill>
                  <a:schemeClr val="bg1"/>
                </a:solidFill>
              </a:rPr>
              <a:t>th</a:t>
            </a:r>
            <a:r>
              <a:rPr lang="en-US" dirty="0" smtClean="0">
                <a:solidFill>
                  <a:schemeClr val="bg1"/>
                </a:solidFill>
              </a:rPr>
              <a:t> – 3</a:t>
            </a:r>
            <a:r>
              <a:rPr lang="en-US" sz="2000" dirty="0" smtClean="0">
                <a:solidFill>
                  <a:schemeClr val="bg1"/>
                </a:solidFill>
              </a:rPr>
              <a:t>pm</a:t>
            </a:r>
            <a:r>
              <a:rPr lang="en-US" dirty="0" smtClean="0">
                <a:solidFill>
                  <a:schemeClr val="bg1"/>
                </a:solidFill>
              </a:rPr>
              <a:t> 7</a:t>
            </a:r>
            <a:r>
              <a:rPr lang="en-US" baseline="30000" dirty="0" smtClean="0">
                <a:solidFill>
                  <a:schemeClr val="bg1"/>
                </a:solidFill>
              </a:rPr>
              <a:t>th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Also received 4.9” snow (on the 5</a:t>
            </a:r>
            <a:r>
              <a:rPr lang="en-US" baseline="30000" dirty="0" smtClean="0">
                <a:solidFill>
                  <a:schemeClr val="bg1"/>
                </a:solidFill>
              </a:rPr>
              <a:t>th</a:t>
            </a:r>
            <a:r>
              <a:rPr lang="en-US" dirty="0" smtClean="0">
                <a:solidFill>
                  <a:schemeClr val="bg1"/>
                </a:solidFill>
              </a:rPr>
              <a:t> - Record)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Hard on Plants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OUTLINE</a:t>
            </a:r>
            <a:endParaRPr 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Long wave patterns (3)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Trof</a:t>
            </a:r>
            <a:r>
              <a:rPr lang="en-US" dirty="0" smtClean="0">
                <a:solidFill>
                  <a:schemeClr val="bg1"/>
                </a:solidFill>
              </a:rPr>
              <a:t> (mid Dec to Feb)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Active Pattern with Numerous Events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Produced Significant Precipitation (Snowfall)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Cold Temperatures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Snow Cover</a:t>
            </a:r>
            <a:endParaRPr lang="en-US" dirty="0">
              <a:solidFill>
                <a:schemeClr val="bg1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Winter 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Total Snowfall </a:t>
            </a:r>
            <a:r>
              <a:rPr lang="en-US" dirty="0" smtClean="0">
                <a:solidFill>
                  <a:schemeClr val="bg1"/>
                </a:solidFill>
              </a:rPr>
              <a:t>2007 (42.0”) </a:t>
            </a:r>
            <a:r>
              <a:rPr lang="en-US" sz="2400" i="1" dirty="0" smtClean="0">
                <a:solidFill>
                  <a:schemeClr val="bg1"/>
                </a:solidFill>
              </a:rPr>
              <a:t>winter - 34.3</a:t>
            </a:r>
            <a:r>
              <a:rPr lang="en-US" sz="2400" i="1" dirty="0" smtClean="0">
                <a:solidFill>
                  <a:schemeClr val="bg1"/>
                </a:solidFill>
              </a:rPr>
              <a:t>”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30 yr Normal Snowfall 27.8”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2006 (19.9”), 2005 (23.5”), 2004 (14.6”)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Daily Records Set Dec-Apr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cs typeface="Times New Roman"/>
              </a:rPr>
              <a:t>4 </a:t>
            </a:r>
            <a:r>
              <a:rPr lang="en-US" dirty="0" err="1" smtClean="0">
                <a:solidFill>
                  <a:schemeClr val="bg1"/>
                </a:solidFill>
                <a:cs typeface="Times New Roman"/>
              </a:rPr>
              <a:t>precip</a:t>
            </a:r>
            <a:r>
              <a:rPr lang="en-US" dirty="0" smtClean="0">
                <a:solidFill>
                  <a:schemeClr val="bg1"/>
                </a:solidFill>
                <a:cs typeface="Times New Roman"/>
              </a:rPr>
              <a:t>, 4 snowfall </a:t>
            </a:r>
            <a:br>
              <a:rPr lang="en-US" dirty="0" smtClean="0">
                <a:solidFill>
                  <a:schemeClr val="bg1"/>
                </a:solidFill>
                <a:cs typeface="Times New Roman"/>
              </a:rPr>
            </a:br>
            <a:r>
              <a:rPr lang="en-US" dirty="0" smtClean="0">
                <a:solidFill>
                  <a:schemeClr val="bg1"/>
                </a:solidFill>
                <a:cs typeface="Times New Roman"/>
              </a:rPr>
              <a:t>(December all time daily snowfall)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cs typeface="Times New Roman"/>
              </a:rPr>
              <a:t>3 warm, 3 cold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SNOWFALL  REVISITED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752600"/>
          <a:ext cx="85344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905000"/>
                <a:gridCol w="1600200"/>
                <a:gridCol w="1447800"/>
                <a:gridCol w="251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Winter Rank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Dec-Feb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Total Snowfall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34.3”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2006-2007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33.2”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1977-1978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33.0”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1948-1949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31.2”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1992-1993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27.7”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1902-1903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381000" y="1752600"/>
          <a:ext cx="85344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905000"/>
                <a:gridCol w="1600200"/>
                <a:gridCol w="1447800"/>
                <a:gridCol w="251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Winter Rank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Dec-Feb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Total Snowfall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Seasonal</a:t>
                      </a:r>
                      <a:r>
                        <a:rPr lang="en-US" sz="2400" baseline="0" dirty="0" smtClean="0"/>
                        <a:t> Rank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Jun-Jul Total Seasonal</a:t>
                      </a:r>
                      <a:r>
                        <a:rPr lang="en-US" sz="2400" baseline="0" dirty="0" smtClean="0"/>
                        <a:t> Snowfall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34.3”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2006-2007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</a:t>
                      </a:r>
                      <a:r>
                        <a:rPr lang="en-US" sz="2400" baseline="30000" dirty="0" smtClean="0"/>
                        <a:t>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42.0”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33.2”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1977-1978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28</a:t>
                      </a:r>
                      <a:r>
                        <a:rPr lang="en-US" sz="2400" baseline="30000" dirty="0" smtClean="0"/>
                        <a:t>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35.5”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33.0”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1948-1949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2</a:t>
                      </a:r>
                      <a:r>
                        <a:rPr lang="en-US" sz="2400" baseline="30000" dirty="0" smtClean="0"/>
                        <a:t>nd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58.4”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31.2”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1992-1993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</a:t>
                      </a:r>
                      <a:r>
                        <a:rPr lang="en-US" sz="2400" baseline="30000" dirty="0" smtClean="0"/>
                        <a:t>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38.1”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27.7”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1902-1903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43</a:t>
                      </a:r>
                      <a:r>
                        <a:rPr lang="en-US" sz="2400" baseline="30000" dirty="0" smtClean="0"/>
                        <a:t>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30.7”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Tale of 3 Patterns (seasons)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Mid December to mid April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Record Precipitation Totals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Record Temperatures (High and Low)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Uncharacteristic compared to recent years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Winter of 2007-2008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Will it be another Record setting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January 2006? or January 2007?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48000" b="-4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4724399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THE END</a:t>
            </a:r>
            <a:b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</a:br>
            <a:r>
              <a:rPr lang="en-US" sz="5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??????</a:t>
            </a:r>
            <a:endParaRPr lang="en-US" sz="2000" b="1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OUTLINE</a:t>
            </a:r>
            <a:endParaRPr 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Ridge (March)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Continued High Precipitation / Trace Snowfall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Above Normal Temperatures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Spring Arrives Early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Trof</a:t>
            </a:r>
            <a:r>
              <a:rPr lang="en-US" dirty="0" smtClean="0">
                <a:solidFill>
                  <a:schemeClr val="bg1"/>
                </a:solidFill>
              </a:rPr>
              <a:t> (April)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Record Cold Start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Rough on Plants - Early Spring Arrival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Pattern </a:t>
            </a:r>
            <a:r>
              <a:rPr lang="en-US" sz="3200" dirty="0" smtClean="0">
                <a:solidFill>
                  <a:schemeClr val="bg1"/>
                </a:solidFill>
              </a:rPr>
              <a:t>(Winter)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8" name="Content Placeholder 7" descr="dwm500_test_20061220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000" y="1295400"/>
            <a:ext cx="6036554" cy="4525963"/>
          </a:xfr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Content Placeholder 3" descr="dwm500_test_20061229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1447800"/>
            <a:ext cx="6036554" cy="45259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Content Placeholder 6" descr="dwm500_test_20070120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0200" y="1600200"/>
            <a:ext cx="6036554" cy="45259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Content Placeholder 8" descr="dwm500_test_20070212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9800" y="1752600"/>
            <a:ext cx="6036554" cy="45259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Content Placeholder 10" descr="dwm500_test_20070224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19400" y="1905000"/>
            <a:ext cx="6036554" cy="45259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5638800" y="5486400"/>
            <a:ext cx="74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12/20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324600" y="5638800"/>
            <a:ext cx="74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12/29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86600" y="579120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1/20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96200" y="594360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2/12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229600" y="609600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2/24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Pattern </a:t>
            </a:r>
            <a:r>
              <a:rPr lang="en-US" sz="3200" dirty="0" smtClean="0">
                <a:solidFill>
                  <a:schemeClr val="bg1"/>
                </a:solidFill>
              </a:rPr>
              <a:t>(March)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13" name="Content Placeholder 3" descr="dwm500_test_20070304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1447800"/>
            <a:ext cx="6036554" cy="4525963"/>
          </a:xfr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Content Placeholder 5" descr="dwm500_test_20070309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1600200"/>
            <a:ext cx="6036554" cy="45259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Content Placeholder 7" descr="dwm500_test_20070317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400" y="1752600"/>
            <a:ext cx="6036554" cy="45259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Content Placeholder 9" descr="dwm500_test_20070329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9400" y="1905000"/>
            <a:ext cx="6036554" cy="45259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7" name="Rectangle 16"/>
          <p:cNvSpPr/>
          <p:nvPr/>
        </p:nvSpPr>
        <p:spPr>
          <a:xfrm>
            <a:off x="6096000" y="5638800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3/4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781800" y="5791200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3/9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543800" y="594360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3/17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8229600" y="609600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3/29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Pattern </a:t>
            </a:r>
            <a:r>
              <a:rPr lang="en-US" sz="3200" dirty="0" smtClean="0">
                <a:solidFill>
                  <a:schemeClr val="bg1"/>
                </a:solidFill>
              </a:rPr>
              <a:t>(April)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4" name="Content Placeholder 11" descr="dwm500_test_20070403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0600" y="1600200"/>
            <a:ext cx="6036554" cy="4525963"/>
          </a:xfr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Content Placeholder 13" descr="dwm500_test_20070407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6123" y="1752600"/>
            <a:ext cx="6036554" cy="45259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Content Placeholder 15" descr="dwm500_test_2007041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8400" y="1905000"/>
            <a:ext cx="6036554" cy="452596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6553200" y="5638800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4/3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239000" y="5867400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4/7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848600" y="609600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4/11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5055"/>
                <a:gridCol w="1683327"/>
                <a:gridCol w="1558636"/>
                <a:gridCol w="1496291"/>
                <a:gridCol w="1496291"/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Trace or More</a:t>
                      </a:r>
                      <a:endParaRPr lang="en-US" sz="2400" dirty="0"/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2006-2007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2005-2006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18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 Year Ave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21.3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Average  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27.2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Maximum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(Year)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51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1977-78</a:t>
                      </a:r>
                    </a:p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Daily Snow “Events” Dec-Feb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5055"/>
                <a:gridCol w="1683327"/>
                <a:gridCol w="1558636"/>
                <a:gridCol w="1496291"/>
                <a:gridCol w="1496291"/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Trace or More</a:t>
                      </a:r>
                      <a:endParaRPr lang="en-US" sz="2400" dirty="0"/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More than Trace</a:t>
                      </a:r>
                      <a:endParaRPr lang="en-US" sz="2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2006-2007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2005-2006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18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 Year Ave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21.3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10.4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Average  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27.2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12.5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Maximum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(Year)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51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1977-78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31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1977-78</a:t>
                      </a:r>
                    </a:p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5055"/>
                <a:gridCol w="1683327"/>
                <a:gridCol w="1558636"/>
                <a:gridCol w="1496291"/>
                <a:gridCol w="1496291"/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Trace or More</a:t>
                      </a:r>
                      <a:endParaRPr lang="en-US" sz="2400" dirty="0"/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More than Trace</a:t>
                      </a:r>
                      <a:endParaRPr lang="en-US" sz="2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1” or more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2006-2007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2005-2006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18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 Year Ave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21.3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10.4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4.0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Average  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27.2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12.5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4.4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Maximum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(Year)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51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1977-78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31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1977-78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11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1977-78 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1992-93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5055"/>
                <a:gridCol w="1683327"/>
                <a:gridCol w="1558636"/>
                <a:gridCol w="1496291"/>
                <a:gridCol w="1496291"/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Trace or More</a:t>
                      </a:r>
                      <a:endParaRPr lang="en-US" sz="2400" dirty="0"/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More than Trace</a:t>
                      </a:r>
                      <a:endParaRPr lang="en-US" sz="2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1” or more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2” or</a:t>
                      </a:r>
                      <a:r>
                        <a:rPr lang="en-US" sz="2400" baseline="0" dirty="0" smtClean="0"/>
                        <a:t> more</a:t>
                      </a:r>
                      <a:endParaRPr lang="en-US" sz="24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2006-2007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2005-2006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18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 Year Ave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21.3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10.4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4.0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2.2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Average  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27.2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12.5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4.4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2.3 Days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Maximum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(Year)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51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1977-78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898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31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1977-78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11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1977-78 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1992-93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8 Days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1977-78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2006-07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>
            <a:off x="2362200" y="25908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362200" y="39624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962400" y="25908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3962400" y="39624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562600" y="39624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562600" y="25908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7086600" y="39624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7086600" y="25908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5562600" y="44196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7086600" y="4419600"/>
            <a:ext cx="304800" cy="152400"/>
          </a:xfrm>
          <a:prstGeom prst="rightArrow">
            <a:avLst/>
          </a:prstGeom>
          <a:solidFill>
            <a:srgbClr val="FFFF99"/>
          </a:solidFill>
          <a:ln>
            <a:solidFill>
              <a:srgbClr val="FFFF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237522" y="282133"/>
          <a:ext cx="8668956" cy="6293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 rot="10800000">
            <a:off x="914400" y="4495800"/>
            <a:ext cx="7543800" cy="1588"/>
          </a:xfrm>
          <a:prstGeom prst="line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914400" y="4648200"/>
            <a:ext cx="7696200" cy="158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990600" y="1981200"/>
            <a:ext cx="7086600" cy="1588"/>
          </a:xfrm>
          <a:prstGeom prst="line">
            <a:avLst/>
          </a:prstGeom>
          <a:ln w="158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990600" y="3352800"/>
            <a:ext cx="7162800" cy="1588"/>
          </a:xfrm>
          <a:prstGeom prst="line">
            <a:avLst/>
          </a:prstGeom>
          <a:ln w="158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WINTER SNOWFALL / PRECIPITATION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Rank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Total Snowfall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Year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Total </a:t>
                      </a:r>
                      <a:r>
                        <a:rPr lang="en-US" sz="2800" dirty="0" err="1" smtClean="0"/>
                        <a:t>Precip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Year</a:t>
                      </a:r>
                      <a:endParaRPr lang="en-US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34.3”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2006-2007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4.09”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1913-1914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33.2”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1977-1978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4.04”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1877-1878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33.0”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1948-1949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3.98”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2006-2007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31.2”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1992-1993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3.72”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1977-1978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27.7”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1902-1903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3.29”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1882-1883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995</TotalTime>
  <Words>1045</Words>
  <Application>Microsoft Office PowerPoint</Application>
  <PresentationFormat>On-screen Show (4:3)</PresentationFormat>
  <Paragraphs>605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2006 – 2007  Winter Wonder? Land North Platte, NE Matt Masek</vt:lpstr>
      <vt:lpstr>OUTLINE</vt:lpstr>
      <vt:lpstr>OUTLINE</vt:lpstr>
      <vt:lpstr>Pattern (Winter)</vt:lpstr>
      <vt:lpstr>Pattern (March)</vt:lpstr>
      <vt:lpstr>Pattern (April)</vt:lpstr>
      <vt:lpstr>Daily Snow “Events” Dec-Feb</vt:lpstr>
      <vt:lpstr>Slide 8</vt:lpstr>
      <vt:lpstr>WINTER SNOWFALL / PRECIPITATION</vt:lpstr>
      <vt:lpstr>WINTER SNOWFALL / PRECIPITATION</vt:lpstr>
      <vt:lpstr>WINTER TEMPERATURE</vt:lpstr>
      <vt:lpstr>DIFFERENCE A YEAR MAKES</vt:lpstr>
      <vt:lpstr>SNOW COVER</vt:lpstr>
      <vt:lpstr>SNOW COVER (consecutive days)</vt:lpstr>
      <vt:lpstr>Then Came March</vt:lpstr>
      <vt:lpstr>Above Normal Temperatures</vt:lpstr>
      <vt:lpstr>Slide 17</vt:lpstr>
      <vt:lpstr>Spring arrives Early</vt:lpstr>
      <vt:lpstr>Trof returns for April</vt:lpstr>
      <vt:lpstr>Winter Summary</vt:lpstr>
      <vt:lpstr>SNOWFALL  REVISITED</vt:lpstr>
      <vt:lpstr>Summary</vt:lpstr>
      <vt:lpstr>THE END ??????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2006 – 2007  Winter Wonder?land North Platte, NE</dc:title>
  <dc:creator>matthew.masek</dc:creator>
  <cp:lastModifiedBy>matthew.masek</cp:lastModifiedBy>
  <cp:revision>107</cp:revision>
  <dcterms:created xsi:type="dcterms:W3CDTF">2007-07-17T00:26:30Z</dcterms:created>
  <dcterms:modified xsi:type="dcterms:W3CDTF">2007-08-08T06:59:37Z</dcterms:modified>
</cp:coreProperties>
</file>