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sldIdLst>
    <p:sldId id="257" r:id="rId2"/>
    <p:sldId id="258" r:id="rId3"/>
    <p:sldId id="333" r:id="rId4"/>
    <p:sldId id="308" r:id="rId5"/>
    <p:sldId id="309" r:id="rId6"/>
    <p:sldId id="310" r:id="rId7"/>
    <p:sldId id="261" r:id="rId8"/>
    <p:sldId id="267" r:id="rId9"/>
    <p:sldId id="273" r:id="rId10"/>
    <p:sldId id="272" r:id="rId11"/>
    <p:sldId id="288" r:id="rId12"/>
    <p:sldId id="277" r:id="rId13"/>
    <p:sldId id="280" r:id="rId14"/>
    <p:sldId id="284" r:id="rId15"/>
    <p:sldId id="285" r:id="rId16"/>
    <p:sldId id="281" r:id="rId17"/>
    <p:sldId id="282" r:id="rId18"/>
    <p:sldId id="286" r:id="rId19"/>
    <p:sldId id="289" r:id="rId20"/>
    <p:sldId id="290" r:id="rId21"/>
    <p:sldId id="291" r:id="rId22"/>
    <p:sldId id="292" r:id="rId23"/>
    <p:sldId id="293" r:id="rId24"/>
    <p:sldId id="306" r:id="rId25"/>
    <p:sldId id="294" r:id="rId26"/>
    <p:sldId id="295" r:id="rId27"/>
    <p:sldId id="296" r:id="rId28"/>
    <p:sldId id="305" r:id="rId29"/>
    <p:sldId id="297" r:id="rId30"/>
    <p:sldId id="298" r:id="rId31"/>
    <p:sldId id="321" r:id="rId32"/>
    <p:sldId id="329" r:id="rId33"/>
    <p:sldId id="320" r:id="rId34"/>
    <p:sldId id="326" r:id="rId35"/>
    <p:sldId id="330" r:id="rId36"/>
    <p:sldId id="299" r:id="rId37"/>
    <p:sldId id="300" r:id="rId38"/>
    <p:sldId id="301" r:id="rId39"/>
    <p:sldId id="302" r:id="rId40"/>
    <p:sldId id="325" r:id="rId41"/>
    <p:sldId id="313" r:id="rId42"/>
    <p:sldId id="315" r:id="rId43"/>
    <p:sldId id="323" r:id="rId44"/>
    <p:sldId id="316" r:id="rId45"/>
    <p:sldId id="317" r:id="rId46"/>
    <p:sldId id="327" r:id="rId47"/>
    <p:sldId id="334" r:id="rId48"/>
    <p:sldId id="335" r:id="rId49"/>
    <p:sldId id="270" r:id="rId50"/>
    <p:sldId id="271" r:id="rId51"/>
    <p:sldId id="307" r:id="rId52"/>
    <p:sldId id="324" r:id="rId53"/>
    <p:sldId id="32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16" autoAdjust="0"/>
    <p:restoredTop sz="94664" autoAdjust="0"/>
  </p:normalViewPr>
  <p:slideViewPr>
    <p:cSldViewPr>
      <p:cViewPr varScale="1">
        <p:scale>
          <a:sx n="74" d="100"/>
          <a:sy n="74" d="100"/>
        </p:scale>
        <p:origin x="-3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1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99642-94B8-48BC-A2E1-FDC3C8E634F7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B5C2F6-382A-4A1A-A9EE-FC4D4DBDB441}">
      <dgm:prSet phldrT="[Text]"/>
      <dgm:spPr/>
      <dgm:t>
        <a:bodyPr/>
        <a:lstStyle/>
        <a:p>
          <a:r>
            <a:rPr lang="en-US" dirty="0" smtClean="0"/>
            <a:t>GIS</a:t>
          </a:r>
          <a:endParaRPr lang="en-US" dirty="0"/>
        </a:p>
      </dgm:t>
    </dgm:pt>
    <dgm:pt modelId="{8D36F8D2-C256-4510-A0CA-47122274AAD6}" type="parTrans" cxnId="{F4F16A03-0E63-45DC-934D-08AEC43619C2}">
      <dgm:prSet/>
      <dgm:spPr/>
      <dgm:t>
        <a:bodyPr/>
        <a:lstStyle/>
        <a:p>
          <a:endParaRPr lang="en-US"/>
        </a:p>
      </dgm:t>
    </dgm:pt>
    <dgm:pt modelId="{C9EA4F0A-30B2-43DF-8692-70671963FE9C}" type="sibTrans" cxnId="{F4F16A03-0E63-45DC-934D-08AEC43619C2}">
      <dgm:prSet/>
      <dgm:spPr/>
      <dgm:t>
        <a:bodyPr/>
        <a:lstStyle/>
        <a:p>
          <a:endParaRPr lang="en-US"/>
        </a:p>
      </dgm:t>
    </dgm:pt>
    <dgm:pt modelId="{F2A7B6FB-18D4-4AF9-9212-FD364C408F56}" type="pres">
      <dgm:prSet presAssocID="{02B99642-94B8-48BC-A2E1-FDC3C8E634F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ADF24-0966-4067-87F2-60AB5B728403}" type="pres">
      <dgm:prSet presAssocID="{30B5C2F6-382A-4A1A-A9EE-FC4D4DBDB441}" presName="circle1" presStyleLbl="node1" presStyleIdx="0" presStyleCnt="1"/>
      <dgm:spPr/>
    </dgm:pt>
    <dgm:pt modelId="{E0925CC4-6088-4F6D-94EB-EA3C252767E8}" type="pres">
      <dgm:prSet presAssocID="{30B5C2F6-382A-4A1A-A9EE-FC4D4DBDB441}" presName="space" presStyleCnt="0"/>
      <dgm:spPr/>
    </dgm:pt>
    <dgm:pt modelId="{2AF91929-E412-4DB5-BE9F-3F4AF020A4BD}" type="pres">
      <dgm:prSet presAssocID="{30B5C2F6-382A-4A1A-A9EE-FC4D4DBDB441}" presName="rect1" presStyleLbl="alignAcc1" presStyleIdx="0" presStyleCnt="1"/>
      <dgm:spPr/>
      <dgm:t>
        <a:bodyPr/>
        <a:lstStyle/>
        <a:p>
          <a:endParaRPr lang="en-US"/>
        </a:p>
      </dgm:t>
    </dgm:pt>
    <dgm:pt modelId="{7DB5EBDA-03D6-42AB-8D72-C3C7829C3171}" type="pres">
      <dgm:prSet presAssocID="{30B5C2F6-382A-4A1A-A9EE-FC4D4DBDB44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1BE838-E67E-4E28-8B3F-C4198C7E254D}" type="presOf" srcId="{30B5C2F6-382A-4A1A-A9EE-FC4D4DBDB441}" destId="{7DB5EBDA-03D6-42AB-8D72-C3C7829C3171}" srcOrd="1" destOrd="0" presId="urn:microsoft.com/office/officeart/2005/8/layout/target3"/>
    <dgm:cxn modelId="{F4F16A03-0E63-45DC-934D-08AEC43619C2}" srcId="{02B99642-94B8-48BC-A2E1-FDC3C8E634F7}" destId="{30B5C2F6-382A-4A1A-A9EE-FC4D4DBDB441}" srcOrd="0" destOrd="0" parTransId="{8D36F8D2-C256-4510-A0CA-47122274AAD6}" sibTransId="{C9EA4F0A-30B2-43DF-8692-70671963FE9C}"/>
    <dgm:cxn modelId="{BBF56DA0-AB23-4421-A279-36628F565A78}" type="presOf" srcId="{30B5C2F6-382A-4A1A-A9EE-FC4D4DBDB441}" destId="{2AF91929-E412-4DB5-BE9F-3F4AF020A4BD}" srcOrd="0" destOrd="0" presId="urn:microsoft.com/office/officeart/2005/8/layout/target3"/>
    <dgm:cxn modelId="{DE1829F4-3A73-42C7-B629-7F56967BD47E}" type="presOf" srcId="{02B99642-94B8-48BC-A2E1-FDC3C8E634F7}" destId="{F2A7B6FB-18D4-4AF9-9212-FD364C408F56}" srcOrd="0" destOrd="0" presId="urn:microsoft.com/office/officeart/2005/8/layout/target3"/>
    <dgm:cxn modelId="{A8BCCF6B-0D67-4186-86A2-D90B92C3280C}" type="presParOf" srcId="{F2A7B6FB-18D4-4AF9-9212-FD364C408F56}" destId="{3F1ADF24-0966-4067-87F2-60AB5B728403}" srcOrd="0" destOrd="0" presId="urn:microsoft.com/office/officeart/2005/8/layout/target3"/>
    <dgm:cxn modelId="{9616ABFA-5758-4598-ACDF-2C58B3BB3978}" type="presParOf" srcId="{F2A7B6FB-18D4-4AF9-9212-FD364C408F56}" destId="{E0925CC4-6088-4F6D-94EB-EA3C252767E8}" srcOrd="1" destOrd="0" presId="urn:microsoft.com/office/officeart/2005/8/layout/target3"/>
    <dgm:cxn modelId="{4C9EFBBE-B97F-437B-90D9-9F24085BC877}" type="presParOf" srcId="{F2A7B6FB-18D4-4AF9-9212-FD364C408F56}" destId="{2AF91929-E412-4DB5-BE9F-3F4AF020A4BD}" srcOrd="2" destOrd="0" presId="urn:microsoft.com/office/officeart/2005/8/layout/target3"/>
    <dgm:cxn modelId="{8B4485B0-3542-47BC-A68D-DF4D5B0753F1}" type="presParOf" srcId="{F2A7B6FB-18D4-4AF9-9212-FD364C408F56}" destId="{7DB5EBDA-03D6-42AB-8D72-C3C7829C3171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C675-983C-4875-B93E-C4EAF31DEC8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8B58F-D89D-4CDF-8420-077168B1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B58F-D89D-4CDF-8420-077168B11A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official_NOAA_logo.wmf">
            <a:hlinkClick r:id="" action="ppaction://hlinkshowjump?jump=lastslide" highlightClick="1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5867400"/>
            <a:ext cx="758863" cy="76199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official_NOAA_logo.wmf">
            <a:hlinkClick r:id="" action="ppaction://hlinkshowjump?jump=lastslide" highlightClick="1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5867400"/>
            <a:ext cx="758863" cy="76199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official_NOAA_logo.wmf">
            <a:hlinkClick r:id="" action="ppaction://hlinkshowjump?jump=lastslide" highlightClick="1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5867400"/>
            <a:ext cx="758863" cy="76199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3A6E97-499C-444F-ADEE-F02EB25917CF}" type="datetimeFigureOut">
              <a:rPr lang="en-US" smtClean="0"/>
              <a:pPr/>
              <a:t>8/17/2007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2B6FC6-294C-45F5-9103-C4AAE27FF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2167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CUSTOMIZING gr2aNALYST Software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5105400" cy="2438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Annual High Plains Conference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Hastings, NE  August 16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/17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Van DeWald</a:t>
            </a:r>
            <a:b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van.dewald@noaa.gov</a:t>
            </a:r>
          </a:p>
          <a:p>
            <a:pPr algn="ctr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Meteorologist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Weather Service Omaha/Valley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olortable_exampl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667000"/>
            <a:ext cx="3605395" cy="2802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lortable_example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color_table_exam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5801535" cy="456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lortable_example_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lortable_example_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Place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Places files are standard text files that display icons, polygons, line segments, text, etc.</a:t>
            </a:r>
          </a:p>
          <a:p>
            <a:r>
              <a:rPr lang="en-US" dirty="0" smtClean="0"/>
              <a:t>Can have up to 128 place files per radar site.</a:t>
            </a:r>
          </a:p>
          <a:p>
            <a:r>
              <a:rPr lang="en-US" dirty="0" smtClean="0"/>
              <a:t>Place files can be static (loaded once) or dynamic (loaded with a specific refresh interval).</a:t>
            </a:r>
          </a:p>
          <a:p>
            <a:r>
              <a:rPr lang="en-US" dirty="0" smtClean="0"/>
              <a:t>Not supplied with the program, but obtained from other sources.</a:t>
            </a:r>
          </a:p>
          <a:p>
            <a:r>
              <a:rPr lang="en-US" dirty="0" smtClean="0"/>
              <a:t>Mostly used during real-time polling of data.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County Warning Outlines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to track storms from one NWS area of responsibility to another.</a:t>
            </a:r>
          </a:p>
          <a:p>
            <a:r>
              <a:rPr lang="en-US" dirty="0" smtClean="0"/>
              <a:t>Example of a static place file.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lacefile_example_cwabounda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Weather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a dynamic place file, with new data loaded based on the refresh interval.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lacefile_example_svrwat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placefile_example_t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43" y="442495"/>
            <a:ext cx="5830114" cy="597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Weather Radio 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example of a static place file.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lacefile_example_nwrsit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/>
          <a:lstStyle/>
          <a:p>
            <a:r>
              <a:rPr lang="en-US" dirty="0" smtClean="0"/>
              <a:t>GR2Analyst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A PC based radar viewing and analysis software package developed by Gibson Ridge Software.  The software displays base WSR88D Level II and computed data.</a:t>
            </a:r>
          </a:p>
          <a:p>
            <a:pPr lvl="1"/>
            <a:r>
              <a:rPr lang="en-US" dirty="0" smtClean="0"/>
              <a:t>Implements 2D traditional plan views, pseudo 3D cross sections, and true 3D volumetric displays, the precursor to FSI software being developed for AWIPS OB8.3.</a:t>
            </a:r>
          </a:p>
          <a:p>
            <a:pPr lvl="1"/>
            <a:r>
              <a:rPr lang="en-US" dirty="0" smtClean="0"/>
              <a:t>A very useful and powerful program by itself, but can be highly customized with supplementary data.</a:t>
            </a:r>
          </a:p>
          <a:p>
            <a:pPr lvl="1"/>
            <a:r>
              <a:rPr lang="en-US" dirty="0" smtClean="0"/>
              <a:t>Does have specific hardware requirements (graphics and memory) to run.</a:t>
            </a:r>
          </a:p>
          <a:p>
            <a:pPr lvl="1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http://www.grlevelx.com/</a:t>
            </a:r>
          </a:p>
        </p:txBody>
      </p:sp>
      <p:pic>
        <p:nvPicPr>
          <p:cNvPr id="4" name="Picture 3" descr="logo_phpB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57200"/>
            <a:ext cx="190500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Storm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dynamic place file.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lacefile_example_LS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lacefile_example_MET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558"/>
            <a:ext cx="9144000" cy="6869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lacefile_example_METAR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Spotter Network 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voluntary program where spotters and storm chasers transmit their GPS coordinates every few minutes.</a:t>
            </a:r>
          </a:p>
          <a:p>
            <a:r>
              <a:rPr lang="en-US" dirty="0" smtClean="0"/>
              <a:t>The next big thing?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http://www.spotternetwork.org/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spotter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029200"/>
            <a:ext cx="3476625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kgld_20070522_2310z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81000"/>
            <a:ext cx="8458200" cy="5355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7400" y="5943600"/>
            <a:ext cx="4614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 estimated 200 spotters converged on this</a:t>
            </a:r>
            <a:br>
              <a:rPr lang="en-US" b="1" dirty="0" smtClean="0"/>
            </a:br>
            <a:r>
              <a:rPr lang="en-US" b="1" dirty="0" smtClean="0"/>
              <a:t>storm, about 18 icons were noted here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Severe Weather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lacefile_example_day1outloo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558"/>
            <a:ext cx="9144000" cy="6869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Mesoscale Convective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Contours with MCD text.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ortable_example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lacefile_example_MC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190"/>
            <a:ext cx="9144000" cy="6864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76200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GIS shape files can be loaded.</a:t>
            </a:r>
          </a:p>
          <a:p>
            <a:r>
              <a:rPr lang="en-US" dirty="0" smtClean="0"/>
              <a:t>Useful to load additional mapping features that may be of interest.</a:t>
            </a:r>
          </a:p>
          <a:p>
            <a:r>
              <a:rPr lang="en-US" dirty="0" smtClean="0"/>
              <a:t>Street-level roads and highways, streams, rivers, lakes, other transportation conduits, airports, etc.</a:t>
            </a:r>
          </a:p>
          <a:p>
            <a:r>
              <a:rPr lang="en-US" dirty="0" smtClean="0"/>
              <a:t>Basically, anything GIS related that can be loaded in AWIPS can be used in the program.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562600" y="762000"/>
          <a:ext cx="2667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County-Level 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hape_file_road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8" name="Group 7"/>
          <p:cNvGrpSpPr/>
          <p:nvPr/>
        </p:nvGrpSpPr>
        <p:grpSpPr>
          <a:xfrm>
            <a:off x="228600" y="1143000"/>
            <a:ext cx="5181600" cy="5638800"/>
            <a:chOff x="228600" y="1143000"/>
            <a:chExt cx="5181600" cy="563880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590800" y="1143000"/>
              <a:ext cx="2819400" cy="2057400"/>
            </a:xfrm>
            <a:prstGeom prst="wedgeRoundRectCallout">
              <a:avLst>
                <a:gd name="adj1" fmla="val 2199"/>
                <a:gd name="adj2" fmla="val 7538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Street-level roads display when zooming in.  When holding your cursor over a road, the name of the street or road will be displayed in the bottom left corner of the window.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 flipV="1">
              <a:off x="228600" y="3810000"/>
              <a:ext cx="3810000" cy="2971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ydrography_examp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558"/>
            <a:ext cx="9144000" cy="6869558"/>
          </a:xfrm>
        </p:spPr>
      </p:pic>
      <p:sp>
        <p:nvSpPr>
          <p:cNvPr id="5" name="TextBox 4"/>
          <p:cNvSpPr txBox="1"/>
          <p:nvPr/>
        </p:nvSpPr>
        <p:spPr>
          <a:xfrm>
            <a:off x="2590800" y="1600200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Pierce County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2/4-Panel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for loading multiple panes of data simultaneously, just like AWIPS.</a:t>
            </a:r>
          </a:p>
          <a:p>
            <a:r>
              <a:rPr lang="en-US" dirty="0" smtClean="0"/>
              <a:t>Does not support linked cursors, but you can place a marker on the screen which will be visible on all panes.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4-panel displa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-panel display_setting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Hail 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Utilizes the NSSL hail algorithm, along with near real-time RUC sounding data to calculate hail size.</a:t>
            </a:r>
          </a:p>
          <a:p>
            <a:r>
              <a:rPr lang="en-US" dirty="0" smtClean="0"/>
              <a:t>Maximum Estimated Hail Size (MEHS) along with Probability of Severe Hail (POSH) values are computed.</a:t>
            </a:r>
          </a:p>
          <a:p>
            <a:r>
              <a:rPr lang="en-US" dirty="0" smtClean="0"/>
              <a:t>Vertically Integrated Liquid (VILD) and VIL Density are also available.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Obtain Real-Time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991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Iowa State Environmental </a:t>
            </a:r>
            <a:r>
              <a:rPr lang="en-US" dirty="0" err="1" smtClean="0"/>
              <a:t>Mesonet</a:t>
            </a:r>
            <a:r>
              <a:rPr lang="en-US" dirty="0" smtClean="0"/>
              <a:t> (IEM) provides a</a:t>
            </a:r>
            <a:br>
              <a:rPr lang="en-US" dirty="0" smtClean="0"/>
            </a:br>
            <a:r>
              <a:rPr lang="en-US" dirty="0" smtClean="0"/>
              <a:t>24-hour archive of WSR88D Level II data for all sites nationwide.</a:t>
            </a:r>
          </a:p>
          <a:p>
            <a:r>
              <a:rPr lang="en-US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http://mesonet.agron.iastate.edu/data/nexrd2/raw</a:t>
            </a:r>
          </a:p>
          <a:p>
            <a:r>
              <a:rPr lang="en-US" dirty="0" smtClean="0"/>
              <a:t>This is the only free site that currently exists that can be used for </a:t>
            </a:r>
            <a:r>
              <a:rPr lang="en-US" b="1" i="1" dirty="0" smtClean="0">
                <a:solidFill>
                  <a:srgbClr val="FFFF00"/>
                </a:solidFill>
              </a:rPr>
              <a:t>live</a:t>
            </a:r>
            <a:r>
              <a:rPr lang="en-US" dirty="0" smtClean="0"/>
              <a:t> polling of Level II data.</a:t>
            </a:r>
          </a:p>
          <a:p>
            <a:pPr lvl="1"/>
            <a:r>
              <a:rPr lang="en-US" dirty="0" smtClean="0"/>
              <a:t>Data mostly on time, but occasionally lags behind due to network design.</a:t>
            </a:r>
          </a:p>
          <a:p>
            <a:r>
              <a:rPr lang="en-US" dirty="0" smtClean="0"/>
              <a:t>A paid data subscription can be purchased through a couple of private vendors.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hs_examp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8" name="Group 7"/>
          <p:cNvGrpSpPr/>
          <p:nvPr/>
        </p:nvGrpSpPr>
        <p:grpSpPr>
          <a:xfrm>
            <a:off x="3581400" y="3505200"/>
            <a:ext cx="4343400" cy="3124200"/>
            <a:chOff x="3581400" y="3505200"/>
            <a:chExt cx="4343400" cy="3124200"/>
          </a:xfrm>
        </p:grpSpPr>
        <p:sp>
          <p:nvSpPr>
            <p:cNvPr id="5" name="Explosion 1 4"/>
            <p:cNvSpPr/>
            <p:nvPr/>
          </p:nvSpPr>
          <p:spPr>
            <a:xfrm>
              <a:off x="4648200" y="3505200"/>
              <a:ext cx="3276600" cy="3124200"/>
            </a:xfrm>
            <a:prstGeom prst="irregularSeal1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Gridded depiction of MEHS!</a:t>
              </a:r>
              <a:endPara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>
              <a:off x="3581400" y="3657600"/>
              <a:ext cx="1905000" cy="1219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Archived RAOB Sounding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100" dirty="0" smtClean="0"/>
              <a:t>When viewing archived data, for more accurate hail estimates, use the following website to load in archived RAOB sounding data.</a:t>
            </a:r>
          </a:p>
          <a:p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http://raob.fsl.noaa.gov/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3-Dimensional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Perhaps one of the most useful features of the software.</a:t>
            </a:r>
          </a:p>
          <a:p>
            <a:r>
              <a:rPr lang="en-US" dirty="0" smtClean="0"/>
              <a:t>Allows meteorologists and weather enthusiasts to view storms as never seen before.</a:t>
            </a:r>
          </a:p>
          <a:p>
            <a:r>
              <a:rPr lang="en-US" dirty="0" smtClean="0"/>
              <a:t>Pseudo 3D cross sections can be generated, along with </a:t>
            </a:r>
            <a:r>
              <a:rPr lang="en-US" i="1" dirty="0" smtClean="0"/>
              <a:t>true</a:t>
            </a:r>
            <a:r>
              <a:rPr lang="en-US" dirty="0" smtClean="0"/>
              <a:t> 3D volumetric displays.</a:t>
            </a:r>
          </a:p>
          <a:p>
            <a:r>
              <a:rPr lang="en-US" dirty="0" smtClean="0"/>
              <a:t>Can see suspended hail cores, descending reflectivity cores, rotational couplets,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ross_sec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381000"/>
            <a:ext cx="4572000" cy="355044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koax_20060524_0317.png"/>
          <p:cNvPicPr>
            <a:picLocks noChangeAspect="1"/>
          </p:cNvPicPr>
          <p:nvPr/>
        </p:nvPicPr>
        <p:blipFill>
          <a:blip r:embed="rId3"/>
          <a:srcRect t="23186" b="28334"/>
          <a:stretch>
            <a:fillRect/>
          </a:stretch>
        </p:blipFill>
        <p:spPr>
          <a:xfrm>
            <a:off x="4419600" y="914400"/>
            <a:ext cx="4440836" cy="175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klvx_19960528_23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819400"/>
            <a:ext cx="4752632" cy="38689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Alpha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Alpha curves control the opacity (transparency) of the 3D display.</a:t>
            </a:r>
          </a:p>
          <a:p>
            <a:r>
              <a:rPr lang="en-US" dirty="0" smtClean="0"/>
              <a:t>Can be tricky to comprehend at first.</a:t>
            </a:r>
          </a:p>
          <a:p>
            <a:r>
              <a:rPr lang="en-US" dirty="0" smtClean="0"/>
              <a:t>Once you understand knobology, one can easily peel away layers of reflectivity to show the most important portion of the storm, or you can use pre-defined color curves to highlight various storm-scale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r>
              <a:rPr lang="en-US" dirty="0" smtClean="0"/>
              <a:t>The Volume Alpha Window</a:t>
            </a:r>
            <a:endParaRPr lang="en-US" dirty="0"/>
          </a:p>
        </p:txBody>
      </p:sp>
      <p:pic>
        <p:nvPicPr>
          <p:cNvPr id="4" name="Content Placeholder 3" descr="alpha_windo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286000"/>
            <a:ext cx="5791200" cy="3333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52600" y="6211669"/>
            <a:ext cx="524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Huh, what the heck is this?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686580" y="2438400"/>
            <a:ext cx="1066958" cy="3016210"/>
            <a:chOff x="1686580" y="2438400"/>
            <a:chExt cx="1066958" cy="3016210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860552" y="3721627"/>
              <a:ext cx="2175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Transparency</a:t>
              </a:r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9799" y="2438400"/>
              <a:ext cx="543739" cy="3016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900" dirty="0" smtClean="0"/>
                <a:t>10</a:t>
              </a:r>
            </a:p>
            <a:p>
              <a:r>
                <a:rPr lang="en-US" sz="1900" dirty="0" smtClean="0"/>
                <a:t> 20</a:t>
              </a:r>
            </a:p>
            <a:p>
              <a:r>
                <a:rPr lang="en-US" sz="1900" dirty="0" smtClean="0"/>
                <a:t> 30</a:t>
              </a:r>
            </a:p>
            <a:p>
              <a:r>
                <a:rPr lang="en-US" sz="1900" dirty="0" smtClean="0"/>
                <a:t> 40</a:t>
              </a:r>
            </a:p>
            <a:p>
              <a:r>
                <a:rPr lang="en-US" sz="1900" dirty="0" smtClean="0"/>
                <a:t> 50</a:t>
              </a:r>
            </a:p>
            <a:p>
              <a:r>
                <a:rPr lang="en-US" sz="1900" dirty="0" smtClean="0"/>
                <a:t> 60</a:t>
              </a:r>
            </a:p>
            <a:p>
              <a:r>
                <a:rPr lang="en-US" sz="1900" dirty="0" smtClean="0"/>
                <a:t> 70</a:t>
              </a:r>
            </a:p>
            <a:p>
              <a:r>
                <a:rPr lang="en-US" sz="1900" dirty="0" smtClean="0"/>
                <a:t> 80</a:t>
              </a:r>
            </a:p>
            <a:p>
              <a:r>
                <a:rPr lang="en-US" sz="1900" dirty="0" smtClean="0"/>
                <a:t> 90</a:t>
              </a:r>
            </a:p>
            <a:p>
              <a:r>
                <a:rPr lang="en-US" sz="1900" dirty="0" smtClean="0"/>
                <a:t>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kgld_20070526_0140_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grpSp>
        <p:nvGrpSpPr>
          <p:cNvPr id="8" name="Group 7"/>
          <p:cNvGrpSpPr/>
          <p:nvPr/>
        </p:nvGrpSpPr>
        <p:grpSpPr>
          <a:xfrm>
            <a:off x="4210050" y="0"/>
            <a:ext cx="4933950" cy="2857500"/>
            <a:chOff x="4210050" y="0"/>
            <a:chExt cx="4933950" cy="2857500"/>
          </a:xfrm>
        </p:grpSpPr>
        <p:pic>
          <p:nvPicPr>
            <p:cNvPr id="5" name="Picture 4" descr="kgld_20070526_0140_00-alph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0050" y="0"/>
              <a:ext cx="4933950" cy="28575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3441173" y="1207027"/>
              <a:ext cx="2175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Transparency</a:t>
              </a:r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0600" y="152400"/>
              <a:ext cx="487634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10</a:t>
              </a:r>
            </a:p>
            <a:p>
              <a:r>
                <a:rPr lang="en-US" sz="1600" dirty="0" smtClean="0"/>
                <a:t> 20</a:t>
              </a:r>
            </a:p>
            <a:p>
              <a:r>
                <a:rPr lang="en-US" sz="1600" dirty="0" smtClean="0"/>
                <a:t> 30</a:t>
              </a:r>
            </a:p>
            <a:p>
              <a:r>
                <a:rPr lang="en-US" sz="1600" dirty="0" smtClean="0"/>
                <a:t> 40</a:t>
              </a:r>
            </a:p>
            <a:p>
              <a:r>
                <a:rPr lang="en-US" sz="1600" dirty="0" smtClean="0"/>
                <a:t> 50</a:t>
              </a:r>
            </a:p>
            <a:p>
              <a:r>
                <a:rPr lang="en-US" sz="1600" dirty="0" smtClean="0"/>
                <a:t> 60</a:t>
              </a:r>
            </a:p>
            <a:p>
              <a:r>
                <a:rPr lang="en-US" sz="1600" dirty="0" smtClean="0"/>
                <a:t> 70</a:t>
              </a:r>
            </a:p>
            <a:p>
              <a:r>
                <a:rPr lang="en-US" sz="1600" dirty="0" smtClean="0"/>
                <a:t> 80</a:t>
              </a:r>
            </a:p>
            <a:p>
              <a:r>
                <a:rPr lang="en-US" sz="1600" dirty="0" smtClean="0"/>
                <a:t> 90</a:t>
              </a:r>
            </a:p>
            <a:p>
              <a:r>
                <a:rPr lang="en-US" sz="1600" dirty="0" smtClean="0"/>
                <a:t>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sjt_20060505_0201_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9" name="Group 8"/>
          <p:cNvGrpSpPr/>
          <p:nvPr/>
        </p:nvGrpSpPr>
        <p:grpSpPr>
          <a:xfrm>
            <a:off x="4219575" y="0"/>
            <a:ext cx="4924425" cy="2971800"/>
            <a:chOff x="4219575" y="3886201"/>
            <a:chExt cx="4924425" cy="2971800"/>
          </a:xfrm>
        </p:grpSpPr>
        <p:pic>
          <p:nvPicPr>
            <p:cNvPr id="5" name="Picture 4" descr="ksjt_20060505_0201_01-alph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9575" y="3886201"/>
              <a:ext cx="4924425" cy="2971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3441173" y="5093227"/>
              <a:ext cx="2175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Transparency</a:t>
              </a:r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4038600"/>
              <a:ext cx="487634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10</a:t>
              </a:r>
            </a:p>
            <a:p>
              <a:r>
                <a:rPr lang="en-US" sz="1600" dirty="0" smtClean="0"/>
                <a:t> 20</a:t>
              </a:r>
            </a:p>
            <a:p>
              <a:r>
                <a:rPr lang="en-US" sz="1600" dirty="0" smtClean="0"/>
                <a:t> 30</a:t>
              </a:r>
            </a:p>
            <a:p>
              <a:r>
                <a:rPr lang="en-US" sz="1600" dirty="0" smtClean="0"/>
                <a:t> 40</a:t>
              </a:r>
            </a:p>
            <a:p>
              <a:r>
                <a:rPr lang="en-US" sz="1600" dirty="0" smtClean="0"/>
                <a:t> 50</a:t>
              </a:r>
            </a:p>
            <a:p>
              <a:r>
                <a:rPr lang="en-US" sz="1600" dirty="0" smtClean="0"/>
                <a:t> 60</a:t>
              </a:r>
            </a:p>
            <a:p>
              <a:r>
                <a:rPr lang="en-US" sz="1600" dirty="0" smtClean="0"/>
                <a:t> 70</a:t>
              </a:r>
            </a:p>
            <a:p>
              <a:r>
                <a:rPr lang="en-US" sz="1600" dirty="0" smtClean="0"/>
                <a:t> 80</a:t>
              </a:r>
            </a:p>
            <a:p>
              <a:r>
                <a:rPr lang="en-US" sz="1600" dirty="0" smtClean="0"/>
                <a:t> 90</a:t>
              </a:r>
            </a:p>
            <a:p>
              <a:r>
                <a:rPr lang="en-US" sz="1600" dirty="0" smtClean="0"/>
                <a:t>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Alpha Curves</a:t>
            </a:r>
            <a:endParaRPr lang="en-US" dirty="0"/>
          </a:p>
        </p:txBody>
      </p:sp>
      <p:pic>
        <p:nvPicPr>
          <p:cNvPr id="4" name="Content Placeholder 3" descr="alpha_sav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0" y="2808288"/>
            <a:ext cx="4953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Gibson Ridge Software</a:t>
            </a:r>
            <a:br>
              <a:rPr lang="en-US" dirty="0" smtClean="0"/>
            </a:br>
            <a:r>
              <a:rPr lang="en-US" dirty="0" smtClean="0"/>
              <a:t>User-Submitted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custom background images, color curves, shape files, logos, place files and more…</a:t>
            </a:r>
          </a:p>
          <a:p>
            <a:endParaRPr lang="en-US" dirty="0" smtClean="0"/>
          </a:p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http://www.grlevelxstuff.com/</a:t>
            </a:r>
          </a:p>
          <a:p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/>
              <a:t>You do have to register at this site to gain access, but it’s free!</a:t>
            </a:r>
          </a:p>
          <a:p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dirty="0" smtClean="0"/>
              <a:t>Level II Data Flow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09600" y="1371600"/>
            <a:ext cx="2209800" cy="2504440"/>
            <a:chOff x="609600" y="1371600"/>
            <a:chExt cx="2209800" cy="25044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1371600"/>
              <a:ext cx="2209800" cy="250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937324" y="160020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WSR88D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8600" y="3733800"/>
            <a:ext cx="2381250" cy="3124200"/>
            <a:chOff x="228600" y="3733800"/>
            <a:chExt cx="2381250" cy="3124200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648866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ORPG</a:t>
              </a:r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4572000"/>
              <a:ext cx="238125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Down Arrow 15"/>
            <p:cNvSpPr/>
            <p:nvPr/>
          </p:nvSpPr>
          <p:spPr>
            <a:xfrm>
              <a:off x="1524000" y="3733800"/>
              <a:ext cx="484632" cy="121920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56805" y="1611868"/>
            <a:ext cx="3462995" cy="3538072"/>
            <a:chOff x="2556805" y="1611868"/>
            <a:chExt cx="3462995" cy="3538072"/>
          </a:xfrm>
        </p:grpSpPr>
        <p:grpSp>
          <p:nvGrpSpPr>
            <p:cNvPr id="30" name="Group 29"/>
            <p:cNvGrpSpPr/>
            <p:nvPr/>
          </p:nvGrpSpPr>
          <p:grpSpPr>
            <a:xfrm>
              <a:off x="2849451" y="1611868"/>
              <a:ext cx="3170349" cy="3538072"/>
              <a:chOff x="2849451" y="1611868"/>
              <a:chExt cx="3170349" cy="353807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33800" y="1905000"/>
                <a:ext cx="2286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733800" y="1611868"/>
                <a:ext cx="1945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NWS Radar Server</a:t>
                </a:r>
                <a:endParaRPr lang="en-US" dirty="0"/>
              </a:p>
            </p:txBody>
          </p:sp>
          <p:sp>
            <p:nvSpPr>
              <p:cNvPr id="17" name="Down Arrow 16"/>
              <p:cNvSpPr/>
              <p:nvPr/>
            </p:nvSpPr>
            <p:spPr>
              <a:xfrm rot="13057898">
                <a:off x="2849451" y="3139189"/>
                <a:ext cx="484632" cy="2010751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18503187">
              <a:off x="2362200" y="3962400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BDDS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57600" y="3505200"/>
            <a:ext cx="2438400" cy="3264932"/>
            <a:chOff x="3657600" y="3505200"/>
            <a:chExt cx="2438400" cy="3264932"/>
          </a:xfrm>
        </p:grpSpPr>
        <p:grpSp>
          <p:nvGrpSpPr>
            <p:cNvPr id="32" name="Group 31"/>
            <p:cNvGrpSpPr/>
            <p:nvPr/>
          </p:nvGrpSpPr>
          <p:grpSpPr>
            <a:xfrm>
              <a:off x="3657600" y="3505200"/>
              <a:ext cx="2438400" cy="3264932"/>
              <a:chOff x="3657600" y="3505200"/>
              <a:chExt cx="2438400" cy="326493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691983" y="6400800"/>
                <a:ext cx="2327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Iowa State Web Server</a:t>
                </a:r>
                <a:endParaRPr lang="en-US" dirty="0"/>
              </a:p>
            </p:txBody>
          </p: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57600" y="4495800"/>
                <a:ext cx="2438400" cy="1950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Down Arrow 17"/>
              <p:cNvSpPr/>
              <p:nvPr/>
            </p:nvSpPr>
            <p:spPr>
              <a:xfrm>
                <a:off x="4343400" y="3505200"/>
                <a:ext cx="484632" cy="1371600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6200000">
              <a:off x="3898498" y="4026302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LDM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94832" y="2133600"/>
            <a:ext cx="2717528" cy="3702140"/>
            <a:chOff x="6294832" y="2133600"/>
            <a:chExt cx="2717528" cy="3702140"/>
          </a:xfrm>
        </p:grpSpPr>
        <p:grpSp>
          <p:nvGrpSpPr>
            <p:cNvPr id="27" name="Group 26"/>
            <p:cNvGrpSpPr/>
            <p:nvPr/>
          </p:nvGrpSpPr>
          <p:grpSpPr>
            <a:xfrm>
              <a:off x="6400800" y="2133600"/>
              <a:ext cx="2611560" cy="3702140"/>
              <a:chOff x="6400800" y="2133600"/>
              <a:chExt cx="2611560" cy="370214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629400" y="2133600"/>
                <a:ext cx="2382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Computer  with GR2AE</a:t>
                </a:r>
                <a:endParaRPr lang="en-US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6400800" y="2743200"/>
                <a:ext cx="2286000" cy="3092540"/>
                <a:chOff x="6400800" y="2743200"/>
                <a:chExt cx="2286000" cy="3092540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400800" y="2743200"/>
                  <a:ext cx="22860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9" name="Down Arrow 18"/>
                <p:cNvSpPr/>
                <p:nvPr/>
              </p:nvSpPr>
              <p:spPr>
                <a:xfrm rot="13057898">
                  <a:off x="6507050" y="3824989"/>
                  <a:ext cx="484632" cy="2010751"/>
                </a:xfrm>
                <a:prstGeom prst="down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 rot="18445869">
              <a:off x="6089807" y="4428022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http://</a:t>
              </a:r>
              <a:endParaRPr lang="en-US" dirty="0"/>
            </a:p>
          </p:txBody>
        </p:sp>
      </p:grpSp>
      <p:sp>
        <p:nvSpPr>
          <p:cNvPr id="31" name="Right Arrow 30"/>
          <p:cNvSpPr/>
          <p:nvPr/>
        </p:nvSpPr>
        <p:spPr>
          <a:xfrm rot="20214297">
            <a:off x="1844404" y="4574605"/>
            <a:ext cx="5443480" cy="4744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rlevelxstuf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Download</a:t>
            </a:r>
            <a:br>
              <a:rPr lang="en-US" dirty="0" smtClean="0"/>
            </a:br>
            <a:r>
              <a:rPr lang="en-US" dirty="0" smtClean="0"/>
              <a:t>More Free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3820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 METAR data, Day 1 Convective Outlooks, and more…</a:t>
            </a:r>
          </a:p>
          <a:p>
            <a:endParaRPr lang="en-US" dirty="0" smtClean="0"/>
          </a:p>
          <a:p>
            <a:r>
              <a:rPr lang="en-US" sz="4000" b="1" dirty="0" smtClean="0">
                <a:solidFill>
                  <a:srgbClr val="FFFF00"/>
                </a:solidFill>
              </a:rPr>
              <a:t>http://grlevel3.tornadocentral.com/</a:t>
            </a:r>
          </a:p>
          <a:p>
            <a:endParaRPr lang="en-US" dirty="0" smtClean="0"/>
          </a:p>
          <a:p>
            <a:r>
              <a:rPr lang="en-US" dirty="0" smtClean="0"/>
              <a:t>For Storm Reports, SPC Watch Boxes, Mesoscale Convective Discussions, NWS CWA boundaries, Shape Files, and more…</a:t>
            </a:r>
          </a:p>
          <a:p>
            <a:endParaRPr lang="en-US" dirty="0" smtClean="0"/>
          </a:p>
          <a:p>
            <a:r>
              <a:rPr lang="en-US" sz="4000" b="1" dirty="0" smtClean="0">
                <a:solidFill>
                  <a:srgbClr val="FFFF00"/>
                </a:solidFill>
              </a:rPr>
              <a:t>http://vansvault.org/weather/grlevelx/</a:t>
            </a:r>
          </a:p>
          <a:p>
            <a:pPr lvl="1"/>
            <a:r>
              <a:rPr lang="en-US" sz="3600" b="1" dirty="0" smtClean="0">
                <a:solidFill>
                  <a:srgbClr val="FFFF00"/>
                </a:solidFill>
              </a:rPr>
              <a:t>../resources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3733800" cy="411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GRLevelX Bulletin Board, but must be a registered owner to access.</a:t>
            </a:r>
          </a:p>
          <a:p>
            <a:r>
              <a:rPr lang="en-US" dirty="0" smtClean="0"/>
              <a:t>Moderated by the software author.</a:t>
            </a:r>
          </a:p>
          <a:p>
            <a:r>
              <a:rPr lang="en-US" dirty="0" smtClean="0"/>
              <a:t>Can get results near instantaneously from a huge network.</a:t>
            </a:r>
            <a:endParaRPr lang="en-US" dirty="0"/>
          </a:p>
        </p:txBody>
      </p:sp>
      <p:pic>
        <p:nvPicPr>
          <p:cNvPr id="4" name="Picture 3" descr="grlevelx_b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362200"/>
            <a:ext cx="4469011" cy="3371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23349" y="1752600"/>
            <a:ext cx="5420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http://www.grlevelx.com/owners/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GR2Analylst is a very powerful radar display program on its own merit. </a:t>
            </a:r>
          </a:p>
          <a:p>
            <a:r>
              <a:rPr lang="en-US" dirty="0" smtClean="0"/>
              <a:t>However there are several customizations that you can perform to take it to the “next” level which will enhance your experience.</a:t>
            </a:r>
          </a:p>
          <a:p>
            <a:r>
              <a:rPr lang="en-US" dirty="0" smtClean="0"/>
              <a:t>This has/will revolutionize the way we interpret the radar data, and is the natural stepping stone to real-time 3D data in AWIPS via FSI.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6172200"/>
            <a:ext cx="6076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van.dewald@noaa.gov         402-359-5166 x614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Archived Level II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79637"/>
            <a:ext cx="8915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Previous 30 Days – Texas Mesonet</a:t>
            </a:r>
          </a:p>
          <a:p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http://mesonet.tamu.edu/products/RADAR/nexrad/CRAFT</a:t>
            </a:r>
          </a:p>
          <a:p>
            <a:endParaRPr lang="en-US" dirty="0" smtClean="0"/>
          </a:p>
          <a:p>
            <a:r>
              <a:rPr lang="en-US" dirty="0" smtClean="0"/>
              <a:t>Beginning of the WSR88D Network</a:t>
            </a:r>
          </a:p>
          <a:p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http://hurricane.ncdc.noaa.gov/pls/plhas/has.dsselect</a:t>
            </a:r>
          </a:p>
          <a:p>
            <a:endParaRPr lang="en-US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u="dbl" dirty="0" smtClean="0"/>
              <a:t>Neither of the above sites can be used for live polling!</a:t>
            </a:r>
            <a:endParaRPr lang="en-US" u="db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Background Images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ackground_example_et-n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Color Curves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700</TotalTime>
  <Words>978</Words>
  <Application>Microsoft Office PowerPoint</Application>
  <PresentationFormat>On-screen Show (4:3)</PresentationFormat>
  <Paragraphs>156</Paragraphs>
  <Slides>53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Deluxe</vt:lpstr>
      <vt:lpstr>CUSTOMIZING gr2aNALYST Software </vt:lpstr>
      <vt:lpstr>GR2Analyst</vt:lpstr>
      <vt:lpstr>Slide 3</vt:lpstr>
      <vt:lpstr>How to Obtain Real-Time Data</vt:lpstr>
      <vt:lpstr>Level II Data Flow</vt:lpstr>
      <vt:lpstr>Archived Level II Data</vt:lpstr>
      <vt:lpstr>Custom Background Images</vt:lpstr>
      <vt:lpstr>Slide 8</vt:lpstr>
      <vt:lpstr>Custom Color Curves</vt:lpstr>
      <vt:lpstr>Slide 10</vt:lpstr>
      <vt:lpstr>Slide 11</vt:lpstr>
      <vt:lpstr>Slide 12</vt:lpstr>
      <vt:lpstr>Custom Place Files</vt:lpstr>
      <vt:lpstr>NWS County Warning Outlines</vt:lpstr>
      <vt:lpstr>Slide 15</vt:lpstr>
      <vt:lpstr>Severe Weather Boxes</vt:lpstr>
      <vt:lpstr>Slide 17</vt:lpstr>
      <vt:lpstr>NOAA Weather Radio Icons</vt:lpstr>
      <vt:lpstr>Slide 19</vt:lpstr>
      <vt:lpstr>Local Storm Reports</vt:lpstr>
      <vt:lpstr>Slide 21</vt:lpstr>
      <vt:lpstr>METAR Data</vt:lpstr>
      <vt:lpstr>Slide 23</vt:lpstr>
      <vt:lpstr>Slide 24</vt:lpstr>
      <vt:lpstr>Spotter Network Icons</vt:lpstr>
      <vt:lpstr>Slide 26</vt:lpstr>
      <vt:lpstr>Day 1 Severe Weather Outlook</vt:lpstr>
      <vt:lpstr>Slide 28</vt:lpstr>
      <vt:lpstr>Mesoscale Convective Discussions</vt:lpstr>
      <vt:lpstr>Slide 30</vt:lpstr>
      <vt:lpstr>Shape Files</vt:lpstr>
      <vt:lpstr>County-Level Roads</vt:lpstr>
      <vt:lpstr>Slide 33</vt:lpstr>
      <vt:lpstr>Hydrography</vt:lpstr>
      <vt:lpstr>Slide 35</vt:lpstr>
      <vt:lpstr>2/4-Panel Displays</vt:lpstr>
      <vt:lpstr>Slide 37</vt:lpstr>
      <vt:lpstr>Slide 38</vt:lpstr>
      <vt:lpstr>The Hail Algorithm </vt:lpstr>
      <vt:lpstr>Slide 40</vt:lpstr>
      <vt:lpstr>Loading Archived RAOB Sounding Data</vt:lpstr>
      <vt:lpstr>3-Dimensional Displays</vt:lpstr>
      <vt:lpstr>Slide 43</vt:lpstr>
      <vt:lpstr>Understanding Alpha Curves</vt:lpstr>
      <vt:lpstr>The Volume Alpha Window</vt:lpstr>
      <vt:lpstr>Slide 46</vt:lpstr>
      <vt:lpstr>Slide 47</vt:lpstr>
      <vt:lpstr>Saving Alpha Curves</vt:lpstr>
      <vt:lpstr>Gibson Ridge Software User-Submitted Repository</vt:lpstr>
      <vt:lpstr>Slide 50</vt:lpstr>
      <vt:lpstr>Where to Download More Free Data</vt:lpstr>
      <vt:lpstr>Additional Resources</vt:lpstr>
      <vt:lpstr>In 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DeWald</dc:creator>
  <cp:lastModifiedBy>Van DeWald</cp:lastModifiedBy>
  <cp:revision>78</cp:revision>
  <dcterms:created xsi:type="dcterms:W3CDTF">2007-07-26T10:02:41Z</dcterms:created>
  <dcterms:modified xsi:type="dcterms:W3CDTF">2007-08-17T06:17:26Z</dcterms:modified>
</cp:coreProperties>
</file>