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70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EE4"/>
    <a:srgbClr val="EF1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yler%20Brooks\Local%20Settings\Temp\Temporary%20Directory%201%20for%20Graphs%20and%20Stuff%5b1%5d.zip\Snowf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Snowfall Highs, Lows, and Averages by Decade</a:t>
            </a:r>
          </a:p>
        </c:rich>
      </c:tx>
      <c:layout>
        <c:manualLayout>
          <c:xMode val="edge"/>
          <c:yMode val="edge"/>
          <c:x val="0.22219524642753002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9364890152619832"/>
          <c:y val="7.4881889763779519E-2"/>
          <c:w val="0.78165974044911102"/>
          <c:h val="0.64077134014964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Sheet1!$A$6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Sheet1!$B$5:$M$5</c:f>
              <c:strCache>
                <c:ptCount val="12"/>
                <c:pt idx="0">
                  <c:v>1890-1900</c:v>
                </c:pt>
                <c:pt idx="1">
                  <c:v>1900-1910</c:v>
                </c:pt>
                <c:pt idx="2">
                  <c:v>1910-1920</c:v>
                </c:pt>
                <c:pt idx="3">
                  <c:v>1920-1930</c:v>
                </c:pt>
                <c:pt idx="4">
                  <c:v>1930-1940</c:v>
                </c:pt>
                <c:pt idx="5">
                  <c:v>1940-1950</c:v>
                </c:pt>
                <c:pt idx="6">
                  <c:v>1950-1960</c:v>
                </c:pt>
                <c:pt idx="7">
                  <c:v>1960-1970</c:v>
                </c:pt>
                <c:pt idx="8">
                  <c:v>1970-1980</c:v>
                </c:pt>
                <c:pt idx="9">
                  <c:v>1980-1990</c:v>
                </c:pt>
                <c:pt idx="10">
                  <c:v>1990-2000</c:v>
                </c:pt>
                <c:pt idx="11">
                  <c:v>2000-2007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10.200000000000001</c:v>
                </c:pt>
                <c:pt idx="1">
                  <c:v>3</c:v>
                </c:pt>
                <c:pt idx="2">
                  <c:v>13.4</c:v>
                </c:pt>
                <c:pt idx="3">
                  <c:v>10.5</c:v>
                </c:pt>
                <c:pt idx="4">
                  <c:v>8.9</c:v>
                </c:pt>
                <c:pt idx="5">
                  <c:v>13.6</c:v>
                </c:pt>
                <c:pt idx="6">
                  <c:v>13.2</c:v>
                </c:pt>
                <c:pt idx="7">
                  <c:v>13.9</c:v>
                </c:pt>
                <c:pt idx="8">
                  <c:v>11.3</c:v>
                </c:pt>
                <c:pt idx="9">
                  <c:v>3.9</c:v>
                </c:pt>
                <c:pt idx="10">
                  <c:v>14.4</c:v>
                </c:pt>
                <c:pt idx="11">
                  <c:v>14.6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Sheet1!$B$5:$M$5</c:f>
              <c:strCache>
                <c:ptCount val="12"/>
                <c:pt idx="0">
                  <c:v>1890-1900</c:v>
                </c:pt>
                <c:pt idx="1">
                  <c:v>1900-1910</c:v>
                </c:pt>
                <c:pt idx="2">
                  <c:v>1910-1920</c:v>
                </c:pt>
                <c:pt idx="3">
                  <c:v>1920-1930</c:v>
                </c:pt>
                <c:pt idx="4">
                  <c:v>1930-1940</c:v>
                </c:pt>
                <c:pt idx="5">
                  <c:v>1940-1950</c:v>
                </c:pt>
                <c:pt idx="6">
                  <c:v>1950-1960</c:v>
                </c:pt>
                <c:pt idx="7">
                  <c:v>1960-1970</c:v>
                </c:pt>
                <c:pt idx="8">
                  <c:v>1970-1980</c:v>
                </c:pt>
                <c:pt idx="9">
                  <c:v>1980-1990</c:v>
                </c:pt>
                <c:pt idx="10">
                  <c:v>1990-2000</c:v>
                </c:pt>
                <c:pt idx="11">
                  <c:v>2000-2007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35.5</c:v>
                </c:pt>
                <c:pt idx="1">
                  <c:v>39.9</c:v>
                </c:pt>
                <c:pt idx="2">
                  <c:v>48.3</c:v>
                </c:pt>
                <c:pt idx="3">
                  <c:v>27</c:v>
                </c:pt>
                <c:pt idx="4">
                  <c:v>30.7</c:v>
                </c:pt>
                <c:pt idx="5">
                  <c:v>58.4</c:v>
                </c:pt>
                <c:pt idx="6">
                  <c:v>48.4</c:v>
                </c:pt>
                <c:pt idx="7">
                  <c:v>44.7</c:v>
                </c:pt>
                <c:pt idx="8">
                  <c:v>66.3</c:v>
                </c:pt>
                <c:pt idx="9">
                  <c:v>57.8</c:v>
                </c:pt>
                <c:pt idx="10">
                  <c:v>38.1</c:v>
                </c:pt>
                <c:pt idx="11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Avg. (Decade)</c:v>
                </c:pt>
              </c:strCache>
            </c:strRef>
          </c:tx>
          <c:cat>
            <c:strRef>
              <c:f>Sheet1!$B$5:$M$5</c:f>
              <c:strCache>
                <c:ptCount val="12"/>
                <c:pt idx="0">
                  <c:v>1890-1900</c:v>
                </c:pt>
                <c:pt idx="1">
                  <c:v>1900-1910</c:v>
                </c:pt>
                <c:pt idx="2">
                  <c:v>1910-1920</c:v>
                </c:pt>
                <c:pt idx="3">
                  <c:v>1920-1930</c:v>
                </c:pt>
                <c:pt idx="4">
                  <c:v>1930-1940</c:v>
                </c:pt>
                <c:pt idx="5">
                  <c:v>1940-1950</c:v>
                </c:pt>
                <c:pt idx="6">
                  <c:v>1950-1960</c:v>
                </c:pt>
                <c:pt idx="7">
                  <c:v>1960-1970</c:v>
                </c:pt>
                <c:pt idx="8">
                  <c:v>1970-1980</c:v>
                </c:pt>
                <c:pt idx="9">
                  <c:v>1980-1990</c:v>
                </c:pt>
                <c:pt idx="10">
                  <c:v>1990-2000</c:v>
                </c:pt>
                <c:pt idx="11">
                  <c:v>2000-2007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21.5</c:v>
                </c:pt>
                <c:pt idx="1">
                  <c:v>27</c:v>
                </c:pt>
                <c:pt idx="2">
                  <c:v>31.3</c:v>
                </c:pt>
                <c:pt idx="3">
                  <c:v>18.899999999999999</c:v>
                </c:pt>
                <c:pt idx="4">
                  <c:v>18.7</c:v>
                </c:pt>
                <c:pt idx="5">
                  <c:v>29</c:v>
                </c:pt>
                <c:pt idx="6">
                  <c:v>31.8</c:v>
                </c:pt>
                <c:pt idx="7">
                  <c:v>29.7</c:v>
                </c:pt>
                <c:pt idx="8">
                  <c:v>31.7</c:v>
                </c:pt>
                <c:pt idx="9">
                  <c:v>27</c:v>
                </c:pt>
                <c:pt idx="10">
                  <c:v>25.8</c:v>
                </c:pt>
                <c:pt idx="11">
                  <c:v>26.4</c:v>
                </c:pt>
              </c:numCache>
            </c:numRef>
          </c:val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Average (1893-Present)</c:v>
                </c:pt>
              </c:strCache>
            </c:strRef>
          </c:tx>
          <c:cat>
            <c:strRef>
              <c:f>Sheet1!$B$5:$M$5</c:f>
              <c:strCache>
                <c:ptCount val="12"/>
                <c:pt idx="0">
                  <c:v>1890-1900</c:v>
                </c:pt>
                <c:pt idx="1">
                  <c:v>1900-1910</c:v>
                </c:pt>
                <c:pt idx="2">
                  <c:v>1910-1920</c:v>
                </c:pt>
                <c:pt idx="3">
                  <c:v>1920-1930</c:v>
                </c:pt>
                <c:pt idx="4">
                  <c:v>1930-1940</c:v>
                </c:pt>
                <c:pt idx="5">
                  <c:v>1940-1950</c:v>
                </c:pt>
                <c:pt idx="6">
                  <c:v>1950-1960</c:v>
                </c:pt>
                <c:pt idx="7">
                  <c:v>1960-1970</c:v>
                </c:pt>
                <c:pt idx="8">
                  <c:v>1970-1980</c:v>
                </c:pt>
                <c:pt idx="9">
                  <c:v>1980-1990</c:v>
                </c:pt>
                <c:pt idx="10">
                  <c:v>1990-2000</c:v>
                </c:pt>
                <c:pt idx="11">
                  <c:v>2000-2007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26.8</c:v>
                </c:pt>
                <c:pt idx="1">
                  <c:v>26.8</c:v>
                </c:pt>
                <c:pt idx="2">
                  <c:v>26.8</c:v>
                </c:pt>
                <c:pt idx="3">
                  <c:v>26.8</c:v>
                </c:pt>
                <c:pt idx="4">
                  <c:v>26.8</c:v>
                </c:pt>
                <c:pt idx="5">
                  <c:v>26.8</c:v>
                </c:pt>
                <c:pt idx="6">
                  <c:v>26.8</c:v>
                </c:pt>
                <c:pt idx="7">
                  <c:v>26.8</c:v>
                </c:pt>
                <c:pt idx="8">
                  <c:v>26.8</c:v>
                </c:pt>
                <c:pt idx="9">
                  <c:v>26.8</c:v>
                </c:pt>
                <c:pt idx="10">
                  <c:v>26.8</c:v>
                </c:pt>
                <c:pt idx="11">
                  <c:v>26.8</c:v>
                </c:pt>
              </c:numCache>
            </c:numRef>
          </c:val>
        </c:ser>
        <c:shape val="box"/>
        <c:axId val="53819648"/>
        <c:axId val="53829632"/>
        <c:axId val="0"/>
      </c:bar3DChart>
      <c:catAx>
        <c:axId val="53819648"/>
        <c:scaling>
          <c:orientation val="minMax"/>
        </c:scaling>
        <c:axPos val="b"/>
        <c:majorTickMark val="none"/>
        <c:tickLblPos val="nextTo"/>
        <c:crossAx val="53829632"/>
        <c:crosses val="autoZero"/>
        <c:auto val="1"/>
        <c:lblAlgn val="ctr"/>
        <c:lblOffset val="100"/>
      </c:catAx>
      <c:valAx>
        <c:axId val="538296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Inches</a:t>
                </a:r>
              </a:p>
            </c:rich>
          </c:tx>
          <c:layout>
            <c:manualLayout>
              <c:xMode val="edge"/>
              <c:yMode val="edge"/>
              <c:x val="9.7216025080198346E-2"/>
              <c:y val="0.36754554001645318"/>
            </c:manualLayout>
          </c:layout>
        </c:title>
        <c:numFmt formatCode="General" sourceLinked="1"/>
        <c:majorTickMark val="none"/>
        <c:tickLblPos val="nextTo"/>
        <c:crossAx val="53819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BAF5D-CB81-4C0A-A1F7-465093F01A5C}" type="datetimeFigureOut">
              <a:rPr lang="en-US" smtClean="0"/>
              <a:pPr/>
              <a:t>8/17/2007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F975E4-41BC-43E4-8C68-34DAB319ED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Tomorrow’s Weather Service</a:t>
            </a:r>
            <a:endParaRPr lang="en-US" b="0" dirty="0">
              <a:ln w="18415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Tyler Brooks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Meteorologists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John Stoppkotte, SOO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5" name="Content Placeholder 4" descr="08-09-07_15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4038600" cy="3230880"/>
          </a:xfrm>
        </p:spPr>
      </p:pic>
      <p:pic>
        <p:nvPicPr>
          <p:cNvPr id="6" name="Picture 5" descr="08-09-07_15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14600"/>
            <a:ext cx="4064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0882" y="1945957"/>
            <a:ext cx="28087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Brian Hirsch, MIC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Meteorologists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John Springer</a:t>
            </a:r>
          </a:p>
          <a:p>
            <a:pPr algn="ctr"/>
            <a:r>
              <a:rPr lang="en-US" sz="1600" dirty="0" smtClean="0"/>
              <a:t>Showing how to do the job right!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Deb Blondin</a:t>
            </a:r>
            <a:endParaRPr lang="en-US" dirty="0"/>
          </a:p>
        </p:txBody>
      </p:sp>
      <p:pic>
        <p:nvPicPr>
          <p:cNvPr id="7" name="Content Placeholder 6" descr="08-09-07_152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6" name="Picture 5" descr="08-14-07_1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895600"/>
            <a:ext cx="4038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accent2"/>
                </a:solidFill>
                <a:latin typeface="Bodoni MT" pitchFamily="18" charset="0"/>
              </a:rPr>
              <a:t>Results</a:t>
            </a:r>
            <a:endParaRPr lang="en-US" sz="6000" u="sng" dirty="0">
              <a:solidFill>
                <a:schemeClr val="accent2"/>
              </a:solidFill>
              <a:latin typeface="Bodoni M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4040188" cy="6593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- Logan Dailey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07025" y="5334000"/>
            <a:ext cx="4041775" cy="65484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- Matt Musgrave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4040188" cy="38457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“One of the major things I learned was doing surface analysis.  I learned a lot of stuff about radar.  All I used to know was green was rain and red was bad. . .Now I know that the red is just more than severe weather.  I actually learned how to use the rotation diagram as well.”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38457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“I would lump it all together and just say all the knowledge I gained.  Not only from COMET but having someone there for me to bounce ideas off of asking them questions like ‘is this what happened?’”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“I wanted to see how all my schooling applied to the real world and I figured that you know hey whoever's doing the hiring is going to see that I drove an hour both ways two days a week is going to know that I wanted to be here.”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Results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Knowledge of the system (NWS)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Questions for people already in the career field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Relationships outside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Tomorrow’s Weather Service</a:t>
            </a:r>
            <a:endParaRPr lang="en-US" sz="5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8839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Check out our research on </a:t>
            </a:r>
            <a:r>
              <a:rPr lang="en-US" dirty="0" smtClean="0"/>
              <a:t>the NWS </a:t>
            </a:r>
            <a:r>
              <a:rPr lang="en-US" dirty="0" smtClean="0"/>
              <a:t>intranet </a:t>
            </a:r>
            <a:r>
              <a:rPr lang="en-US" dirty="0" smtClean="0"/>
              <a:t>page.  </a:t>
            </a:r>
            <a:r>
              <a:rPr lang="en-US" dirty="0" smtClean="0"/>
              <a:t>Let us know what you think.</a:t>
            </a:r>
            <a:endParaRPr lang="en-US" dirty="0"/>
          </a:p>
        </p:txBody>
      </p:sp>
      <p:pic>
        <p:nvPicPr>
          <p:cNvPr id="4" name="Picture 3" descr="08-09-07_1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3810000"/>
            <a:ext cx="4064000" cy="3048000"/>
          </a:xfrm>
          <a:prstGeom prst="rect">
            <a:avLst/>
          </a:prstGeom>
        </p:spPr>
      </p:pic>
      <p:pic>
        <p:nvPicPr>
          <p:cNvPr id="5" name="Picture 4" descr="08-09-07_15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3810000"/>
            <a:ext cx="4064000" cy="3048000"/>
          </a:xfrm>
          <a:prstGeom prst="rect">
            <a:avLst/>
          </a:prstGeom>
        </p:spPr>
      </p:pic>
      <p:pic>
        <p:nvPicPr>
          <p:cNvPr id="6" name="Picture 5" descr="M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632862"/>
            <a:ext cx="3804717" cy="285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3" presetClass="emph" presetSubtype="0" fill="remove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  <p:bldP spid="3" grpId="3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Special Thanks To: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Stoppkotte</a:t>
            </a:r>
          </a:p>
          <a:p>
            <a:r>
              <a:rPr lang="en-US" dirty="0" smtClean="0"/>
              <a:t>Deb Blondin</a:t>
            </a:r>
          </a:p>
          <a:p>
            <a:r>
              <a:rPr lang="en-US" dirty="0" smtClean="0"/>
              <a:t>Brian Hirsch</a:t>
            </a:r>
          </a:p>
          <a:p>
            <a:r>
              <a:rPr lang="en-US" dirty="0" smtClean="0"/>
              <a:t>NWS North Platte Employees</a:t>
            </a:r>
          </a:p>
          <a:p>
            <a:r>
              <a:rPr lang="en-US" dirty="0" smtClean="0"/>
              <a:t>Rick Ewald</a:t>
            </a:r>
          </a:p>
          <a:p>
            <a:r>
              <a:rPr lang="en-US" dirty="0" smtClean="0"/>
              <a:t>AMS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08-09-07_15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Tomorrow’s Weather Service</a:t>
            </a:r>
            <a:endParaRPr lang="en-US" b="0" dirty="0">
              <a:ln w="18415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Tyler Brooks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Tyler Brooks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Year Meteorology Student – UNL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2514600"/>
            <a:ext cx="2514600" cy="22766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Graduated From North Platte High School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Started at Briar Cliff Playing Soccer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Reflected on Initial Interests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John Stoppkotte, Christmas Break Job Shadow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Transferred after 2/3 year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Transferred to UNL fall of 2006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Volunteer Work This Summer</a:t>
            </a:r>
          </a:p>
        </p:txBody>
      </p:sp>
      <p:pic>
        <p:nvPicPr>
          <p:cNvPr id="5" name="Picture Placeholder 4" descr="M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>
          <a:xfrm rot="420000">
            <a:off x="3485793" y="1199517"/>
            <a:ext cx="4617720" cy="3931920"/>
          </a:xfrm>
        </p:spPr>
      </p:pic>
      <p:pic>
        <p:nvPicPr>
          <p:cNvPr id="8" name="Picture 7" descr="Nebraska_Husk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1604">
            <a:off x="7452236" y="1432436"/>
            <a:ext cx="1108710" cy="1108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Summer 2007 - National Weather Service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Volunteers – Summer Projects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Experience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Discussions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Other Volunteers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Matt Musgrave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219200"/>
            <a:ext cx="4498975" cy="65484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Logan Dailey</a:t>
            </a:r>
          </a:p>
        </p:txBody>
      </p:sp>
      <p:pic>
        <p:nvPicPr>
          <p:cNvPr id="14" name="Content Placeholder 13" descr="08-09-07_152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64669"/>
            <a:ext cx="4041775" cy="3031331"/>
          </a:xfrm>
          <a:ln>
            <a:solidFill>
              <a:srgbClr val="FF0000">
                <a:alpha val="76000"/>
              </a:srgbClr>
            </a:solidFill>
          </a:ln>
          <a:effectLst>
            <a:outerShdw blurRad="50800" dist="50800" dir="5400000" algn="tl" rotWithShape="0">
              <a:prstClr val="black"/>
            </a:outerShdw>
          </a:effectLst>
        </p:spPr>
      </p:pic>
      <p:pic>
        <p:nvPicPr>
          <p:cNvPr id="13" name="Content Placeholder 12" descr="08-09-07_1526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57200" y="3065859"/>
            <a:ext cx="4040188" cy="3030141"/>
          </a:xfrm>
          <a:ln w="9525" cap="flat" cmpd="sng">
            <a:solidFill>
              <a:srgbClr val="FF0000">
                <a:alpha val="76000"/>
              </a:srgbClr>
            </a:solidFill>
          </a:ln>
          <a:effectLst>
            <a:outerShdw blurRad="50800" dist="50800" dir="6000000" algn="ctr" rotWithShape="0">
              <a:srgbClr val="000000"/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57200" y="1752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McCook High School Alumni 2003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University of Kansas – 5</a:t>
            </a:r>
            <a:r>
              <a:rPr lang="en-US" baseline="30000" dirty="0" smtClean="0"/>
              <a:t>th</a:t>
            </a:r>
            <a:r>
              <a:rPr lang="en-US" dirty="0" smtClean="0"/>
              <a:t> Year Senior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Summer Project: Case Study of the June 11-13</a:t>
            </a:r>
            <a:r>
              <a:rPr lang="en-US" baseline="30000" dirty="0" smtClean="0"/>
              <a:t>th</a:t>
            </a:r>
            <a:r>
              <a:rPr lang="en-US" dirty="0" smtClean="0"/>
              <a:t> Chase County Floods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1752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Sophomore at North Platte High School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Goals of Attending Air Force Academy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Summer Project: July 8, 2003 McPherson County Severe Weather</a:t>
            </a:r>
          </a:p>
        </p:txBody>
      </p:sp>
      <p:pic>
        <p:nvPicPr>
          <p:cNvPr id="1026" name="Picture 2" descr="E:\AMS\Jayhawks_new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5" y="3091813"/>
            <a:ext cx="1019175" cy="897731"/>
          </a:xfrm>
          <a:prstGeom prst="rect">
            <a:avLst/>
          </a:prstGeom>
          <a:noFill/>
        </p:spPr>
      </p:pic>
      <p:pic>
        <p:nvPicPr>
          <p:cNvPr id="1027" name="Picture 3" descr="E:\AMS\Bulldog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6665" y="3086108"/>
            <a:ext cx="1080135" cy="86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atik Regular" pitchFamily="2" charset="0"/>
              </a:rPr>
              <a:t>Summer 2007</a:t>
            </a:r>
            <a:endParaRPr lang="en-US" sz="5400" dirty="0">
              <a:solidFill>
                <a:schemeClr val="bg1"/>
              </a:solidFill>
              <a:latin typeface="Batik Regular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u="sng" dirty="0" smtClean="0">
                <a:solidFill>
                  <a:srgbClr val="EF1403"/>
                </a:solidFill>
              </a:rPr>
              <a:t>Goals</a:t>
            </a:r>
            <a:endParaRPr lang="en-US" sz="2800" u="sng" dirty="0">
              <a:solidFill>
                <a:srgbClr val="EF140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EF1403"/>
                </a:solidFill>
              </a:rPr>
              <a:t>Duties</a:t>
            </a:r>
            <a:endParaRPr lang="en-US" sz="2800" u="sng" dirty="0">
              <a:solidFill>
                <a:srgbClr val="EF140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To provide the groundwork for a career in the field of Meteorology</a:t>
            </a:r>
          </a:p>
          <a:p>
            <a:r>
              <a:rPr lang="en-US" dirty="0" smtClean="0"/>
              <a:t>To support the NWS operational staff in providing services for the public</a:t>
            </a:r>
          </a:p>
          <a:p>
            <a:r>
              <a:rPr lang="en-US" dirty="0" smtClean="0"/>
              <a:t>110 Hours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Started June 5</a:t>
            </a:r>
          </a:p>
          <a:p>
            <a:r>
              <a:rPr lang="en-US" dirty="0" smtClean="0"/>
              <a:t>Tue/Wed 12:00 – 5:00</a:t>
            </a:r>
          </a:p>
          <a:p>
            <a:r>
              <a:rPr lang="en-US" dirty="0" smtClean="0"/>
              <a:t>Research Topic</a:t>
            </a:r>
          </a:p>
          <a:p>
            <a:r>
              <a:rPr lang="en-US" dirty="0" smtClean="0"/>
              <a:t>Answer Phones</a:t>
            </a:r>
          </a:p>
          <a:p>
            <a:r>
              <a:rPr lang="en-US" dirty="0" smtClean="0"/>
              <a:t>Make phone calls to coop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6785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Principles of Convection I: Buoyancy and CAPE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Principles of Convection II: Using Hodographs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Principles of Convection III: Shear and Convective Storms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Severe Convection II: Mesoscale Convective Systems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Predicting Supercell Motion Using Hodograph Techniques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Mesoscale Convective Systems: Squall Lines and Bow Echoes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FF00"/>
                </a:solidFill>
              </a:rPr>
              <a:t>Freezing and Melting, Precipitation Type, and Numerical Weather Prediction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It Doesn’t Snow Like It Used To</a:t>
            </a:r>
            <a:br>
              <a:rPr lang="en-US" dirty="0" smtClean="0"/>
            </a:br>
            <a:r>
              <a:rPr lang="en-US" sz="2700" dirty="0" smtClean="0"/>
              <a:t>(Or So They Say)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2517</TotalTime>
  <Words>486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Tomorrow’s Weather Service</vt:lpstr>
      <vt:lpstr>Slide 2</vt:lpstr>
      <vt:lpstr>Tomorrow’s Weather Service</vt:lpstr>
      <vt:lpstr>Tyler Brooks 2nd Year Meteorology Student – UNL</vt:lpstr>
      <vt:lpstr>Discussions</vt:lpstr>
      <vt:lpstr>Other Volunteers</vt:lpstr>
      <vt:lpstr>Summer 2007</vt:lpstr>
      <vt:lpstr>Slide 8</vt:lpstr>
      <vt:lpstr>It Doesn’t Snow Like It Used To (Or So They Say)</vt:lpstr>
      <vt:lpstr>Meteorologists</vt:lpstr>
      <vt:lpstr>Meteorologists</vt:lpstr>
      <vt:lpstr>Results</vt:lpstr>
      <vt:lpstr>Results</vt:lpstr>
      <vt:lpstr>Tomorrow’s Weather Service</vt:lpstr>
      <vt:lpstr>Special Thanks To: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Tomorrow’s Weather Service</dc:title>
  <dc:creator>Tyler Brooks</dc:creator>
  <cp:lastModifiedBy>Tyler Brooks</cp:lastModifiedBy>
  <cp:revision>70</cp:revision>
  <dcterms:created xsi:type="dcterms:W3CDTF">2007-08-08T19:56:03Z</dcterms:created>
  <dcterms:modified xsi:type="dcterms:W3CDTF">2007-08-17T07:01:35Z</dcterms:modified>
</cp:coreProperties>
</file>